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2" r:id="rId2"/>
    <p:sldId id="2563" r:id="rId3"/>
    <p:sldId id="2564" r:id="rId4"/>
    <p:sldId id="2565" r:id="rId5"/>
    <p:sldId id="2566" r:id="rId6"/>
    <p:sldId id="2567" r:id="rId7"/>
    <p:sldId id="2568" r:id="rId8"/>
    <p:sldId id="2569" r:id="rId9"/>
    <p:sldId id="2570" r:id="rId10"/>
    <p:sldId id="2571" r:id="rId11"/>
    <p:sldId id="2572" r:id="rId12"/>
    <p:sldId id="2573" r:id="rId13"/>
    <p:sldId id="2574" r:id="rId14"/>
    <p:sldId id="2575" r:id="rId15"/>
    <p:sldId id="2576" r:id="rId16"/>
    <p:sldId id="2577" r:id="rId17"/>
    <p:sldId id="2578" r:id="rId18"/>
    <p:sldId id="2579" r:id="rId19"/>
    <p:sldId id="2580" r:id="rId20"/>
    <p:sldId id="2581" r:id="rId21"/>
    <p:sldId id="2582" r:id="rId22"/>
    <p:sldId id="2583" r:id="rId23"/>
    <p:sldId id="2584" r:id="rId24"/>
    <p:sldId id="2585" r:id="rId25"/>
    <p:sldId id="25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711" autoAdjust="0"/>
    <p:restoredTop sz="85986"/>
  </p:normalViewPr>
  <p:slideViewPr>
    <p:cSldViewPr snapToGrid="0">
      <p:cViewPr varScale="1">
        <p:scale>
          <a:sx n="139" d="100"/>
          <a:sy n="139" d="100"/>
        </p:scale>
        <p:origin x="22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t>17.04.2023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0" name="Shape 2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讲道内容可从牧师师母/同工处获得。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http://www.hao123.com/haoserver/jianfanzh.htm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等线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2023/4/17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3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59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穿上慈悲</a:t>
            </a:r>
          </a:p>
        </p:txBody>
      </p:sp>
      <p:sp>
        <p:nvSpPr>
          <p:cNvPr id="97" name="Inhaltsplatzhalter 2"/>
          <p:cNvSpPr txBox="1"/>
          <p:nvPr/>
        </p:nvSpPr>
        <p:spPr>
          <a:xfrm>
            <a:off x="44280" y="3701846"/>
            <a:ext cx="9054001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证道：陈永安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经文：西3:12-17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5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09" defTabSz="832104">
              <a:lnSpc>
                <a:spcPct val="100000"/>
              </a:lnSpc>
              <a:spcBef>
                <a:spcPts val="900"/>
              </a:spcBef>
              <a:buSzTx/>
              <a:buNone/>
              <a:defRPr sz="3094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旧人所追求的生命</a:t>
            </a:r>
          </a:p>
          <a:p>
            <a:pPr marL="255467" indent="-255467" defTabSz="832104">
              <a:spcBef>
                <a:spcPts val="900"/>
              </a:spcBef>
              <a:defRPr sz="3094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这样的生命，所追求的，都是实现自我⋯⋯</a:t>
            </a:r>
            <a:br/>
            <a:r>
              <a:t>      </a:t>
            </a:r>
          </a:p>
        </p:txBody>
      </p:sp>
      <p:pic>
        <p:nvPicPr>
          <p:cNvPr id="15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676" y="3595103"/>
            <a:ext cx="3598893" cy="27802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5"/>
          <a:srcRect t="2158" b="3673"/>
          <a:stretch>
            <a:fillRect/>
          </a:stretch>
        </p:blipFill>
        <p:spPr>
          <a:xfrm>
            <a:off x="972999" y="3095231"/>
            <a:ext cx="3001314" cy="34837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5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与基督同死同复活的生命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00000"/>
                </a:solidFill>
              </a:rPr>
              <a:t>这两个错误，都脱离了基督的生命，基督徒的生命，是与基督同死，同复活的生命。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6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与基督同死同复活的生命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00000"/>
                </a:solidFill>
              </a:rPr>
              <a:t>在2:11-12：</a:t>
            </a:r>
            <a:r>
              <a:rPr>
                <a:solidFill>
                  <a:srgbClr val="0433FF"/>
                </a:solidFill>
              </a:rPr>
              <a:t>“11你们在他里面也受了</a:t>
            </a:r>
            <a:br>
              <a:rPr>
                <a:solidFill>
                  <a:srgbClr val="0433FF"/>
                </a:solidFill>
              </a:rPr>
            </a:br>
            <a:r>
              <a:rPr>
                <a:solidFill>
                  <a:srgbClr val="FF2600"/>
                </a:solidFill>
              </a:rPr>
              <a:t>不是人手所行的割礼</a:t>
            </a:r>
            <a:r>
              <a:rPr>
                <a:solidFill>
                  <a:srgbClr val="0433FF"/>
                </a:solidFill>
              </a:rPr>
              <a:t>，乃是基督使你们脱去肉体情欲的割礼。12你们既</a:t>
            </a:r>
            <a:r>
              <a:rPr>
                <a:solidFill>
                  <a:srgbClr val="FF2600"/>
                </a:solidFill>
              </a:rPr>
              <a:t>受洗</a:t>
            </a:r>
            <a:r>
              <a:rPr>
                <a:solidFill>
                  <a:srgbClr val="0433FF"/>
                </a:solidFill>
              </a:rPr>
              <a:t>与他一同埋葬，也就在此与他一同复活，都因信那叫他从死里复活神的功用。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7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45" defTabSz="905255">
              <a:lnSpc>
                <a:spcPct val="100000"/>
              </a:lnSpc>
              <a:spcBef>
                <a:spcPts val="900"/>
              </a:spcBef>
              <a:buSzTx/>
              <a:buNone/>
              <a:defRPr sz="3366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与基督同死同复活的生命</a:t>
            </a:r>
          </a:p>
          <a:p>
            <a:pPr marL="277926" indent="-277926" defTabSz="905255">
              <a:spcBef>
                <a:spcPts val="900"/>
              </a:spcBef>
              <a:defRPr sz="3366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00000"/>
                </a:solidFill>
              </a:rPr>
              <a:t>在2:13-15：</a:t>
            </a:r>
            <a:r>
              <a:rPr>
                <a:solidFill>
                  <a:srgbClr val="0433FF"/>
                </a:solidFill>
              </a:rPr>
              <a:t>13你们从前在过犯和未受割礼的肉体中死了，神赦免了你们一切过犯，便叫你们与基督一同活过来；14又涂抹了</a:t>
            </a:r>
            <a:r>
              <a:rPr>
                <a:solidFill>
                  <a:srgbClr val="FF2600"/>
                </a:solidFill>
              </a:rPr>
              <a:t>在律例上所写、攻击我们、有碍于我们的字据，把它撤去</a:t>
            </a:r>
            <a:r>
              <a:rPr>
                <a:solidFill>
                  <a:srgbClr val="0433FF"/>
                </a:solidFill>
              </a:rPr>
              <a:t>，钉在十字架上。15既将一切执政的、掌权的掳来，明显给众人看，就</a:t>
            </a:r>
            <a:r>
              <a:rPr>
                <a:solidFill>
                  <a:srgbClr val="FF2600"/>
                </a:solidFill>
              </a:rPr>
              <a:t>仗着十字架夸胜。</a:t>
            </a:r>
            <a:r>
              <a:rPr>
                <a:solidFill>
                  <a:srgbClr val="0433FF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7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与基督同死同复活的生命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00000"/>
                </a:solidFill>
              </a:rPr>
              <a:t>与基督同复活的生命是怎样呢？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00000"/>
                </a:solidFill>
              </a:rPr>
              <a:t>重点不在洗礼的形式上。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00000"/>
                </a:solidFill>
              </a:rPr>
              <a:t>重点在我们的心思意念上。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8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与基督同死同复活的生命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在3:1-3：</a:t>
            </a:r>
            <a:r>
              <a:rPr>
                <a:solidFill>
                  <a:srgbClr val="0433FF"/>
                </a:solidFill>
              </a:rPr>
              <a:t>“1所以，你们若真与基督一同复活，就当求在上面的事；那里有基督坐在神的右边。2你们要思念上面的事，不要思念地上的事。”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8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与基督同死同复活的生命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我们要求的是成为耶稣基督的生命，因为我们已与祂同死同复活了，与祂连结了。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433FF"/>
                </a:solidFill>
              </a:rPr>
              <a:t>在3:3-4，“3因为你们已经死了，你们的生命与基督一同藏在神里面。4基督是我们的生命，他显现的时候，你们也要与他一同显现在荣耀里。”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9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与基督同死同复活的生命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为什么基督徒没有给人一点活着就是基督的感觉？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那我们就要问，耶稣基督在什么时候荣耀天父？保罗在什么时候荣耀神的名？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20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619999"/>
            <a:ext cx="7831394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 与基督同死同复活的生命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属血气的人；属肉体的人；属灵的人。 </a:t>
            </a:r>
          </a:p>
        </p:txBody>
      </p:sp>
      <p:pic>
        <p:nvPicPr>
          <p:cNvPr id="202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660" y="2985047"/>
            <a:ext cx="6830680" cy="3707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20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619999"/>
            <a:ext cx="7831394" cy="5238001"/>
          </a:xfrm>
          <a:prstGeom prst="rect">
            <a:avLst/>
          </a:prstGeom>
        </p:spPr>
        <p:txBody>
          <a:bodyPr/>
          <a:lstStyle/>
          <a:p>
            <a:pPr marL="0" indent="432" defTabSz="877823">
              <a:lnSpc>
                <a:spcPct val="100000"/>
              </a:lnSpc>
              <a:spcBef>
                <a:spcPts val="900"/>
              </a:spcBef>
              <a:buSzTx/>
              <a:buNone/>
              <a:defRPr sz="3264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我们是神的选民，圣洁蒙爱的人</a:t>
            </a:r>
          </a:p>
          <a:p>
            <a:pPr marL="269504" indent="-269504" defTabSz="877823">
              <a:spcBef>
                <a:spcPts val="900"/>
              </a:spcBef>
              <a:defRPr sz="3264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与基督同死同活的生命，“</a:t>
            </a:r>
            <a:r>
              <a:rPr>
                <a:solidFill>
                  <a:srgbClr val="0433FF"/>
                </a:solidFill>
              </a:rPr>
              <a:t>基督是我们的生命</a:t>
            </a:r>
            <a:r>
              <a:t>”是怎样一回事？</a:t>
            </a:r>
          </a:p>
          <a:p>
            <a:pPr marL="269504" indent="-269504" defTabSz="877823">
              <a:spcBef>
                <a:spcPts val="900"/>
              </a:spcBef>
              <a:defRPr sz="3264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保罗在否定的是犹太人的宗教规条的生活（2:20-23），也同时否定外邦人的邪情私的生活（3:5-8）。保罗所肯定的，是与耶稣基督连结的生命，基督徒借受洗，与基督同死同活，是穿上新人，成为神的选民，圣洁蒙爱的人（3:10-12）。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0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214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619999"/>
            <a:ext cx="7831394" cy="5238001"/>
          </a:xfrm>
          <a:prstGeom prst="rect">
            <a:avLst/>
          </a:prstGeom>
        </p:spPr>
        <p:txBody>
          <a:bodyPr/>
          <a:lstStyle/>
          <a:p>
            <a:pPr marL="0" indent="404" defTabSz="822959">
              <a:lnSpc>
                <a:spcPct val="100000"/>
              </a:lnSpc>
              <a:spcBef>
                <a:spcPts val="900"/>
              </a:spcBef>
              <a:buSzTx/>
              <a:buNone/>
              <a:defRPr sz="3059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我们是神的选民，圣洁蒙爱的人</a:t>
            </a:r>
          </a:p>
          <a:p>
            <a:pPr marL="252660" indent="-252660" defTabSz="822959">
              <a:spcBef>
                <a:spcPts val="900"/>
              </a:spcBef>
              <a:defRPr sz="3059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保罗却是强调，我们不用再做什么，因为耶稣基督在十架上，已使我们成为“圣洁”，在3:12，</a:t>
            </a:r>
            <a:r>
              <a:rPr>
                <a:solidFill>
                  <a:srgbClr val="0433FF"/>
                </a:solidFill>
              </a:rPr>
              <a:t>“12所以，你们既是神的选民，圣洁蒙爱的人…… ”</a:t>
            </a:r>
          </a:p>
          <a:p>
            <a:pPr marL="252660" indent="-252660" defTabSz="822959">
              <a:spcBef>
                <a:spcPts val="900"/>
              </a:spcBef>
              <a:defRPr sz="3059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成为神的选民，圣洁蒙爱的人，不是我们做什么得到的，在1:22，</a:t>
            </a:r>
            <a:r>
              <a:rPr>
                <a:solidFill>
                  <a:srgbClr val="0433FF"/>
                </a:solidFill>
              </a:rPr>
              <a:t>“22但如今他借着基督的肉身受死，叫你们与自己和好，都成了圣洁，没有瑕疵，无可责备，把你们引到自己面前。”</a:t>
            </a:r>
            <a: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220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619999"/>
            <a:ext cx="7831394" cy="5238001"/>
          </a:xfrm>
          <a:prstGeom prst="rect">
            <a:avLst/>
          </a:prstGeom>
        </p:spPr>
        <p:txBody>
          <a:bodyPr/>
          <a:lstStyle/>
          <a:p>
            <a:pPr marL="0" indent="441" defTabSz="896111">
              <a:lnSpc>
                <a:spcPct val="100000"/>
              </a:lnSpc>
              <a:spcBef>
                <a:spcPts val="900"/>
              </a:spcBef>
              <a:buSzTx/>
              <a:buNone/>
              <a:defRPr sz="3332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我们是神的选民，圣洁蒙爱的人</a:t>
            </a:r>
          </a:p>
          <a:p>
            <a:pPr marL="275119" indent="-275119" defTabSz="896111">
              <a:spcBef>
                <a:spcPts val="900"/>
              </a:spcBef>
              <a:defRPr sz="3332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保罗所列的8项品格，又有什么意思？</a:t>
            </a:r>
          </a:p>
          <a:p>
            <a:pPr marL="275119" indent="-275119" defTabSz="896111">
              <a:spcBef>
                <a:spcPts val="900"/>
              </a:spcBef>
              <a:defRPr sz="3332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在3:12-14：</a:t>
            </a:r>
            <a:r>
              <a:rPr>
                <a:solidFill>
                  <a:srgbClr val="0433FF"/>
                </a:solidFill>
              </a:rPr>
              <a:t>“12所以，你们既是神的选民，圣洁蒙爱的人，就要存</a:t>
            </a:r>
            <a:r>
              <a:rPr>
                <a:solidFill>
                  <a:srgbClr val="FF2600"/>
                </a:solidFill>
              </a:rPr>
              <a:t>怜悯</a:t>
            </a:r>
            <a:r>
              <a:rPr>
                <a:solidFill>
                  <a:srgbClr val="0433FF"/>
                </a:solidFill>
              </a:rPr>
              <a:t>、</a:t>
            </a:r>
            <a:r>
              <a:rPr>
                <a:solidFill>
                  <a:srgbClr val="FF2600"/>
                </a:solidFill>
              </a:rPr>
              <a:t>恩慈</a:t>
            </a:r>
            <a:r>
              <a:rPr>
                <a:solidFill>
                  <a:srgbClr val="0433FF"/>
                </a:solidFill>
              </a:rPr>
              <a:t>、</a:t>
            </a:r>
            <a:r>
              <a:rPr>
                <a:solidFill>
                  <a:srgbClr val="FF2600"/>
                </a:solidFill>
              </a:rPr>
              <a:t>谦虚</a:t>
            </a:r>
            <a:r>
              <a:rPr>
                <a:solidFill>
                  <a:srgbClr val="0433FF"/>
                </a:solidFill>
              </a:rPr>
              <a:t>、</a:t>
            </a:r>
            <a:r>
              <a:rPr>
                <a:solidFill>
                  <a:srgbClr val="FF2600"/>
                </a:solidFill>
              </a:rPr>
              <a:t>温柔</a:t>
            </a:r>
            <a:r>
              <a:rPr>
                <a:solidFill>
                  <a:srgbClr val="0433FF"/>
                </a:solidFill>
              </a:rPr>
              <a:t>、</a:t>
            </a:r>
            <a:r>
              <a:rPr>
                <a:solidFill>
                  <a:srgbClr val="FF2600"/>
                </a:solidFill>
              </a:rPr>
              <a:t>忍耐</a:t>
            </a:r>
            <a:r>
              <a:rPr>
                <a:solidFill>
                  <a:srgbClr val="0433FF"/>
                </a:solidFill>
              </a:rPr>
              <a:t>的心。13倘若这人与那人有嫌隙，总要彼此</a:t>
            </a:r>
            <a:r>
              <a:rPr>
                <a:solidFill>
                  <a:srgbClr val="FF2600"/>
                </a:solidFill>
              </a:rPr>
              <a:t>包容</a:t>
            </a:r>
            <a:r>
              <a:rPr>
                <a:solidFill>
                  <a:srgbClr val="0433FF"/>
                </a:solidFill>
              </a:rPr>
              <a:t>，彼此</a:t>
            </a:r>
            <a:r>
              <a:rPr>
                <a:solidFill>
                  <a:srgbClr val="FF2600"/>
                </a:solidFill>
              </a:rPr>
              <a:t>饶恕</a:t>
            </a:r>
            <a:r>
              <a:rPr>
                <a:solidFill>
                  <a:srgbClr val="0433FF"/>
                </a:solidFill>
              </a:rPr>
              <a:t>；主怎样饶恕了你们，你们也要怎样饶恕人。14在这一切之外，要存着</a:t>
            </a:r>
            <a:r>
              <a:rPr>
                <a:solidFill>
                  <a:srgbClr val="FF2600"/>
                </a:solidFill>
              </a:rPr>
              <a:t>爱心</a:t>
            </a:r>
            <a:r>
              <a:rPr>
                <a:solidFill>
                  <a:srgbClr val="0433FF"/>
                </a:solidFill>
              </a:rPr>
              <a:t>……”</a:t>
            </a:r>
            <a: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226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619999"/>
            <a:ext cx="7831394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我们是神的选民，圣洁蒙爱的人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“</a:t>
            </a:r>
            <a:r>
              <a:rPr>
                <a:solidFill>
                  <a:srgbClr val="0433FF"/>
                </a:solidFill>
              </a:rPr>
              <a:t>基督是我们的生命</a:t>
            </a:r>
            <a:r>
              <a:t>”是脱去旧人、穿上了新人，一种怀有慈悲的生命，整个生命得着转化。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这是基督徒生命的自然流露，不是装出来的。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23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619999"/>
            <a:ext cx="7831394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 我们是神的选民，圣洁蒙爱的人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基督徒也不是一帆风顺，也有在低谷的时候，这些时候也不用装一个基督徒模样出来。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但在生命的幽谷里，我们仍然相信神未有离开我们，我们仍然是“神的选民，圣洁蒙爱的人”。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23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619999"/>
            <a:ext cx="7831394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5. 总结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但愿我们脱去旧人的所追求的，我们不是从“世俗的争竞”转到“属灵的争竞”，也不要“靠做善功得救”。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我们唯有是因基督在十架成就的救恩，成为神的选民，圣洁蒙爱的人。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433FF"/>
                </a:solidFill>
              </a:rPr>
              <a:t>基督是我们的生命</a:t>
            </a:r>
            <a:r>
              <a:t>。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244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56303" y="1619999"/>
            <a:ext cx="7831394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5. 总结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433FF"/>
                </a:solidFill>
              </a:rPr>
              <a:t>基督是我们的生命</a:t>
            </a:r>
            <a:r>
              <a:t>。 是脱去旧人、穿上了新人，一种怀有慈悲的生命，整个生命得着转化。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这是属神于神的生命，再不分彼此，不再骄傲的生命，这是没有敌人的生命。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0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营会、逾越节晚餐或复活主日</a:t>
            </a:r>
            <a:r>
              <a:rPr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rPr>
              <a:t>之后…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谢  婧 今天接受洗礼，并带同他们的两位孩子 巨铠谢 和 巨霏谢 接受婴儿奉献礼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1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旧人所追求的生命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在第一章，保罗说到神的作为、耶稣基督的福音，并说到自己怎样为这福音尽心竭力。第二章指到两个错误，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在2:8：</a:t>
            </a:r>
            <a:r>
              <a:rPr>
                <a:solidFill>
                  <a:srgbClr val="0433FF"/>
                </a:solidFill>
              </a:rPr>
              <a:t>“8你们要谨慎，恐怕有人用他的理学和虚空的妄言，不照着基督，乃照人间的遗传和世上的小学就把你们掳去。”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21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旧人所追求的生命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433FF"/>
                </a:solidFill>
              </a:rPr>
              <a:t>“理学和虚空的妄言”</a:t>
            </a:r>
            <a:r>
              <a:t>所指是一些哲学的思想，和对隐秘灵界的追求。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在2:18-19，</a:t>
            </a:r>
            <a:r>
              <a:rPr>
                <a:solidFill>
                  <a:srgbClr val="0433FF"/>
                </a:solidFill>
              </a:rPr>
              <a:t>“18不可让人因着故意谦虚和敬拜天使，就夺去你们的奖赏。这等人拘泥在所见过的，随着自己的欲心，无故地自高自大，19不持定元首。”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27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旧人所追求的生命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121212"/>
                </a:solidFill>
              </a:rPr>
              <a:t>但比起认识耶稣，这又算得上什么呢？</a:t>
            </a:r>
          </a:p>
          <a:p>
            <a:pPr marL="280734" indent="-280734">
              <a:defRPr sz="3400">
                <a:latin typeface="SimHei"/>
                <a:ea typeface="SimHei"/>
                <a:cs typeface="SimHei"/>
                <a:sym typeface="SimHei"/>
              </a:defRPr>
            </a:pPr>
            <a:r>
              <a:t>在2:9：</a:t>
            </a:r>
            <a:r>
              <a:rPr>
                <a:solidFill>
                  <a:srgbClr val="0433FF"/>
                </a:solidFill>
              </a:rPr>
              <a:t>“9因为神本性一切的丰盛都有形有体地居住在基督里面，10你们在他里面也得了丰盛。他是各样执政掌权者的元首。”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33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旧人所追求的生命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433FF"/>
                </a:solidFill>
              </a:rPr>
              <a:t>“人间的遗传和世上的小学”</a:t>
            </a:r>
            <a:r>
              <a:rPr>
                <a:solidFill>
                  <a:srgbClr val="000000"/>
                </a:solidFill>
              </a:rPr>
              <a:t>所指的是持守宗教的规条。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00000"/>
                </a:solidFill>
              </a:rPr>
              <a:t>在</a:t>
            </a:r>
            <a:r>
              <a:rPr>
                <a:solidFill>
                  <a:srgbClr val="0433FF"/>
                </a:solidFill>
              </a:rPr>
              <a:t>“20-21你们若是与基督同死，脱离了世上的小学，为什么仍像在世俗中活着、服从那“不可拿、不可尝、不可摸”等类的规条呢？22这都是照人所吩咐、所教导的。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3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50">
              <a:lnSpc>
                <a:spcPct val="100000"/>
              </a:lnSpc>
              <a:buSzTx/>
              <a:buNone/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旧人所追求的生命</a:t>
            </a:r>
          </a:p>
          <a:p>
            <a:pPr marL="280734" indent="-280734">
              <a:defRPr sz="3400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0433FF"/>
                </a:solidFill>
              </a:rPr>
              <a:t>说到这一切，正用的时候就都败坏了。23这些规条使人徒有智慧之名，用私意崇拜，自表谦卑，苦待己身，其实在克制肉体的情欲上是毫无功效。”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 1"/>
          <p:cNvSpPr txBox="1"/>
          <p:nvPr/>
        </p:nvSpPr>
        <p:spPr>
          <a:xfrm>
            <a:off x="1092467" y="190233"/>
            <a:ext cx="653826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36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证道：穿上慈悲</a:t>
            </a:r>
          </a:p>
        </p:txBody>
      </p:sp>
      <p:sp>
        <p:nvSpPr>
          <p:cNvPr id="14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619431" y="1619999"/>
            <a:ext cx="7831395" cy="5238001"/>
          </a:xfrm>
          <a:prstGeom prst="rect">
            <a:avLst/>
          </a:prstGeom>
        </p:spPr>
        <p:txBody>
          <a:bodyPr/>
          <a:lstStyle/>
          <a:p>
            <a:pPr marL="0" indent="432" defTabSz="877823">
              <a:lnSpc>
                <a:spcPct val="100000"/>
              </a:lnSpc>
              <a:spcBef>
                <a:spcPts val="900"/>
              </a:spcBef>
              <a:buSzTx/>
              <a:buNone/>
              <a:defRPr sz="3264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2. 旧人所追求的生命</a:t>
            </a:r>
          </a:p>
          <a:p>
            <a:pPr marL="269504" indent="-269504" defTabSz="877823">
              <a:spcBef>
                <a:spcPts val="900"/>
              </a:spcBef>
              <a:defRPr sz="3264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可能我们会说，追求成为圣人，作个道德模范，追求属灵经验，有什么不对吗？</a:t>
            </a:r>
          </a:p>
          <a:p>
            <a:pPr marL="269504" indent="-269504" defTabSz="877823">
              <a:spcBef>
                <a:spcPts val="900"/>
              </a:spcBef>
              <a:defRPr sz="3264">
                <a:solidFill>
                  <a:srgbClr val="121212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保罗指出了这两个信仰的错误，指出了信仰不应该是一些神秘的属灵经验，也不是一些道德规条，这只使人落在两个极端</a:t>
            </a:r>
            <a:r>
              <a:rPr>
                <a:solidFill>
                  <a:srgbClr val="0433FF"/>
                </a:solidFill>
              </a:rPr>
              <a:t>“不是无故自高自大”</a:t>
            </a:r>
            <a:r>
              <a:t>（2:18）就是</a:t>
            </a:r>
            <a:r>
              <a:rPr>
                <a:solidFill>
                  <a:srgbClr val="0433FF"/>
                </a:solidFill>
              </a:rPr>
              <a:t>“故意谦虚”</a:t>
            </a:r>
            <a:r>
              <a:t>（2:18）借以</a:t>
            </a:r>
            <a:r>
              <a:rPr>
                <a:solidFill>
                  <a:srgbClr val="0433FF"/>
                </a:solidFill>
              </a:rPr>
              <a:t>“论断”</a:t>
            </a:r>
            <a:r>
              <a:t>别人（2:16）。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1474</Words>
  <Application>Microsoft Office PowerPoint</Application>
  <PresentationFormat>Bildschirmpräsentation (4:3)</PresentationFormat>
  <Paragraphs>193</Paragraphs>
  <Slides>25</Slides>
  <Notes>25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Helvetica Neue</vt:lpstr>
      <vt:lpstr>SimHei</vt:lpstr>
      <vt:lpstr>SimSun</vt:lpstr>
      <vt:lpstr>Arial</vt:lpstr>
      <vt:lpstr>Calibri</vt:lpstr>
      <vt:lpstr>Calibri Light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</cp:lastModifiedBy>
  <cp:revision>326</cp:revision>
  <dcterms:created xsi:type="dcterms:W3CDTF">2023-03-17T14:22:59Z</dcterms:created>
  <dcterms:modified xsi:type="dcterms:W3CDTF">2023-04-17T03:04:31Z</dcterms:modified>
</cp:coreProperties>
</file>