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media/image1.png" ContentType="image/png"/>
  <Override PartName="/ppt/media/image7.tif" ContentType="image/tiff"/>
  <Override PartName="/ppt/media/image2.tif" ContentType="image/tiff"/>
  <Override PartName="/ppt/media/image3.tif" ContentType="image/tiff"/>
  <Override PartName="/ppt/media/media8.mp4" ContentType="video/mp4"/>
  <Override PartName="/ppt/media/image4.tif" ContentType="image/tiff"/>
  <Override PartName="/ppt/media/image5.tif" ContentType="image/tiff"/>
  <Override PartName="/ppt/media/image6.tif" ContentType="image/tiff"/>
  <Override PartName="/ppt/media/image9.png" ContentType="image/png"/>
  <Override PartName="/ppt/media/image10.tif" ContentType="image/tiff"/>
  <Override PartName="/ppt/media/image11.tif" ContentType="image/tiff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x="9144000" cy="6858000"/>
  <p:notesSz cx="6889750" cy="1002188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939600" y="761400"/>
            <a:ext cx="5010120" cy="375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8680" y="4760280"/>
            <a:ext cx="5511240" cy="450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dt" idx="20"/>
          </p:nvPr>
        </p:nvSpPr>
        <p:spPr>
          <a:xfrm>
            <a:off x="389988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ftr" idx="21"/>
          </p:nvPr>
        </p:nvSpPr>
        <p:spPr>
          <a:xfrm>
            <a:off x="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4" name="PlaceHolder 6"/>
          <p:cNvSpPr>
            <a:spLocks noGrp="1"/>
          </p:cNvSpPr>
          <p:nvPr>
            <p:ph type="sldNum" idx="22"/>
          </p:nvPr>
        </p:nvSpPr>
        <p:spPr>
          <a:xfrm>
            <a:off x="389988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0FDEF36-9FCE-479F-BC54-219A512CC65F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请注意修改证道题目和讲员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标题为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42</a:t>
            </a: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正文字体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66</a:t>
            </a: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sldNum" idx="23"/>
          </p:nvPr>
        </p:nvSpPr>
        <p:spPr>
          <a:xfrm>
            <a:off x="3903120" y="9520200"/>
            <a:ext cx="2984760" cy="5014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F0EAF28-EDA7-45E1-89B1-E71587A4C30B}" type="slidenum">
              <a:rPr b="0" lang="de-DE" sz="1200" spc="-1" strike="noStrike">
                <a:solidFill>
                  <a:srgbClr val="000000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4764E71-72DC-4910-A08E-9320725DDD4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8701CD-4311-44CC-B12B-BFA518D7909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993121-EE5A-4470-ACEC-2B947E78861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97F174-4083-4CB4-A4B1-5B65CA73180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470698D-9D40-4FFA-A7FE-D8A0C295E19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E01486-A30E-4DB1-A099-B67CC6AE6F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C95076C-D890-4D9E-8185-56EDAF9D2EE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69AF916-F4B4-4E81-AC99-8FD9835DD4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284658E-6A0A-4506-834D-1F2AC5DE4A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5DAABB3-A41D-4116-B6F0-EA32163E465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377B719-BB0D-4DDD-B4FE-5E26DD0B875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D8D3B6-AA1F-419E-A72B-557D06FCFBE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B35C871-E3B2-4F47-9A04-95060CC8CC3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4626C7D-B2A1-4A1E-A032-2C1FA6AE0D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88579EF-4B09-46F0-9FA1-2FBB6C9638E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74541C5-151F-4390-8B8E-A4053C8A5DD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65E832B-17CF-4707-9C14-1A081EAE569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553A6CA-9949-4424-8F22-CEE0CD1948A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5909C3-BC1E-4E2A-950C-E2572BE536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BFE1E2-F567-47B1-80A8-FC67C707AF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69D965B-65B0-49D3-9618-C9AE59BF81B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EE14D0C-5180-41CF-92CB-9B17281576F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F28067-EDED-4418-B318-F02F4017254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57F9672-F913-44BF-8873-775EF4EC4D1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E158B55-907E-4974-939F-6EE0455DF27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83336F5-8D7E-4BEB-9A8D-B335F1EDB5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4F9863A-8A87-484F-A7FF-B0C7BC43F0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3B9B97E-93D6-4B54-AB04-6954E835C09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27CCE79-F11B-4CF4-9590-CB09CF1D435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CB9AE8F-4DE8-4541-9D64-7500B8AFBD8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50D7EB8-77A7-47EA-8638-2D4480F739E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E89DF98-875C-4C5D-BE6E-8727E7AB702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390817A-5BD9-4865-8F4F-3A2A1467784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EC781E-63BA-489D-ABF7-4E5703FA1F4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C56A18A-0B77-4078-A61F-D19EF6D77DA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85A3D81-CD35-444F-858F-67E0C99F934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FD32AB2-DFD0-451A-BF07-865C2F0C419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62BBD93-07A8-4C5A-B1DE-E9BA1146D72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79B3696-1201-4434-913B-F72B04AC4A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745F56C-3394-4C29-895F-FC058F23B5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809233D-8FC5-4CEA-A13D-5CE01654277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D27B551-2BD4-4077-A461-B66A83DA431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7DF5164-A5B3-4E5D-A5EC-7EA5AB2D6EA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B09930C-2472-4509-8B0C-3124FB3361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51BA9E9-7889-416F-BAA5-F84BBB4BF8C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5BB5681-2E91-46E6-93E0-27C5667D7D9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3E1168F-7F37-43AC-856F-33877D3316E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32A9D44-A427-437F-BEB9-33D42081509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C525F78-9B4F-4EBD-9B4F-4E3294D9971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B3516D7-5E30-4E7A-A2EF-8DB5C1E359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0D46B12-9A24-4CF9-AE50-0C2D828B06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317C83B-01CC-4F77-8A40-51E5216B7F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B90BED4-20B6-461E-9350-8344FB299DE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CDF4FD2-B5A2-452E-8825-BF114BFD191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B2D6E62-687B-491C-B2A2-E71E8F7CE47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8F21CC-2127-4250-8C9C-A43C3930C9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E994848-3411-4D23-B1FA-68492BB49DD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F5415155-2350-4605-BA74-BAAD7E98B2A8}" type="slidenum">
              <a:t>&lt;#&gt;</a:t>
            </a:fld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D4E2FB33-4852-4EA5-9AB5-E225BB878FC3}" type="slidenum">
              <a:t>&lt;#&gt;</a:t>
            </a:fld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CB6B7640-C6CE-46A5-8D4E-D3731E274B6C}" type="slidenum">
              <a:t>&lt;#&gt;</a:t>
            </a:fld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F47EDE2E-F49D-4808-B197-366F6F18CE4E}" type="slidenum">
              <a:t>&lt;#&gt;</a:t>
            </a:fld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87E230FF-7676-4D28-84CA-CC69434EB2EB}" type="slidenum">
              <a:t>&lt;#&gt;</a:t>
            </a:fld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CC652B17-7589-4310-816E-2B54A5E03F7F}" type="slidenum">
              <a:t>&lt;#&gt;</a:t>
            </a:fld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D8AC55C9-EFEB-4E90-B10B-8C9F37B3AD9C}" type="slidenum">
              <a:t>&lt;#&gt;</a:t>
            </a:fld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EE6B8FC0-5EFB-44F0-9A9C-DCFFE8127A7C}" type="slidenum">
              <a:t>&lt;#&gt;</a:t>
            </a:fld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89CCAA23-D5A7-4681-9E7C-BB2753C88A6A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8C49DF-4AEB-4011-A94C-C0F13B0AD8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24042044-1ACB-499E-9A78-65A5443A410E}" type="slidenum">
              <a:t>&lt;#&gt;</a:t>
            </a:fld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9232EB5F-7A3B-49DC-AE58-06F689898A1D}" type="slidenum">
              <a:t>&lt;#&gt;</a:t>
            </a:fld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FB0BF943-863D-44C3-B60D-85E5441DEA5B}" type="slidenum">
              <a:t>&lt;#&gt;</a:t>
            </a:fld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A8381980-0FCA-4267-AA76-85D531EFF9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CFC90866-0502-42C9-B802-B198214F27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7AA23B97-A337-4D1B-9B50-06E6C01907B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547E0663-33CE-4EC0-BEC7-1848387EBB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23217140-085B-4E4A-8B01-4E79595C4B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95E91BD9-54C1-483E-A719-3DF53172925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1351BA0F-1DAA-4511-B1A4-1556AA7F38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A0DCEC-360C-4E78-91B4-4BF355BA94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8FCF0CBD-7DE4-48BB-BEB0-91C738E750A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72CE80F2-B335-4A08-99E2-4C1C8433CD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1A77290D-C381-48B6-A0FD-2731A04B84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1B5C4581-A819-483E-9EB5-7047D58BCED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AC043E8B-5B1F-44F1-BD43-0225622F985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0A5B45-9E1F-4572-B3B3-2DAA747FEE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5"/>
          <p:cNvSpPr/>
          <p:nvPr/>
        </p:nvSpPr>
        <p:spPr>
          <a:xfrm>
            <a:off x="380880" y="1143000"/>
            <a:ext cx="6400800" cy="36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" name="Grafik 7" descr=""/>
          <p:cNvPicPr/>
          <p:nvPr/>
        </p:nvPicPr>
        <p:blipFill>
          <a:blip r:embed="rId2"/>
          <a:stretch/>
        </p:blipFill>
        <p:spPr>
          <a:xfrm>
            <a:off x="7004160" y="76320"/>
            <a:ext cx="213948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  <a:ea typeface="SimSun"/>
              </a:rPr>
              <a:t>Mastertitelformat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44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  <a:ea typeface="SimSun"/>
              </a:rPr>
              <a:t>&lt;Datum/Uhrzeit&gt;</a:t>
            </a:r>
            <a:endParaRPr b="0" lang="de-DE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44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CA1DA195-E323-4A0C-9A12-620F6689AB9F}" type="slidenum">
              <a:rPr b="0" lang="de-DE" sz="4400" spc="-1" strike="noStrike">
                <a:solidFill>
                  <a:srgbClr val="000000"/>
                </a:solidFill>
                <a:latin typeface="Arial"/>
                <a:ea typeface="SimSun"/>
              </a:rPr>
              <a:t>&lt;Foliennummer&gt;</a:t>
            </a:fld>
            <a:endParaRPr b="0" lang="de-DE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  <a:ea typeface="SimSun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dt" idx="4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 idx="5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 idx="6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82795A5-31B8-438C-BBE0-C2FB1FC927C1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85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dt" idx="7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ftr" idx="8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sldNum" idx="9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504AD4F-97B1-4FE9-B1DB-47BD43FD5BD5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28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47640" y="0"/>
            <a:ext cx="662436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de-DE" sz="42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47640" y="1495440"/>
            <a:ext cx="6743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  <a:ea typeface="SimHei"/>
              </a:rPr>
              <a:t>Textmasterformat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SimSun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SimSun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dt" idx="10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ftr" idx="11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sldNum" idx="12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1197B37-199F-413D-8D4C-D98FA7C81D81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71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dt" idx="13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ftr" idx="14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sldNum" idx="15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1ED3C55-10FE-495D-88BC-6B035F2B7E97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214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215" name="Line"/>
          <p:cNvSpPr/>
          <p:nvPr/>
        </p:nvSpPr>
        <p:spPr>
          <a:xfrm>
            <a:off x="380880" y="1144080"/>
            <a:ext cx="6400800" cy="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216" name="image.png" descr="image.png"/>
          <p:cNvPicPr/>
          <p:nvPr/>
        </p:nvPicPr>
        <p:blipFill>
          <a:blip r:embed="rId3"/>
          <a:stretch/>
        </p:blipFill>
        <p:spPr>
          <a:xfrm>
            <a:off x="7004160" y="76320"/>
            <a:ext cx="2139480" cy="2057040"/>
          </a:xfrm>
          <a:prstGeom prst="rect">
            <a:avLst/>
          </a:prstGeom>
          <a:ln w="12700">
            <a:noFill/>
          </a:ln>
        </p:spPr>
      </p:pic>
      <p:sp>
        <p:nvSpPr>
          <p:cNvPr id="217" name="PlaceHolder 1"/>
          <p:cNvSpPr>
            <a:spLocks noGrp="1"/>
          </p:cNvSpPr>
          <p:nvPr>
            <p:ph type="sldNum" idx="16"/>
          </p:nvPr>
        </p:nvSpPr>
        <p:spPr>
          <a:xfrm>
            <a:off x="6294600" y="6232320"/>
            <a:ext cx="258120" cy="2480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5589D5-6C19-4E26-86A3-7F293BDC6965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rafik 7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257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28560" y="1836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de-DE" sz="4200" spc="-1" strike="noStrike">
                <a:solidFill>
                  <a:srgbClr val="3333cc"/>
                </a:solidFill>
                <a:latin typeface="黑体"/>
                <a:ea typeface="黑体"/>
              </a:rPr>
              <a:t>Mastertitelformat bearbeiten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de-DE" sz="4200" spc="-1" strike="noStrike">
                <a:solidFill>
                  <a:srgbClr val="000000"/>
                </a:solidFill>
                <a:latin typeface="黑体"/>
                <a:ea typeface="黑体"/>
              </a:rPr>
              <a:t>Mastertextformat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marL="457200" indent="0" algn="ctr">
              <a:lnSpc>
                <a:spcPct val="90000"/>
              </a:lnSpc>
              <a:spcBef>
                <a:spcPts val="499"/>
              </a:spcBef>
              <a:buNone/>
            </a:pPr>
            <a:r>
              <a:rPr b="0" lang="de-DE" sz="4200" spc="-1" strike="noStrike">
                <a:solidFill>
                  <a:srgbClr val="000000"/>
                </a:solidFill>
                <a:latin typeface="黑体"/>
                <a:ea typeface="黑体"/>
              </a:rPr>
              <a:t>Zweite Ebene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marL="914400" indent="0" algn="ctr">
              <a:lnSpc>
                <a:spcPct val="90000"/>
              </a:lnSpc>
              <a:spcBef>
                <a:spcPts val="499"/>
              </a:spcBef>
              <a:buNone/>
            </a:pPr>
            <a:r>
              <a:rPr b="0" lang="de-DE" sz="4200" spc="-1" strike="noStrike">
                <a:solidFill>
                  <a:srgbClr val="000000"/>
                </a:solidFill>
                <a:latin typeface="黑体"/>
                <a:ea typeface="黑体"/>
              </a:rPr>
              <a:t>Dritte Ebene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marL="1371600" indent="0" algn="ctr">
              <a:lnSpc>
                <a:spcPct val="90000"/>
              </a:lnSpc>
              <a:spcBef>
                <a:spcPts val="499"/>
              </a:spcBef>
              <a:buNone/>
            </a:pPr>
            <a:r>
              <a:rPr b="0" lang="de-DE" sz="4200" spc="-1" strike="noStrike">
                <a:solidFill>
                  <a:srgbClr val="000000"/>
                </a:solidFill>
                <a:latin typeface="黑体"/>
                <a:ea typeface="黑体"/>
              </a:rPr>
              <a:t>Vierte Ebene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marL="1828800" indent="0" algn="ctr">
              <a:lnSpc>
                <a:spcPct val="90000"/>
              </a:lnSpc>
              <a:spcBef>
                <a:spcPts val="499"/>
              </a:spcBef>
              <a:buNone/>
            </a:pPr>
            <a:r>
              <a:rPr b="0" lang="de-DE" sz="4200" spc="-1" strike="noStrike">
                <a:solidFill>
                  <a:srgbClr val="000000"/>
                </a:solidFill>
                <a:latin typeface="黑体"/>
                <a:ea typeface="黑体"/>
              </a:rPr>
              <a:t>Fünfte Ebene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dt" idx="17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b8b8b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b8b8b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ftr" idx="18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sldNum" idx="19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61B93B-C07F-4DBF-A1F8-9A362C4C8F24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video" Target="../media/media8.mp4"/><Relationship Id="rId2" Type="http://schemas.microsoft.com/office/2007/relationships/media" Target="../media/media8.mp4"/><Relationship Id="rId3" Type="http://schemas.openxmlformats.org/officeDocument/2006/relationships/image" Target="../media/image9.png"/><Relationship Id="rId4" Type="http://schemas.openxmlformats.org/officeDocument/2006/relationships/image" Target="../media/image10.tif"/><Relationship Id="rId5" Type="http://schemas.openxmlformats.org/officeDocument/2006/relationships/image" Target="../media/image11.tif"/><Relationship Id="rId6" Type="http://schemas.openxmlformats.org/officeDocument/2006/relationships/slideLayout" Target="../slideLayouts/slideLayout63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tif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4200" spc="-1" strike="noStrike">
                <a:solidFill>
                  <a:srgbClr val="3333cc"/>
                </a:solidFill>
                <a:latin typeface="SimHei"/>
                <a:ea typeface="SimHei"/>
              </a:rPr>
              <a:t>证道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Inhaltsplatzhalter 2"/>
          <p:cNvSpPr/>
          <p:nvPr/>
        </p:nvSpPr>
        <p:spPr>
          <a:xfrm>
            <a:off x="228600" y="1523880"/>
            <a:ext cx="7391160" cy="266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6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6600" spc="-1" strike="noStrike">
                <a:solidFill>
                  <a:srgbClr val="000000"/>
                </a:solidFill>
                <a:latin typeface="SimHei"/>
                <a:ea typeface="SimHei"/>
              </a:rPr>
              <a:t>   </a:t>
            </a:r>
            <a:r>
              <a:rPr b="0" lang="zh-CN" sz="6600" spc="-1" strike="noStrike">
                <a:solidFill>
                  <a:srgbClr val="000000"/>
                </a:solidFill>
                <a:latin typeface="SimHei"/>
                <a:ea typeface="SimHei"/>
              </a:rPr>
              <a:t>施舍与禁食祷告</a:t>
            </a:r>
            <a:endParaRPr b="0" lang="de-DE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Inhaltsplatzhalter 2"/>
          <p:cNvSpPr/>
          <p:nvPr/>
        </p:nvSpPr>
        <p:spPr>
          <a:xfrm>
            <a:off x="876240" y="4343400"/>
            <a:ext cx="6095520" cy="150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199"/>
              </a:spcBef>
            </a:pPr>
            <a:r>
              <a:rPr b="0" lang="de-DE" sz="3200" spc="-1" strike="noStrike">
                <a:solidFill>
                  <a:srgbClr val="000000"/>
                </a:solidFill>
                <a:latin typeface="SimHei"/>
                <a:ea typeface="SimHei"/>
              </a:rPr>
              <a:t>  </a:t>
            </a:r>
            <a:r>
              <a:rPr b="0" lang="en-US" sz="3200" spc="-1" strike="noStrike">
                <a:solidFill>
                  <a:srgbClr val="000000"/>
                </a:solidFill>
                <a:latin typeface="SimHei"/>
                <a:ea typeface="SimHei"/>
              </a:rPr>
              <a:t>    </a:t>
            </a: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证道：陈永安 牧师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SimHei"/>
                <a:ea typeface="SimHei"/>
              </a:rPr>
              <a:t>       </a:t>
            </a: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经文：太 </a:t>
            </a:r>
            <a:r>
              <a:rPr b="0" lang="en-US" sz="3200" spc="-1" strike="noStrike">
                <a:solidFill>
                  <a:srgbClr val="000000"/>
                </a:solidFill>
                <a:latin typeface="SimHei"/>
                <a:ea typeface="SimHei"/>
              </a:rPr>
              <a:t>6:1-6</a:t>
            </a: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，</a:t>
            </a:r>
            <a:r>
              <a:rPr b="0" lang="en-US" sz="3200" spc="-1" strike="noStrike">
                <a:solidFill>
                  <a:srgbClr val="000000"/>
                </a:solidFill>
                <a:latin typeface="SimHei"/>
                <a:ea typeface="SimHei"/>
              </a:rPr>
              <a:t>16-21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2.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本是尘土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弗2:11-22"/>
          <p:cNvSpPr/>
          <p:nvPr/>
        </p:nvSpPr>
        <p:spPr>
          <a:xfrm>
            <a:off x="439560" y="1350720"/>
            <a:ext cx="6994800" cy="858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不可在你前面吹号，像那假冒为善的人在会堂里和街道上所行的⋯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图像" descr="图像"/>
          <p:cNvPicPr/>
          <p:nvPr/>
        </p:nvPicPr>
        <p:blipFill>
          <a:blip r:embed="rId1"/>
          <a:stretch/>
        </p:blipFill>
        <p:spPr>
          <a:xfrm>
            <a:off x="706320" y="2575440"/>
            <a:ext cx="6461280" cy="3626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2.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本是尘土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弗2:11-22"/>
          <p:cNvSpPr/>
          <p:nvPr/>
        </p:nvSpPr>
        <p:spPr>
          <a:xfrm>
            <a:off x="439560" y="1350720"/>
            <a:ext cx="6994800" cy="252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另一方面，恩主制度的出现，恩主取代了天主的地位，恩主成了这些穷人的父亲，取代了天父的位置。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他们忘记了所有人都同有一位在天上的主，我们在天上的父。忘记了人类不过是尘土。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2.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本是尘土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弗2:11-22"/>
          <p:cNvSpPr/>
          <p:nvPr/>
        </p:nvSpPr>
        <p:spPr>
          <a:xfrm>
            <a:off x="377280" y="1221840"/>
            <a:ext cx="6994800" cy="1626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de-DE" sz="13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父亲怎样怜恤他的儿女，耶和华也怎样怜恤敬畏他的人！</a:t>
            </a:r>
            <a:r>
              <a:rPr b="0" lang="de-DE" sz="13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14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因为他知道我们的本体，思念我们不过是尘土。”（诗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103:13-14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图像" descr="图像"/>
          <p:cNvPicPr/>
          <p:nvPr/>
        </p:nvPicPr>
        <p:blipFill>
          <a:blip r:embed="rId1"/>
          <a:stretch/>
        </p:blipFill>
        <p:spPr>
          <a:xfrm>
            <a:off x="1581840" y="2846160"/>
            <a:ext cx="6839640" cy="3847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从人或从天父得赏赐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弗2:11-22"/>
          <p:cNvSpPr/>
          <p:nvPr/>
        </p:nvSpPr>
        <p:spPr>
          <a:xfrm>
            <a:off x="439560" y="1350720"/>
            <a:ext cx="6994800" cy="252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耶稣教导门徒：“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你们要小心，不可将善事行在人的面前，故意叫他们看见，若是这样，就不能得你们天父的赏赐了。”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耶稣不是说做善事要不求回报，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祂是说要求从神而来的回报，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而不是从人而来的回报。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从人或从天父得赏赐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弗2:11-22"/>
          <p:cNvSpPr/>
          <p:nvPr/>
        </p:nvSpPr>
        <p:spPr>
          <a:xfrm>
            <a:off x="439560" y="1350720"/>
            <a:ext cx="6994800" cy="474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天父的赏赐”到底是什么？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图像" descr="图像"/>
          <p:cNvPicPr/>
          <p:nvPr/>
        </p:nvPicPr>
        <p:blipFill>
          <a:blip r:embed="rId1"/>
          <a:stretch/>
        </p:blipFill>
        <p:spPr>
          <a:xfrm>
            <a:off x="787680" y="2118240"/>
            <a:ext cx="6683040" cy="4427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从人或从天父得赏赐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弗2:11-22"/>
          <p:cNvSpPr/>
          <p:nvPr/>
        </p:nvSpPr>
        <p:spPr>
          <a:xfrm>
            <a:off x="439560" y="1350720"/>
            <a:ext cx="6994800" cy="3161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当彼得问耶稣，我为你所撇下的，有什么回报时，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耶稣回答说：“</a:t>
            </a:r>
            <a:r>
              <a:rPr b="0" lang="de-DE" sz="13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29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耶稣说：“我实在告诉你们，人为我和福音撇下房屋，或是弟兄、姐妹、父母、儿女、田地，</a:t>
            </a:r>
            <a:r>
              <a:rPr b="0" lang="de-DE" sz="13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30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没有不在今世得百倍的，就是房屋、弟兄、姐妹、母亲、儿女、田地，并且要受逼迫，在来世必得永生。”（可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10:29-30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从人或从天父得赏赐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弗2:11-22"/>
          <p:cNvSpPr/>
          <p:nvPr/>
        </p:nvSpPr>
        <p:spPr>
          <a:xfrm>
            <a:off x="439560" y="1350720"/>
            <a:ext cx="6994800" cy="226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说得太精准，太具体，太字面，都有可能产生误解，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我们要明白当中的精义在于“天父的赏赐”可以是今生的，也可以是指到来世的永生。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天父会将祂认为好的东西给祂的儿女。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弗2:11-22"/>
          <p:cNvSpPr/>
          <p:nvPr/>
        </p:nvSpPr>
        <p:spPr>
          <a:xfrm>
            <a:off x="439560" y="1350720"/>
            <a:ext cx="6994800" cy="252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耶稣没有否定施舍及禁食的价值，只是说，我们不可做在人前，而是要在暗中做。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耶稣说：“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你施舍的时候，不要叫左手知道右手所做的，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要叫你施舍的事行在暗中。你父在暗中察看，必然报答你 。”（太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6:3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弗2:11-22"/>
          <p:cNvSpPr/>
          <p:nvPr/>
        </p:nvSpPr>
        <p:spPr>
          <a:xfrm>
            <a:off x="439560" y="1350720"/>
            <a:ext cx="6994800" cy="354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禁食有什么作用？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禁食，不是为健康，为减肥的缘故，而是为了属灵的操练。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保罗说：“我是攻克己身，叫身服我”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林前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9:27)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耶稣借着禁戒食物来考验自己，透过放弃物欲的刺激，需求，专心致志地将生活的焦点转向上帝。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弗2:11-22"/>
          <p:cNvSpPr/>
          <p:nvPr/>
        </p:nvSpPr>
        <p:spPr>
          <a:xfrm>
            <a:off x="439560" y="1350720"/>
            <a:ext cx="6994800" cy="405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怎样去进行禁食呢？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</a:t>
            </a:r>
            <a:r>
              <a:rPr b="0" lang="zh-CN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形式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(1)</a:t>
            </a: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完全禁食”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，连水也不喝；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(2)</a:t>
            </a: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禁戒味道”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，只饮清水，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       不吃也不喝带有味道的饮品；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(3)</a:t>
            </a: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禁固体食物”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，粥、奶、汤是可喝的；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(4)</a:t>
            </a: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禁戒某类食物”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，通常是肉类，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    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或是你喜欢的食物。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施舍与禁食祷告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弗2:11-22"/>
          <p:cNvSpPr/>
          <p:nvPr/>
        </p:nvSpPr>
        <p:spPr>
          <a:xfrm>
            <a:off x="439560" y="1350720"/>
            <a:ext cx="6994800" cy="474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341280" indent="-34128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经文：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太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6:1-6, 16-21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弗2:11-22"/>
          <p:cNvSpPr/>
          <p:nvPr/>
        </p:nvSpPr>
        <p:spPr>
          <a:xfrm>
            <a:off x="439560" y="2185920"/>
            <a:ext cx="6994800" cy="985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亲爱的弟兄姐妹，愿你们平安。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彼此问安。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弗2:11-22"/>
          <p:cNvSpPr/>
          <p:nvPr/>
        </p:nvSpPr>
        <p:spPr>
          <a:xfrm>
            <a:off x="439560" y="1350720"/>
            <a:ext cx="6994800" cy="3545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怎样去进行禁食呢？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</a:t>
            </a:r>
            <a:r>
              <a:rPr b="0" lang="zh-CN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密度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228600">
              <a:lnSpc>
                <a:spcPct val="120000"/>
              </a:lnSpc>
              <a:buClr>
                <a:srgbClr val="000000"/>
              </a:buClr>
              <a:buFont typeface="Helvetica Neue"/>
              <a:buAutoNum type="arabicParenR"/>
            </a:pP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全时间”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采取不同形式的禁食；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228600">
              <a:lnSpc>
                <a:spcPct val="120000"/>
              </a:lnSpc>
              <a:buClr>
                <a:srgbClr val="000000"/>
              </a:buClr>
              <a:buFont typeface="Helvetica Neue"/>
              <a:buAutoNum type="arabicParenR"/>
            </a:pP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日间”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采取不同形式的禁食；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228600">
              <a:lnSpc>
                <a:spcPct val="120000"/>
              </a:lnSpc>
              <a:buClr>
                <a:srgbClr val="000000"/>
              </a:buClr>
              <a:buFont typeface="Helvetica Neue"/>
              <a:buAutoNum type="arabicParenR"/>
            </a:pP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每日一餐”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作不同形式的禁食；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228600">
              <a:lnSpc>
                <a:spcPct val="120000"/>
              </a:lnSpc>
              <a:buClr>
                <a:srgbClr val="000000"/>
              </a:buClr>
              <a:buFont typeface="Helvetica Neue"/>
              <a:buAutoNum type="arabicParenR"/>
            </a:pP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在开始时，在预苦期的六个星期内，</a:t>
            </a:r>
            <a:r>
              <a:rPr b="0" lang="de-DE" sz="2800" spc="-1" strike="noStrike">
                <a:solidFill>
                  <a:srgbClr val="ff2600"/>
                </a:solidFill>
                <a:latin typeface="PingFang HK Regular"/>
                <a:ea typeface="PingFang HK Regular"/>
              </a:rPr>
              <a:t>“每星期一餐”</a:t>
            </a:r>
            <a:r>
              <a:rPr b="0" lang="zh-CN" sz="2800" spc="-1" strike="noStrike">
                <a:solidFill>
                  <a:srgbClr val="000000"/>
                </a:solidFill>
                <a:latin typeface="PingFang HK Regular"/>
                <a:ea typeface="PingFang HK Regular"/>
              </a:rPr>
              <a:t>作不同形式的禁食。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弗2:11-22"/>
          <p:cNvSpPr/>
          <p:nvPr/>
        </p:nvSpPr>
        <p:spPr>
          <a:xfrm>
            <a:off x="439560" y="1350720"/>
            <a:ext cx="3774600" cy="284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16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式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</a:t>
            </a:r>
            <a:r>
              <a:rPr b="0" lang="zh-CN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形式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(1)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完全禁食”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(2)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禁戒味道”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(3)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禁固体食物”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(4)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禁戒某类食物”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弗2:11-22"/>
          <p:cNvSpPr/>
          <p:nvPr/>
        </p:nvSpPr>
        <p:spPr>
          <a:xfrm>
            <a:off x="4666680" y="1350720"/>
            <a:ext cx="3774600" cy="2892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</a:t>
            </a:r>
            <a:r>
              <a:rPr b="0" lang="zh-CN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密度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(1)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全时间”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(2)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日间”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(3)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每日一餐”</a:t>
            </a:r>
            <a:br>
              <a:rPr sz="2800"/>
            </a:b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(4)</a:t>
            </a:r>
            <a:r>
              <a:rPr b="0" lang="de-DE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ff2600"/>
                </a:solidFill>
                <a:latin typeface="Helvetica Neue"/>
                <a:ea typeface="Helvetica Neue"/>
              </a:rPr>
              <a:t>每星期一餐”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线条"/>
          <p:cNvSpPr/>
          <p:nvPr/>
        </p:nvSpPr>
        <p:spPr>
          <a:xfrm>
            <a:off x="3022560" y="2705760"/>
            <a:ext cx="1740240" cy="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58" name="线条"/>
          <p:cNvSpPr/>
          <p:nvPr/>
        </p:nvSpPr>
        <p:spPr>
          <a:xfrm>
            <a:off x="3022560" y="3171600"/>
            <a:ext cx="1740240" cy="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59" name="线条"/>
          <p:cNvSpPr/>
          <p:nvPr/>
        </p:nvSpPr>
        <p:spPr>
          <a:xfrm>
            <a:off x="3240000" y="3637440"/>
            <a:ext cx="1608840" cy="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0" name="线条"/>
          <p:cNvSpPr/>
          <p:nvPr/>
        </p:nvSpPr>
        <p:spPr>
          <a:xfrm>
            <a:off x="3701520" y="4103280"/>
            <a:ext cx="1146960" cy="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1" name="线条"/>
          <p:cNvSpPr/>
          <p:nvPr/>
        </p:nvSpPr>
        <p:spPr>
          <a:xfrm>
            <a:off x="3022560" y="2705760"/>
            <a:ext cx="1740240" cy="4658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2" name="线条"/>
          <p:cNvSpPr/>
          <p:nvPr/>
        </p:nvSpPr>
        <p:spPr>
          <a:xfrm>
            <a:off x="3047400" y="2692080"/>
            <a:ext cx="1854000" cy="9590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3" name="线条"/>
          <p:cNvSpPr/>
          <p:nvPr/>
        </p:nvSpPr>
        <p:spPr>
          <a:xfrm>
            <a:off x="3047400" y="2730960"/>
            <a:ext cx="1690560" cy="134748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4" name="线条"/>
          <p:cNvSpPr/>
          <p:nvPr/>
        </p:nvSpPr>
        <p:spPr>
          <a:xfrm>
            <a:off x="3174120" y="3637440"/>
            <a:ext cx="1740600" cy="4658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5" name="线条"/>
          <p:cNvSpPr/>
          <p:nvPr/>
        </p:nvSpPr>
        <p:spPr>
          <a:xfrm>
            <a:off x="3047400" y="3157920"/>
            <a:ext cx="1690560" cy="9590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6" name="线条"/>
          <p:cNvSpPr/>
          <p:nvPr/>
        </p:nvSpPr>
        <p:spPr>
          <a:xfrm flipV="1">
            <a:off x="2991960" y="2718000"/>
            <a:ext cx="1734840" cy="44136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7" name="线条"/>
          <p:cNvSpPr/>
          <p:nvPr/>
        </p:nvSpPr>
        <p:spPr>
          <a:xfrm>
            <a:off x="3058560" y="3171240"/>
            <a:ext cx="1831320" cy="51516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8" name="线条"/>
          <p:cNvSpPr/>
          <p:nvPr/>
        </p:nvSpPr>
        <p:spPr>
          <a:xfrm flipV="1">
            <a:off x="3177000" y="3207960"/>
            <a:ext cx="1594440" cy="44172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69" name="线条"/>
          <p:cNvSpPr/>
          <p:nvPr/>
        </p:nvSpPr>
        <p:spPr>
          <a:xfrm flipV="1">
            <a:off x="3176280" y="2730240"/>
            <a:ext cx="1596240" cy="90900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70" name="线条"/>
          <p:cNvSpPr/>
          <p:nvPr/>
        </p:nvSpPr>
        <p:spPr>
          <a:xfrm flipV="1">
            <a:off x="3701520" y="3673440"/>
            <a:ext cx="1146960" cy="4424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71" name="线条"/>
          <p:cNvSpPr/>
          <p:nvPr/>
        </p:nvSpPr>
        <p:spPr>
          <a:xfrm flipV="1">
            <a:off x="3701520" y="3183120"/>
            <a:ext cx="1146960" cy="90864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72" name="线条"/>
          <p:cNvSpPr/>
          <p:nvPr/>
        </p:nvSpPr>
        <p:spPr>
          <a:xfrm flipV="1">
            <a:off x="3711240" y="2743920"/>
            <a:ext cx="1127520" cy="1321560"/>
          </a:xfrm>
          <a:prstGeom prst="line">
            <a:avLst/>
          </a:prstGeom>
          <a:ln w="25400">
            <a:solidFill>
              <a:srgbClr val="5b9bd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373" name="“不同形式”  配合  “不同密度”…"/>
          <p:cNvSpPr/>
          <p:nvPr/>
        </p:nvSpPr>
        <p:spPr>
          <a:xfrm>
            <a:off x="463320" y="4695120"/>
            <a:ext cx="7989840" cy="944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SimSun"/>
              </a:rPr>
              <a:t>“</a:t>
            </a:r>
            <a:r>
              <a:rPr b="1" lang="zh-CN" sz="2800" spc="-1" strike="noStrike">
                <a:solidFill>
                  <a:srgbClr val="000000"/>
                </a:solidFill>
                <a:latin typeface="Arial"/>
                <a:ea typeface="SimSun"/>
              </a:rPr>
              <a:t>不同形式”  配合  “不同密度”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有</a:t>
            </a:r>
            <a:r>
              <a:rPr b="1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16</a:t>
            </a:r>
            <a:r>
              <a:rPr b="1" lang="zh-CN" sz="2800" spc="-1" strike="noStrike">
                <a:solidFill>
                  <a:srgbClr val="000000"/>
                </a:solidFill>
                <a:latin typeface="Arial"/>
                <a:ea typeface="SimSun"/>
              </a:rPr>
              <a:t>种不同程度的禁食方式了。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弗2:11-22"/>
          <p:cNvSpPr/>
          <p:nvPr/>
        </p:nvSpPr>
        <p:spPr>
          <a:xfrm>
            <a:off x="439560" y="1350720"/>
            <a:ext cx="6994800" cy="354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433ff"/>
              </a:buClr>
              <a:buFont typeface="Symbol" charset="2"/>
              <a:buChar char=""/>
            </a:pPr>
            <a:r>
              <a:rPr b="0" lang="de-DE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433ff"/>
                </a:solidFill>
                <a:latin typeface="Helvetica Neue"/>
                <a:ea typeface="Helvetica Neue"/>
              </a:rPr>
              <a:t>另类禁食”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的操练。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）减少玩游戏机、看电视节目、使用社交媒体，又或限制在一小时以内等等。（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）不去看电影、不参加派对、减少、减少打牌节目。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）在这时期不作大吃大喝的活动，如：不吃自助餐、甚或减少到餐馆。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）减少购物：少买新衣服、少买电子产品。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弗2:11-22"/>
          <p:cNvSpPr/>
          <p:nvPr/>
        </p:nvSpPr>
        <p:spPr>
          <a:xfrm>
            <a:off x="439560" y="1350720"/>
            <a:ext cx="6994800" cy="252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禁食时我们当做什么？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尝试眼目耳朵一同操练克己，将那些时间，利用该段时间祷告或灵修。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21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天：为朋友祷告、禁食、祷告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）标竿人生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40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天。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）五天计划，每周一天。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9" name="" descr="WhatsApp Video 2023-02-15 at 11.10.34 PM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9760" y="1221840"/>
            <a:ext cx="5017680" cy="6021360"/>
          </a:xfrm>
          <a:prstGeom prst="rect">
            <a:avLst/>
          </a:prstGeom>
          <a:ln w="0">
            <a:noFill/>
          </a:ln>
        </p:spPr>
      </p:pic>
      <p:pic>
        <p:nvPicPr>
          <p:cNvPr id="380" name="图像" descr="图像"/>
          <p:cNvPicPr/>
          <p:nvPr/>
        </p:nvPicPr>
        <p:blipFill>
          <a:blip r:embed="rId4"/>
          <a:stretch/>
        </p:blipFill>
        <p:spPr>
          <a:xfrm>
            <a:off x="5619240" y="2439000"/>
            <a:ext cx="2589120" cy="1979640"/>
          </a:xfrm>
          <a:prstGeom prst="rect">
            <a:avLst/>
          </a:prstGeom>
          <a:ln w="12700">
            <a:noFill/>
          </a:ln>
        </p:spPr>
      </p:pic>
      <p:pic>
        <p:nvPicPr>
          <p:cNvPr id="381" name="图像" descr="图像"/>
          <p:cNvPicPr/>
          <p:nvPr/>
        </p:nvPicPr>
        <p:blipFill>
          <a:blip r:embed="rId5"/>
          <a:stretch/>
        </p:blipFill>
        <p:spPr>
          <a:xfrm>
            <a:off x="5615280" y="4731120"/>
            <a:ext cx="3268080" cy="1460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3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79"/>
                </p:tgtEl>
              </p:cMediaNode>
            </p:video>
            <p:seq>
              <p:cTn id="7" restart="whenNotActive" nodeType="interactiveSeq" fill="hold">
                <p:stCondLst>
                  <p:cond delay="0" evt="onClick">
                    <p:tgtEl>
                      <p:spTgt spid="379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379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3.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禁食和施舍的操练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弗2:11-22"/>
          <p:cNvSpPr/>
          <p:nvPr/>
        </p:nvSpPr>
        <p:spPr>
          <a:xfrm>
            <a:off x="439560" y="1350720"/>
            <a:ext cx="6994800" cy="2393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我们可以计划奉献……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）在教会里奉献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）为世界各地受灾的人民去捐赠，例如支持在土耳其及叙利亚地震的救援行动。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）在市中心，经常会见到人问你讨施舍、行乞、或卖艺的人。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5.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总结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弗2:11-22"/>
          <p:cNvSpPr/>
          <p:nvPr/>
        </p:nvSpPr>
        <p:spPr>
          <a:xfrm>
            <a:off x="439560" y="1350720"/>
            <a:ext cx="6994800" cy="3799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基督教的信仰，不单在头脑上的知识，亦是身体力行的信仰，在预苦期的四十天中，可以订下一些操练克己的目标，无论是禁食、祷告、施舍都是很好的操练。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今年教会的主题是“像天父一样慈悲”，相信在这些操练过程中，一定会更加深刻。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这些操练方向较正了，不是要从人那里得荣耀，是暗中去作，但在小组里，能一同守望也是一件美事。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1.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引言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图像" descr="图像"/>
          <p:cNvPicPr/>
          <p:nvPr/>
        </p:nvPicPr>
        <p:blipFill>
          <a:blip r:embed="rId1"/>
          <a:stretch/>
        </p:blipFill>
        <p:spPr>
          <a:xfrm>
            <a:off x="234720" y="2235960"/>
            <a:ext cx="4106520" cy="4106520"/>
          </a:xfrm>
          <a:prstGeom prst="rect">
            <a:avLst/>
          </a:prstGeom>
          <a:ln w="12700">
            <a:noFill/>
          </a:ln>
        </p:spPr>
      </p:pic>
      <p:sp>
        <p:nvSpPr>
          <p:cNvPr id="313" name="“跑步没有奇迹、只有累积”"/>
          <p:cNvSpPr/>
          <p:nvPr/>
        </p:nvSpPr>
        <p:spPr>
          <a:xfrm>
            <a:off x="-720" y="1313640"/>
            <a:ext cx="5639760" cy="593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anchor="t">
            <a:spAutoFit/>
          </a:bodyPr>
          <a:p>
            <a:pPr>
              <a:lnSpc>
                <a:spcPct val="100000"/>
              </a:lnSpc>
            </a:pPr>
            <a:r>
              <a:rPr b="1" lang="de-DE" sz="3300" spc="-1" strike="noStrike">
                <a:solidFill>
                  <a:srgbClr val="009051"/>
                </a:solidFill>
                <a:latin typeface="Arial"/>
                <a:ea typeface="SimSun"/>
              </a:rPr>
              <a:t>“</a:t>
            </a:r>
            <a:r>
              <a:rPr b="1" lang="zh-CN" sz="3300" spc="-1" strike="noStrike">
                <a:solidFill>
                  <a:srgbClr val="009051"/>
                </a:solidFill>
                <a:latin typeface="Arial"/>
                <a:ea typeface="SimSun"/>
              </a:rPr>
              <a:t>跑步没有奇迹、只有累积”</a:t>
            </a:r>
            <a:endParaRPr b="0" lang="de-DE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“操练身体，益处还少；惟独敬虔， 凡事都有益处， 因有 今生和来生的应许。”…"/>
          <p:cNvSpPr/>
          <p:nvPr/>
        </p:nvSpPr>
        <p:spPr>
          <a:xfrm>
            <a:off x="4907160" y="2235960"/>
            <a:ext cx="3886200" cy="2904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操练身体，益处还少；惟独敬虔，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凡事都有益处，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因有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今生和来生的应许。”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2286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             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（提前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4:8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1.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引言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弗2:11-22"/>
          <p:cNvSpPr/>
          <p:nvPr/>
        </p:nvSpPr>
        <p:spPr>
          <a:xfrm>
            <a:off x="439560" y="1350720"/>
            <a:ext cx="6994800" cy="3672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在教会传统节期里，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日（圣灰日星期三），就进入一个很重要的时期，我们称为预苦期。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预苦期又称为大斋期，从圣灰日（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Ash Wednesday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）至复活节（ 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Easter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）期间的四十日（主日不计算在内：因为每个主日都是记念主基督复活的日子），守斋，预备迎接基督的受苦和复活，因此称为大斋期，或预苦期。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1.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引言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弗2:11-22"/>
          <p:cNvSpPr/>
          <p:nvPr/>
        </p:nvSpPr>
        <p:spPr>
          <a:xfrm>
            <a:off x="439560" y="1350720"/>
            <a:ext cx="6994800" cy="1626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教会传统推动信徒在预苦期中，进行禁食祷告，灵修悔改自省，舍己施予，在这些克己生活中，从其中默想基督的受苦受难，体会与基督一同受苦及舍己的精神。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9" name="图像" descr="图像"/>
          <p:cNvPicPr/>
          <p:nvPr/>
        </p:nvPicPr>
        <p:blipFill>
          <a:blip r:embed="rId1"/>
          <a:stretch/>
        </p:blipFill>
        <p:spPr>
          <a:xfrm>
            <a:off x="2549160" y="3738240"/>
            <a:ext cx="4045680" cy="2544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1.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引言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弗2:11-22"/>
          <p:cNvSpPr/>
          <p:nvPr/>
        </p:nvSpPr>
        <p:spPr>
          <a:xfrm>
            <a:off x="439560" y="1350720"/>
            <a:ext cx="3040560" cy="2007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这些属灵操练，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不是得救的条件，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并不是必须，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但却是有益的。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图像" descr="图像"/>
          <p:cNvPicPr/>
          <p:nvPr/>
        </p:nvPicPr>
        <p:blipFill>
          <a:blip r:embed="rId1"/>
          <a:stretch/>
        </p:blipFill>
        <p:spPr>
          <a:xfrm>
            <a:off x="2884320" y="1419480"/>
            <a:ext cx="5480280" cy="5425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1. </a:t>
            </a:r>
            <a:r>
              <a:rPr b="0" lang="zh-CN" sz="3600" spc="-1" strike="noStrike">
                <a:solidFill>
                  <a:srgbClr val="0433ff"/>
                </a:solidFill>
                <a:latin typeface="SimHei"/>
                <a:ea typeface="SimHei"/>
              </a:rPr>
              <a:t>引言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弗2:11-22"/>
          <p:cNvSpPr/>
          <p:nvPr/>
        </p:nvSpPr>
        <p:spPr>
          <a:xfrm>
            <a:off x="439560" y="1350720"/>
            <a:ext cx="6994800" cy="21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借着今天的讲道，我们可以认识这些信徒灵性培育传统，也鼓励大家可以找个伴，一同操练。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另一方面，也从耶稣对施舍、祷告、禁食的教导中，防范当中出现的弊端。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2.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本是尘土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弗2:11-22"/>
          <p:cNvSpPr/>
          <p:nvPr/>
        </p:nvSpPr>
        <p:spPr>
          <a:xfrm>
            <a:off x="439560" y="1350720"/>
            <a:ext cx="6994800" cy="858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耶稣在论仇</a:t>
            </a:r>
            <a:r>
              <a:rPr b="0" lang="zh-CN" sz="2800" spc="-1" strike="noStrike">
                <a:solidFill>
                  <a:srgbClr val="000000"/>
                </a:solidFill>
                <a:latin typeface="PingFang SC Regular"/>
                <a:ea typeface="PingFang SC Regular"/>
              </a:rPr>
              <a:t>敌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以后，</a:t>
            </a:r>
            <a:br>
              <a:rPr sz="2800"/>
            </a:b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就谈到“论施舍”、“论祷告”、“论禁食”。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</a:pPr>
            <a:r>
              <a:rPr b="0" lang="de-DE" sz="3600" spc="-1" strike="noStrike">
                <a:solidFill>
                  <a:srgbClr val="3333cc"/>
                </a:solidFill>
                <a:latin typeface="SimHei"/>
                <a:ea typeface="SimHei"/>
              </a:rPr>
              <a:t>2. </a:t>
            </a: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本是尘土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弗2:11-22"/>
          <p:cNvSpPr/>
          <p:nvPr/>
        </p:nvSpPr>
        <p:spPr>
          <a:xfrm>
            <a:off x="439560" y="1350720"/>
            <a:ext cx="6994800" cy="3799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在当时的社会，没有今天的社会保障，出现了一种“恩主”的社会结构。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这些受到恩惠的人士，既然无法提供劳力报偿，他们便需要歌颂那些恩主。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80800" indent="-280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这是耶稣所反对的：“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所以，你施舍的时候，不可在你前面吹号，像那假冒为善的人在会堂里和街道上所行的，故意要得人的荣耀。我实在告诉你们，他们已经得了他们的赏赐。”（太</a:t>
            </a:r>
            <a:r>
              <a:rPr b="0" lang="de-DE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6:2</a:t>
            </a:r>
            <a:r>
              <a:rPr b="0" lang="zh-CN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）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5_PPT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3_Muster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2595</TotalTime>
  <Application>LibreOffice/7.4.3.2$Windows_X86_64 LibreOffice_project/1048a8393ae2eeec98dff31b5c133c5f1d08b890</Application>
  <AppVersion>15.0000</AppVersion>
  <Words>5382</Words>
  <Paragraphs>712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2013-12-13T09:03:28Z</dcterms:created>
  <dc:creator>Baolei Han</dc:creator>
  <dc:description/>
  <dc:language>de-DE</dc:language>
  <cp:lastModifiedBy/>
  <cp:lastPrinted>2021-04-07T14:28:01Z</cp:lastPrinted>
  <dcterms:modified xsi:type="dcterms:W3CDTF">2023-03-09T02:47:45Z</dcterms:modified>
  <cp:revision>2757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13</vt:i4>
  </property>
  <property fmtid="{D5CDD505-2E9C-101B-9397-08002B2CF9AE}" pid="3" name="Notes">
    <vt:i4>61</vt:i4>
  </property>
  <property fmtid="{D5CDD505-2E9C-101B-9397-08002B2CF9AE}" pid="4" name="PresentationFormat">
    <vt:lpwstr>全屏显示(4:3)</vt:lpwstr>
  </property>
  <property fmtid="{D5CDD505-2E9C-101B-9397-08002B2CF9AE}" pid="5" name="Slides">
    <vt:i4>94</vt:i4>
  </property>
  <property fmtid="{D5CDD505-2E9C-101B-9397-08002B2CF9AE}" pid="6" name="Version">
    <vt:i4>1</vt:i4>
  </property>
</Properties>
</file>