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讲题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 anchor="ctr"/>
          <a:lstStyle/>
          <a:p>
            <a:pPr>
              <a:defRPr>
                <a:latin typeface="PingFang TC Medium"/>
                <a:ea typeface="PingFang TC Medium"/>
                <a:cs typeface="PingFang TC Medium"/>
                <a:sym typeface="PingFang TC Medium"/>
              </a:defRPr>
            </a:pPr>
            <a:r>
              <a:t>讲题</a:t>
            </a:r>
            <a:endParaRPr>
              <a:latin typeface="+mn-lt"/>
              <a:ea typeface="+mn-ea"/>
              <a:cs typeface="+mn-cs"/>
              <a:sym typeface="Helvetica Neue Medium"/>
            </a:endParaRPr>
          </a:p>
          <a:p>
            <a:pPr>
              <a:defRPr>
                <a:latin typeface="PingFang TC Medium"/>
                <a:ea typeface="PingFang TC Medium"/>
                <a:cs typeface="PingFang TC Medium"/>
                <a:sym typeface="PingFang TC Medium"/>
              </a:defRPr>
            </a:pPr>
            <a:r>
              <a:t>像天父一样慈悲</a:t>
            </a:r>
          </a:p>
        </p:txBody>
      </p:sp>
      <p:sp>
        <p:nvSpPr>
          <p:cNvPr id="120" name="讲员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49833">
              <a:defRPr sz="2849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讲员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49833">
              <a:defRPr sz="2849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陈梁兆琪师母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怎样实践爱仇敌？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怎样实践爱仇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t>？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rgbClr val="FF2600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耶稣的恩典：医治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Helvetica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人被伤害之后，会寻求公平公义的方法去得安慰和医治。但想法往往是显出我们内心的黑暗，造成更大的苦毒。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rgbClr val="FF2600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更深被爱的经验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177165" indent="-163830" algn="just" defTabSz="457200">
              <a:spcBef>
                <a:spcPts val="0"/>
              </a:spcBef>
              <a:buClr>
                <a:srgbClr val="000000"/>
              </a:buClr>
              <a:buFont typeface="Helvetica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认清事实：我们得罪神更严重更厉害。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177165" indent="-163830" algn="just" defTabSz="457200">
              <a:spcBef>
                <a:spcPts val="0"/>
              </a:spcBef>
              <a:buClr>
                <a:srgbClr val="000000"/>
              </a:buClr>
              <a:buFont typeface="Helvetica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神的眼光：看见神的作为和美意。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177165" indent="-163830" algn="just" defTabSz="457200">
              <a:spcBef>
                <a:spcPts val="0"/>
              </a:spcBef>
              <a:buClr>
                <a:srgbClr val="000000"/>
              </a:buClr>
              <a:buFont typeface="Helvetica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相信神会成就：有愿意的心，祈祷交托。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怎样实践爱仇敌？…"/>
          <p:cNvSpPr txBox="1"/>
          <p:nvPr>
            <p:ph type="body" idx="1"/>
          </p:nvPr>
        </p:nvSpPr>
        <p:spPr>
          <a:xfrm>
            <a:off x="639842" y="848013"/>
            <a:ext cx="11634829" cy="7213601"/>
          </a:xfrm>
          <a:prstGeom prst="rect">
            <a:avLst/>
          </a:prstGeom>
        </p:spPr>
        <p:txBody>
          <a:bodyPr anchor="t"/>
          <a:lstStyle/>
          <a:p>
            <a:pPr marL="619125" indent="-619125" algn="just" defTabSz="457200">
              <a:spcBef>
                <a:spcPts val="0"/>
              </a:spcBef>
              <a:buSzTx/>
              <a:buNone/>
              <a:defRPr sz="25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怎样实践爱仇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t>？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619125" indent="-619125" algn="just" defTabSz="457200">
              <a:spcBef>
                <a:spcPts val="0"/>
              </a:spcBef>
              <a:buSzTx/>
              <a:buNone/>
              <a:defRPr sz="3300">
                <a:solidFill>
                  <a:srgbClr val="FF2600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耶稣的榜样：包容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Tahoma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耶稣自己说的每一句，祂都实践了！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PingFang TC Regular"/>
                <a:ea typeface="PingFang TC Regular"/>
                <a:cs typeface="PingFang TC Regular"/>
                <a:sym typeface="PingFang TC Regular"/>
              </a:rPr>
              <a:t>路</a:t>
            </a:r>
            <a:r>
              <a:t>6:28 咒诅你们的，要为他祝福！凌辱你们的，要为他祷告！</a:t>
            </a:r>
            <a:endParaRPr>
              <a:solidFill>
                <a:srgbClr val="000000"/>
              </a:solidFill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Helvetica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耶稣在十字架上为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杀</a:t>
            </a:r>
            <a:r>
              <a:t>害祂的人祈祷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PingFang TC Regular"/>
                <a:ea typeface="PingFang TC Regular"/>
                <a:cs typeface="PingFang TC Regular"/>
                <a:sym typeface="PingFang TC Regular"/>
              </a:rPr>
              <a:t>路</a:t>
            </a:r>
            <a:r>
              <a:t>23:34 耶稣说：父啊！赦免他们，因为他们所做的，他们不知道。</a:t>
            </a:r>
            <a:endParaRPr>
              <a:solidFill>
                <a:schemeClr val="accent1">
                  <a:lumOff val="16847"/>
                </a:schemeClr>
              </a:solidFill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Helvetica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包容：因为他们所做的，他们不知道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Helvetica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无知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/</a:t>
            </a:r>
            <a:r>
              <a:t>自以为义：只看见别人的刺，看不见自己的梁木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怎样实践爱仇敌？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25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怎样实践爱仇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t>？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rgbClr val="0000EE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耶稣的智慧：在神里肯定自己价值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Arial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将自己的身份和价值都建立在神的爱里，放下了对身边人的依赖，所以祂有力量可以用仁慈宽恕和包容对待人。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Arial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别人不能满足自己的需要，越依赖别人的肯定，我们便越失望，越不能宽恕。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Arial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仇恨：是我们不被肯定和接纳所呈现的失望和伤害。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"/>
          <p:cNvGrpSpPr/>
          <p:nvPr/>
        </p:nvGrpSpPr>
        <p:grpSpPr>
          <a:xfrm>
            <a:off x="397167" y="681506"/>
            <a:ext cx="12080023" cy="6653739"/>
            <a:chOff x="0" y="0"/>
            <a:chExt cx="12080022" cy="6653738"/>
          </a:xfrm>
        </p:grpSpPr>
        <p:sp>
          <p:nvSpPr>
            <p:cNvPr id="152" name="浪子的比喻（路15:11-32）…"/>
            <p:cNvSpPr txBox="1"/>
            <p:nvPr/>
          </p:nvSpPr>
          <p:spPr>
            <a:xfrm>
              <a:off x="5367847" y="0"/>
              <a:ext cx="6712176" cy="5400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just" defTabSz="457200">
                <a:defRPr sz="3300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PingFang TC Semibold"/>
                  <a:ea typeface="PingFang TC Semibold"/>
                  <a:cs typeface="PingFang TC Semibold"/>
                  <a:sym typeface="PingFang TC Semibold"/>
                </a:rPr>
                <a:t>浪子的比喻（路</a:t>
              </a:r>
              <a:r>
                <a:t>15:11-32</a:t>
              </a:r>
              <a:r>
                <a:rPr b="0">
                  <a:latin typeface="PingFang TC Semibold"/>
                  <a:ea typeface="PingFang TC Semibold"/>
                  <a:cs typeface="PingFang TC Semibold"/>
                  <a:sym typeface="PingFang TC Semibold"/>
                </a:rPr>
                <a:t>）</a:t>
              </a:r>
            </a:p>
            <a:p>
              <a:pPr marL="320324" indent="-306989" algn="just" defTabSz="457200">
                <a:buClr>
                  <a:schemeClr val="accent5">
                    <a:hueOff val="-82419"/>
                    <a:satOff val="-9513"/>
                    <a:lumOff val="-16343"/>
                  </a:schemeClr>
                </a:buClr>
                <a:buSzPct val="145000"/>
                <a:buFont typeface="Arial"/>
                <a:buChar char="•"/>
                <a:defRPr b="0" sz="3300">
                  <a:latin typeface="PingFang TC Regular"/>
                  <a:ea typeface="PingFang TC Regular"/>
                  <a:cs typeface="PingFang TC Regular"/>
                  <a:sym typeface="PingFang TC Regular"/>
                </a:defRPr>
              </a:pPr>
              <a:r>
                <a:t>当小儿子一无所有，他明白到自己的身份是建立在爱祂的父亲。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marL="320324" indent="-306989" algn="just" defTabSz="457200">
                <a:buClr>
                  <a:schemeClr val="accent5">
                    <a:hueOff val="-82419"/>
                    <a:satOff val="-9513"/>
                    <a:lumOff val="-16343"/>
                  </a:schemeClr>
                </a:buClr>
                <a:buSzPct val="145000"/>
                <a:buFont typeface="Arial"/>
                <a:buChar char="•"/>
                <a:defRPr b="0" sz="3300">
                  <a:latin typeface="PingFang TC Regular"/>
                  <a:ea typeface="PingFang TC Regular"/>
                  <a:cs typeface="PingFang TC Regular"/>
                  <a:sym typeface="PingFang TC Regular"/>
                </a:defRPr>
              </a:pPr>
              <a:r>
                <a:t>回家后父亲立即回复他真正儿女的身份。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marL="320324" indent="-306989" algn="just" defTabSz="457200">
                <a:buClr>
                  <a:schemeClr val="accent5">
                    <a:hueOff val="-82419"/>
                    <a:satOff val="-9513"/>
                    <a:lumOff val="-16343"/>
                  </a:schemeClr>
                </a:buClr>
                <a:buSzPct val="145000"/>
                <a:buFont typeface="Arial"/>
                <a:buChar char="•"/>
                <a:defRPr b="0" sz="3300">
                  <a:solidFill>
                    <a:srgbClr val="FF2600"/>
                  </a:solidFill>
                  <a:latin typeface="PingFang TC Regular"/>
                  <a:ea typeface="PingFang TC Regular"/>
                  <a:cs typeface="PingFang TC Regular"/>
                  <a:sym typeface="PingFang TC Regular"/>
                </a:defRPr>
              </a:pPr>
              <a:r>
                <a:rPr>
                  <a:solidFill>
                    <a:srgbClr val="000000"/>
                  </a:solidFill>
                </a:rPr>
                <a:t>最后的劝勉</a:t>
              </a:r>
              <a:r>
                <a: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t>爱仇</a:t>
              </a:r>
              <a:r>
                <a:rPr>
                  <a:latin typeface="PingFang SC Regular"/>
                  <a:ea typeface="PingFang SC Regular"/>
                  <a:cs typeface="PingFang SC Regular"/>
                  <a:sym typeface="PingFang SC Regular"/>
                </a:rPr>
                <a:t>敌</a:t>
              </a:r>
              <a:r>
                <a:t>比讨公义更好</a:t>
              </a:r>
              <a:endPara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 defTabSz="457200">
                <a:defRPr b="0" sz="3300">
                  <a:solidFill>
                    <a:srgbClr val="0433FF"/>
                  </a:solidFill>
                  <a:latin typeface="PingFang TC Regular"/>
                  <a:ea typeface="PingFang TC Regular"/>
                  <a:cs typeface="PingFang TC Regular"/>
                  <a:sym typeface="PingFang TC Regular"/>
                </a:defRPr>
              </a:pPr>
              <a:r>
                <a:t>可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4:24 </a:t>
              </a:r>
              <a:r>
                <a:t>耶稣又说：你们用什么量器来量，也将要用什么来量给你们…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marL="320324" indent="-306989" algn="just" defTabSz="457200">
                <a:buClr>
                  <a:srgbClr val="0433FF"/>
                </a:buClr>
                <a:buSzPct val="145000"/>
                <a:buFont typeface="Arial"/>
                <a:buChar char="•"/>
                <a:defRPr b="0" sz="3300">
                  <a:latin typeface="PingFang TC Regular"/>
                  <a:ea typeface="PingFang TC Regular"/>
                  <a:cs typeface="PingFang TC Regular"/>
                  <a:sym typeface="PingFang TC Regular"/>
                </a:defRPr>
              </a:pPr>
              <a:r>
                <a:t>爱是绝对正确的！</a:t>
              </a:r>
            </a:p>
          </p:txBody>
        </p:sp>
        <p:pic>
          <p:nvPicPr>
            <p:cNvPr id="15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5134"/>
              <a:ext cx="5216046" cy="6638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总结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588168" indent="-588168" algn="just" defTabSz="434340">
              <a:spcBef>
                <a:spcPts val="0"/>
              </a:spcBef>
              <a:buSzTx/>
              <a:buNone/>
              <a:defRPr sz="3135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总结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indent="0" algn="just" defTabSz="434340">
              <a:spcBef>
                <a:spcPts val="0"/>
              </a:spcBef>
              <a:buSzTx/>
              <a:buNone/>
              <a:defRPr sz="3135">
                <a:solidFill>
                  <a:srgbClr val="0433FF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6:35-36</a:t>
            </a:r>
            <a:r>
              <a:t>你们倒要爱仇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t>，也要善待他们，并要借给人不指望偿还，你们的赏赐就必大了，你们也必作至高者的儿子；因为他恩待那忘恩的和作恶的。你们要慈悲，像你们的父慈悲一样。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0" indent="0" algn="just" defTabSz="434340">
              <a:spcBef>
                <a:spcPts val="0"/>
              </a:spcBef>
              <a:buSzTx/>
              <a:buNone/>
              <a:defRPr sz="3135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爱仇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t>的“爱”是：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316102" indent="-303434" algn="just" defTabSz="43434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3135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爱是原因，不是因为懦弱，而是真诚地爱别人。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16102" indent="-303434" algn="just" defTabSz="43434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3135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爱就是用仁慈、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宽恕</a:t>
            </a:r>
            <a:r>
              <a:t>和包容，对待那些跟自己一样都是自以为义和无知的人。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16102" indent="-303434" algn="just" defTabSz="43434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3135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用爱来拯救沉沦的世界，让人与神，人与万物的关系得到复和。</a:t>
            </a:r>
          </a:p>
          <a:p>
            <a:pPr marL="0" indent="0" algn="just" defTabSz="434340">
              <a:spcBef>
                <a:spcPts val="0"/>
              </a:spcBef>
              <a:buSzTx/>
              <a:buNone/>
              <a:defRPr sz="3135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实践爱仇敌：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实践爱仇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t>：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353694" indent="-340359" algn="just" defTabSz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经历耶稣的恩典，被祂更深的爱去医治。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353694" indent="-340359" algn="just" defTabSz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以耶稣为榜样，学习包容不知道自己在犯错的人。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353694" indent="-340359" algn="just" defTabSz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学习耶稣的智慧，不依赖人而倚靠神来肯定自我的价值，使自己有慈悲的力量。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Arial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最后的劝勉是</a:t>
            </a:r>
            <a:r>
              <a:rPr>
                <a:latin typeface="Arial"/>
                <a:ea typeface="Arial"/>
                <a:cs typeface="Arial"/>
                <a:sym typeface="Arial"/>
              </a:rPr>
              <a:t>: </a:t>
            </a:r>
            <a:r>
              <a:t>爱仇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t>比讨公义更好。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引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25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引言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Arial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今年的主题：像天父一样慈悲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Arial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“论爱仇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t>”应该是在爱人如己中最困难的，但耶稣不会将难挑的重担搁在我们的肩上，所以“爱仇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t>”一定是能做到的。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Arial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爱仇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t>的“爱”是什么意思。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Arial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怎样实践爱仇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经文解释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25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经文解释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爱仇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t>的“爱”是什么意思？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1. </a:t>
            </a:r>
            <a:r>
              <a:t>爱是原因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Arial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不是因为愚蠢懦弱，不保护自己，而是因为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爱</a:t>
            </a:r>
            <a:r>
              <a:t>，我们不计较、不斗争、不报复。用爱停止仇恨，化解仇恨。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Arial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彼此相爱：我们跟所有人的关系，包括我们的仇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t>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rgbClr val="0433FF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约</a:t>
            </a:r>
            <a:r>
              <a:rPr>
                <a:latin typeface="Arial"/>
                <a:ea typeface="Arial"/>
                <a:cs typeface="Arial"/>
                <a:sym typeface="Arial"/>
              </a:rPr>
              <a:t>13:34-35 </a:t>
            </a:r>
            <a:r>
              <a:t>我赐给你们一条新命令，乃是叫你们彼此相爱；我怎样爱你们，你们也要怎样彼此相爱。你们若彼此相爱，众人因此就认出你们是我的门徒了。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爱仇敌的“爱”是什么意思？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25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爱仇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t>的“爱”是什么意思？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2.</a:t>
            </a:r>
            <a:r>
              <a:t>爱是慈悲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Arial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oiktirmos: </a:t>
            </a:r>
            <a:r>
              <a:t>对无助受苦的人发出的怜悯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Arial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路</a:t>
            </a:r>
            <a:r>
              <a:rPr>
                <a:latin typeface="Arial"/>
                <a:ea typeface="Arial"/>
                <a:cs typeface="Arial"/>
                <a:sym typeface="Arial"/>
              </a:rPr>
              <a:t>6:36 </a:t>
            </a:r>
            <a:r>
              <a:t>慈悲：仁慈宽容的</a:t>
            </a:r>
            <a:r>
              <a:rPr>
                <a:latin typeface="Arial"/>
                <a:ea typeface="Arial"/>
                <a:cs typeface="Arial"/>
                <a:sym typeface="Arial"/>
              </a:rPr>
              <a:t>——</a:t>
            </a:r>
            <a:r>
              <a:t>仁慈、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宽恕</a:t>
            </a:r>
            <a:r>
              <a:t>、包容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Arial"/>
              <a:defRPr sz="4785">
                <a:latin typeface="Arial"/>
                <a:ea typeface="Arial"/>
                <a:cs typeface="Arial"/>
                <a:sym typeface="Arial"/>
              </a:defRPr>
            </a:pPr>
            <a:r>
              <a:rPr sz="3300">
                <a:latin typeface="PingFang TC Regular"/>
                <a:ea typeface="PingFang TC Regular"/>
                <a:cs typeface="PingFang TC Regular"/>
                <a:sym typeface="PingFang TC Regular"/>
              </a:rPr>
              <a:t>主祷文 </a:t>
            </a:r>
            <a:r>
              <a:rPr sz="3300">
                <a:solidFill>
                  <a:srgbClr val="0433FF"/>
                </a:solidFill>
              </a:rPr>
              <a:t>路11:4 赦免我们的罪，因为我们也赦免凡亏欠我们的人。不叫我们陷入试探。</a:t>
            </a:r>
            <a:endParaRPr sz="3300">
              <a:solidFill>
                <a:srgbClr val="0433FF"/>
              </a:solidFill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Arial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因为：当我们赦免别人，神也会赦免我们。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"/>
          <p:cNvGrpSpPr/>
          <p:nvPr/>
        </p:nvGrpSpPr>
        <p:grpSpPr>
          <a:xfrm>
            <a:off x="330683" y="599525"/>
            <a:ext cx="12316208" cy="8823507"/>
            <a:chOff x="0" y="0"/>
            <a:chExt cx="12316206" cy="8823506"/>
          </a:xfrm>
        </p:grpSpPr>
        <p:pic>
          <p:nvPicPr>
            <p:cNvPr id="128" name="Screenshot 2023-02-09 at 17.15.02.png" descr="Screenshot 2023-02-09 at 17.15.0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68226" cy="4417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Screenshot 2023-02-09 at 17.16.11.png" descr="Screenshot 2023-02-09 at 17.16.1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06419" y="4632969"/>
              <a:ext cx="5292262" cy="40168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Screenshot 2023-02-09 at 17.17.04.png" descr="Screenshot 2023-02-09 at 17.17.04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003050" y="4806664"/>
              <a:ext cx="5292263" cy="40168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Screenshot 2023-02-09 at 17.25.08.png" descr="Screenshot 2023-02-09 at 17.25.08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001957" y="2047008"/>
              <a:ext cx="4273456" cy="23325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" name="不饶恕人的恶仆…"/>
            <p:cNvSpPr txBox="1"/>
            <p:nvPr/>
          </p:nvSpPr>
          <p:spPr>
            <a:xfrm>
              <a:off x="7961161" y="273675"/>
              <a:ext cx="4355046" cy="134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b="0" sz="3500">
                  <a:latin typeface="PingFang TC Semibold"/>
                  <a:ea typeface="PingFang TC Semibold"/>
                  <a:cs typeface="PingFang TC Semibold"/>
                  <a:sym typeface="PingFang TC Semibold"/>
                </a:defRPr>
              </a:pPr>
              <a:r>
                <a:t>不饶恕人的恶仆</a:t>
              </a:r>
              <a:endParaRPr b="1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>
                <a:defRPr sz="3500"/>
              </a:pPr>
              <a:r>
                <a:rPr b="0">
                  <a:latin typeface="PingFang TC Semibold"/>
                  <a:ea typeface="PingFang TC Semibold"/>
                  <a:cs typeface="PingFang TC Semibold"/>
                  <a:sym typeface="PingFang TC Semibold"/>
                </a:rPr>
                <a:t>太</a:t>
              </a:r>
              <a:r>
                <a:t>18:23-35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"/>
          <p:cNvGrpSpPr/>
          <p:nvPr/>
        </p:nvGrpSpPr>
        <p:grpSpPr>
          <a:xfrm>
            <a:off x="505800" y="386412"/>
            <a:ext cx="11762151" cy="8983966"/>
            <a:chOff x="0" y="0"/>
            <a:chExt cx="11762149" cy="8983964"/>
          </a:xfrm>
        </p:grpSpPr>
        <p:pic>
          <p:nvPicPr>
            <p:cNvPr id="135" name="Screenshot 2023-02-09 at 17.18.41.png" descr="Screenshot 2023-02-09 at 17.18.4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387" y="4652756"/>
              <a:ext cx="5706447" cy="43312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Screenshot 2023-02-09 at 17.23.15.png" descr="Screenshot 2023-02-09 at 17.23.1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206259" cy="44569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7" name="太18:35…"/>
            <p:cNvSpPr/>
            <p:nvPr/>
          </p:nvSpPr>
          <p:spPr>
            <a:xfrm>
              <a:off x="8874836" y="2552109"/>
              <a:ext cx="28873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defRPr sz="3500">
                  <a:solidFill>
                    <a:srgbClr val="0433FF"/>
                  </a:solidFill>
                  <a:uFill>
                    <a:solidFill>
                      <a:srgbClr val="0000EE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太18:35</a:t>
              </a:r>
            </a:p>
            <a:p>
              <a:pPr algn="l" defTabSz="457200">
                <a:defRPr b="0" sz="3500">
                  <a:solidFill>
                    <a:srgbClr val="0433FF"/>
                  </a:solidFill>
                  <a:latin typeface="PingFang TC Regular"/>
                  <a:ea typeface="PingFang TC Regular"/>
                  <a:cs typeface="PingFang TC Regular"/>
                  <a:sym typeface="PingFang TC Regular"/>
                </a:defRPr>
              </a:pPr>
              <a:r>
                <a:t>你们各人若不从心里饶恕你的弟兄，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algn="l" defTabSz="457200">
                <a:defRPr b="0" sz="3500">
                  <a:solidFill>
                    <a:srgbClr val="0433FF"/>
                  </a:solidFill>
                  <a:latin typeface="PingFang TC Regular"/>
                  <a:ea typeface="PingFang TC Regular"/>
                  <a:cs typeface="PingFang TC Regular"/>
                  <a:sym typeface="PingFang TC Regular"/>
                </a:defRPr>
              </a:pPr>
              <a:r>
                <a:t>我天父也要这样待你们。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天父的慈悲💖…"/>
          <p:cNvSpPr txBox="1"/>
          <p:nvPr>
            <p:ph type="body" idx="1"/>
          </p:nvPr>
        </p:nvSpPr>
        <p:spPr>
          <a:xfrm>
            <a:off x="952499" y="1270000"/>
            <a:ext cx="11430775" cy="7213600"/>
          </a:xfrm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天父的慈悲</a:t>
            </a:r>
            <a:r>
              <a:rPr>
                <a:latin typeface="Apple Color Emoji"/>
                <a:ea typeface="Apple Color Emoji"/>
                <a:cs typeface="Apple Color Emoji"/>
                <a:sym typeface="Apple Color Emoji"/>
              </a:rPr>
              <a:t>💖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32739" indent="-319404" algn="just" defTabSz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仁慈：主人看见仆人的苦况和被乞求感动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31800" indent="-419100" algn="just" defTabSz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宽恕：主人舍弃自己的钱财和权利，让欠债的仆人不需付代价，释放他获得自由，不再是奴仆，不用承受还债的重担。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32739" indent="-319404" algn="just" defTabSz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包容：放下自己要算账的立场和权利，容许仆人不还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32739" indent="-319404" algn="just" defTabSz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公义：当仆人领受了主人怜悯之恩，他也要去怜悯别人。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爱仇敌的“爱”是什么意思？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25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爱仇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t>的“爱”是什么意思？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3. </a:t>
            </a:r>
            <a:r>
              <a:t>爱是拯救世界的方法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Arial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人摒弃以仁爱宽恕包容彼此相待，世界和人类没有变得更安全，更安心地生活。相反出现了很多的对立，伤害和不信任。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Arial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爱仇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t>是颠覆世界的方法，为要拯救世界。用爱医治世界的崩溃，用爱复和人与神，人与万物的关系。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耶稣将和好的使命也交托给基督徒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Arial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耶稣将和好的使命也交托给基督徒。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rgbClr val="0433FF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路</a:t>
            </a:r>
            <a:r>
              <a:rPr>
                <a:latin typeface="Arial"/>
                <a:ea typeface="Arial"/>
                <a:cs typeface="Arial"/>
                <a:sym typeface="Arial"/>
              </a:rPr>
              <a:t>6:32-33 </a:t>
            </a:r>
            <a:r>
              <a:t>你们若单爱那爱你们的人，有什么可酬谢的呢？就是罪人也爱那爱他们的人。</a:t>
            </a:r>
            <a:r>
              <a:rPr>
                <a:latin typeface="Arial"/>
                <a:ea typeface="Arial"/>
                <a:cs typeface="Arial"/>
                <a:sym typeface="Arial"/>
              </a:rPr>
              <a:t>33</a:t>
            </a:r>
            <a:r>
              <a:t>你们若善待那善待你们的人，有什么可酬谢的呢？就是罪人也是这样行。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Helvetica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与世界背道而驰，用一种超越限制的爱，才能拯救世界，让人与神，人与万物的关系得到复和。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rgbClr val="0433FF"/>
                </a:solidFill>
                <a:uFill>
                  <a:solidFill>
                    <a:srgbClr val="0000EE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