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0" name="Shape 10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5" name="Shape 10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0" name="Shape 1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5" name="Shape 1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0" name="Shape 1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5" name="Shape 1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1" name="Shape 1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6" name="Shape 1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1" name="Shape 1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6" name="Shape 1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1" name="Shape 1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7" name="Shape 1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0" name="Shape 11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2" name="Shape 1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7" name="Shape 1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2" name="Shape 1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7" name="Shape 1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5" name="Shape 11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0" name="Shape 11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5" name="Shape 11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0" name="Shape 11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5" name="Shape 1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0" name="Shape 1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5" name="Shape 1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gj_10" descr="mgj_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78" cy="2305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/>
          <p:cNvSpPr/>
          <p:nvPr/>
        </p:nvSpPr>
        <p:spPr>
          <a:xfrm>
            <a:off x="647700" y="1079500"/>
            <a:ext cx="6624638" cy="0"/>
          </a:xfrm>
          <a:prstGeom prst="line">
            <a:avLst/>
          </a:prstGeom>
          <a:ln w="76200">
            <a:solidFill>
              <a:srgbClr val="A7E13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381000" y="1142999"/>
            <a:ext cx="6732588" cy="317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2999"/>
            <a:ext cx="6732588" cy="317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6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Line"/>
          <p:cNvSpPr/>
          <p:nvPr/>
        </p:nvSpPr>
        <p:spPr>
          <a:xfrm>
            <a:off x="380995" y="1144268"/>
            <a:ext cx="6400813" cy="8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5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Line"/>
          <p:cNvSpPr/>
          <p:nvPr/>
        </p:nvSpPr>
        <p:spPr>
          <a:xfrm>
            <a:off x="380997" y="1144269"/>
            <a:ext cx="6400807" cy="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4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Text"/>
          <p:cNvSpPr txBox="1"/>
          <p:nvPr>
            <p:ph type="title"/>
          </p:nvPr>
        </p:nvSpPr>
        <p:spPr>
          <a:xfrm>
            <a:off x="669725" y="178592"/>
            <a:ext cx="7804550" cy="1518050"/>
          </a:xfrm>
          <a:prstGeom prst="rect">
            <a:avLst/>
          </a:prstGeom>
        </p:spPr>
        <p:txBody>
          <a:bodyPr lIns="35716" tIns="35716" rIns="35716" bIns="35716"/>
          <a:lstStyle>
            <a:lvl1pPr algn="ctr" defTabSz="410763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2" name="Body Level One…"/>
          <p:cNvSpPr txBox="1"/>
          <p:nvPr>
            <p:ph type="body" idx="1"/>
          </p:nvPr>
        </p:nvSpPr>
        <p:spPr>
          <a:xfrm>
            <a:off x="669725" y="1821656"/>
            <a:ext cx="7804550" cy="4420197"/>
          </a:xfrm>
          <a:prstGeom prst="rect">
            <a:avLst/>
          </a:prstGeom>
        </p:spPr>
        <p:txBody>
          <a:bodyPr lIns="35716" tIns="35716" rIns="35716" bIns="35716" anchor="ctr"/>
          <a:lstStyle>
            <a:lvl1pPr marL="305592" indent="-305592" defTabSz="410763">
              <a:lnSpc>
                <a:spcPct val="100000"/>
              </a:lnSpc>
              <a:spcBef>
                <a:spcPts val="2900"/>
              </a:spcBef>
              <a:buSzPct val="145000"/>
              <a:buChar char="•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50093" indent="-305593" defTabSz="410763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4592" indent="-305592" defTabSz="410763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9092" indent="-305592" defTabSz="410763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3592" indent="-305592" defTabSz="410763">
              <a:lnSpc>
                <a:spcPct val="100000"/>
              </a:lnSpc>
              <a:spcBef>
                <a:spcPts val="2900"/>
              </a:spcBef>
              <a:buSzPct val="145000"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3" name="Slide Number"/>
          <p:cNvSpPr txBox="1"/>
          <p:nvPr>
            <p:ph type="sldNum" sz="quarter" idx="2"/>
          </p:nvPr>
        </p:nvSpPr>
        <p:spPr>
          <a:xfrm>
            <a:off x="4449879" y="6536531"/>
            <a:ext cx="239479" cy="232480"/>
          </a:xfrm>
          <a:prstGeom prst="rect">
            <a:avLst/>
          </a:prstGeom>
        </p:spPr>
        <p:txBody>
          <a:bodyPr lIns="35716" tIns="35716" rIns="35716" bIns="35716" anchor="t"/>
          <a:lstStyle>
            <a:lvl1pPr algn="ctr" defTabSz="410763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381000" y="1142999"/>
            <a:ext cx="6732588" cy="317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628650" y="136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78" cy="18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>
            <a:off x="533400" y="1066800"/>
            <a:ext cx="6738938" cy="0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380993" y="1144268"/>
            <a:ext cx="6400815" cy="8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294584" y="6232199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Line"/>
          <p:cNvSpPr/>
          <p:nvPr/>
        </p:nvSpPr>
        <p:spPr>
          <a:xfrm>
            <a:off x="380992" y="1144268"/>
            <a:ext cx="6400817" cy="9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3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2812">
              <a:defRPr b="0" sz="120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0" marR="0" indent="-3413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047" marR="0" indent="-26484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2217" marR="0" indent="-31781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47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19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心灵得享安息</a:t>
            </a:r>
          </a:p>
        </p:txBody>
      </p:sp>
      <p:sp>
        <p:nvSpPr>
          <p:cNvPr id="1093" name="弗2:11-22"/>
          <p:cNvSpPr txBox="1"/>
          <p:nvPr/>
        </p:nvSpPr>
        <p:spPr>
          <a:xfrm>
            <a:off x="439652" y="1350646"/>
            <a:ext cx="6995160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1310" indent="-341310">
              <a:lnSpc>
                <a:spcPct val="90000"/>
              </a:lnSpc>
              <a:spcBef>
                <a:spcPts val="1000"/>
              </a:spcBef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经文：</a:t>
            </a:r>
            <a:r>
              <a:rPr>
                <a:latin typeface="PingFang HK Regular"/>
                <a:ea typeface="PingFang HK Regular"/>
                <a:cs typeface="PingFang HK Regular"/>
                <a:sym typeface="PingFang HK Regular"/>
              </a:rPr>
              <a:t>太11:28-30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得安息</a:t>
            </a:r>
          </a:p>
        </p:txBody>
      </p:sp>
      <p:sp>
        <p:nvSpPr>
          <p:cNvPr id="1138" name="弗2:11-22"/>
          <p:cNvSpPr txBox="1"/>
          <p:nvPr/>
        </p:nvSpPr>
        <p:spPr>
          <a:xfrm>
            <a:off x="439652" y="1350647"/>
            <a:ext cx="6995160" cy="209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神的创造实在很奇妙，神用六日创造了天地，第七日竭了一切的工，安息了。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也定了安息日，六日可以作工，第七天让人得享安息。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43" name="弗2:11-22"/>
          <p:cNvSpPr txBox="1"/>
          <p:nvPr/>
        </p:nvSpPr>
        <p:spPr>
          <a:xfrm>
            <a:off x="439652" y="1350647"/>
            <a:ext cx="6995160" cy="151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许多时，我们看抑郁症是不好的情绪，是一件坏事，但却是神创造里，对人的一种保护机制。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48" name="弗2:11-22"/>
          <p:cNvSpPr txBox="1"/>
          <p:nvPr/>
        </p:nvSpPr>
        <p:spPr>
          <a:xfrm>
            <a:off x="439652" y="1350647"/>
            <a:ext cx="6995160" cy="360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接受抑郁症的第一步，就系与它交谈 — 究竟它想跟我说什么呢？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抑郁症有多种不同成因及讯息，例如失去亲人、或有重大事情发生而无法接受的伤痛等。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而其中一种讯息是，抑郁症有时是心灵反抗苛求的自我形象的求救声。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53" name="弗2:11-22"/>
          <p:cNvSpPr txBox="1"/>
          <p:nvPr/>
        </p:nvSpPr>
        <p:spPr>
          <a:xfrm>
            <a:off x="439652" y="1350647"/>
            <a:ext cx="6995160" cy="2555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当我们的灵魂对这样的自我形象作出抗议，我们应该感谢它。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我们的灵魂选择抑郁这一条路，是为了让我们看到自己的真实状况，并让我们和不完全的自己、别人和世界和好。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58" name="弗2:11-22"/>
          <p:cNvSpPr txBox="1"/>
          <p:nvPr/>
        </p:nvSpPr>
        <p:spPr>
          <a:xfrm>
            <a:off x="439652" y="1350647"/>
            <a:ext cx="3550446" cy="486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古伦神父指出：“就基督教的信仰来说，没有人是完美的，都是在上帝的怜悯里存活，所以不必苛求完美。”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要转化由完美主义所带出的抑郁，信仰是很关键的药方。</a:t>
            </a:r>
          </a:p>
        </p:txBody>
      </p:sp>
      <p:pic>
        <p:nvPicPr>
          <p:cNvPr id="1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7518" y="0"/>
            <a:ext cx="478636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64" name="弗2:11-22"/>
          <p:cNvSpPr txBox="1"/>
          <p:nvPr/>
        </p:nvSpPr>
        <p:spPr>
          <a:xfrm>
            <a:off x="439652" y="1350647"/>
            <a:ext cx="6995160" cy="406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耶稣说我们要“安息”，从“做工”的方向停下来。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抑郁让我们从急速转为缓慢，细查周围的事物和内心世界，明白自己的限制和残缺，亦学习接受人和这个世界都有限制，都是残缺的。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它让我们由专注表面的成功，转移到感受内心的需要。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69" name="弗2:11-22"/>
          <p:cNvSpPr txBox="1"/>
          <p:nvPr/>
        </p:nvSpPr>
        <p:spPr>
          <a:xfrm>
            <a:off x="439652" y="1350647"/>
            <a:ext cx="6995160" cy="315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马太福音11:28-30，短短的数节圣经，出现了两次安息。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第一个安息，源自与主重拾关系，是得救的安息。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耶稣说“凡劳苦担重担的人可以到我这里来”（28）。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</a:t>
            </a:r>
            <a:r>
              <a:t>来耶稣的面前</a:t>
            </a:r>
          </a:p>
        </p:txBody>
      </p:sp>
      <p:sp>
        <p:nvSpPr>
          <p:cNvPr id="1174" name="弗2:11-22"/>
          <p:cNvSpPr txBox="1"/>
          <p:nvPr/>
        </p:nvSpPr>
        <p:spPr>
          <a:xfrm>
            <a:off x="439652" y="1350647"/>
            <a:ext cx="6995160" cy="497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劳苦的人都不想骚扰人，甚至不想依靠别人，但你可以依靠我（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），可以来找我（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），（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）我爱你，可以帮助你。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）不粗暴，我（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）不会强迫你好像这个世界，甚至你自己强迫你一样，我（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）的心柔和谦卑(29-30)，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）接纳此时此刻的你、软弱的你，让你在爱里面重新认识自己、认识我。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学耶稣的样式</a:t>
            </a:r>
          </a:p>
        </p:txBody>
      </p:sp>
      <p:sp>
        <p:nvSpPr>
          <p:cNvPr id="1179" name="弗2:11-22"/>
          <p:cNvSpPr txBox="1"/>
          <p:nvPr/>
        </p:nvSpPr>
        <p:spPr>
          <a:xfrm>
            <a:off x="439652" y="1350647"/>
            <a:ext cx="6995160" cy="151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我们不要只停留在接纳里面，你需要有方向，有一颗愿意的心，愿意与我（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）同负一轭，生命才有意义。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学耶稣的样式</a:t>
            </a:r>
          </a:p>
        </p:txBody>
      </p:sp>
      <p:sp>
        <p:nvSpPr>
          <p:cNvPr id="1184" name="弗2:11-22"/>
          <p:cNvSpPr txBox="1"/>
          <p:nvPr/>
        </p:nvSpPr>
        <p:spPr>
          <a:xfrm>
            <a:off x="439652" y="1350647"/>
            <a:ext cx="6435897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轭是一块放在两只牛上面的装置，把两只牛拴在一起，为要确保牠们能沿着同一方向和以同样的速度向前走。</a:t>
            </a:r>
          </a:p>
        </p:txBody>
      </p:sp>
      <p:pic>
        <p:nvPicPr>
          <p:cNvPr id="1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1967" y="2812067"/>
            <a:ext cx="5220066" cy="3894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rPr>
                <a:solidFill>
                  <a:srgbClr val="0433FF"/>
                </a:solidFill>
              </a:rPr>
              <a:t>引言</a:t>
            </a:r>
          </a:p>
        </p:txBody>
      </p:sp>
      <p:sp>
        <p:nvSpPr>
          <p:cNvPr id="1098" name="弗2:11-22"/>
          <p:cNvSpPr txBox="1"/>
          <p:nvPr/>
        </p:nvSpPr>
        <p:spPr>
          <a:xfrm>
            <a:off x="439652" y="1350647"/>
            <a:ext cx="6995160" cy="118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亲爱的弟兄姐妹，愿你们平安。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彼此问安。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学耶稣的样式</a:t>
            </a:r>
          </a:p>
        </p:txBody>
      </p:sp>
      <p:sp>
        <p:nvSpPr>
          <p:cNvPr id="1190" name="弗2:11-22"/>
          <p:cNvSpPr txBox="1"/>
          <p:nvPr/>
        </p:nvSpPr>
        <p:spPr>
          <a:xfrm>
            <a:off x="439652" y="1350647"/>
            <a:ext cx="6995160" cy="244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靠着祂的恩典，我们学习面对和回应世界、别人和自己的本相。“学我（</a:t>
            </a:r>
            <a:r>
              <a:rPr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rPr>
              <a:t>耶稣</a:t>
            </a:r>
            <a:r>
              <a:t>）的样式”，换句话说，就是认罪悔改，放下旧我，细查耶稣的做法，重新以祂的教导和真理为方向，一步一步跟着天父走。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5. </a:t>
            </a:r>
            <a:r>
              <a:rPr>
                <a:solidFill>
                  <a:srgbClr val="0433FF"/>
                </a:solidFill>
              </a:rPr>
              <a:t>总结</a:t>
            </a:r>
          </a:p>
        </p:txBody>
      </p:sp>
      <p:sp>
        <p:nvSpPr>
          <p:cNvPr id="1195" name="弗2:11-22"/>
          <p:cNvSpPr txBox="1"/>
          <p:nvPr/>
        </p:nvSpPr>
        <p:spPr>
          <a:xfrm>
            <a:off x="439652" y="1350646"/>
            <a:ext cx="6995160" cy="105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今天，倘若你的心感到很疲倦，很劳苦，不用急，我们慢慢休息。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5. </a:t>
            </a:r>
            <a:r>
              <a:rPr>
                <a:solidFill>
                  <a:srgbClr val="0433FF"/>
                </a:solidFill>
              </a:rPr>
              <a:t>总结</a:t>
            </a:r>
          </a:p>
        </p:txBody>
      </p:sp>
      <p:sp>
        <p:nvSpPr>
          <p:cNvPr id="1200" name="弗2:11-22"/>
          <p:cNvSpPr txBox="1"/>
          <p:nvPr/>
        </p:nvSpPr>
        <p:spPr>
          <a:xfrm>
            <a:off x="439652" y="1350646"/>
            <a:ext cx="6995160" cy="210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今年团契的主题是“像天父一样慈悲”，我们首要对谁慈悲？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我们首先要以天父的眼光来看自己，像天父一样去慈悲地看待自己。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5. </a:t>
            </a:r>
            <a:r>
              <a:rPr>
                <a:solidFill>
                  <a:srgbClr val="0433FF"/>
                </a:solidFill>
              </a:rPr>
              <a:t>总结</a:t>
            </a:r>
          </a:p>
        </p:txBody>
      </p:sp>
      <p:sp>
        <p:nvSpPr>
          <p:cNvPr id="1205" name="弗2:11-22"/>
          <p:cNvSpPr txBox="1"/>
          <p:nvPr/>
        </p:nvSpPr>
        <p:spPr>
          <a:xfrm>
            <a:off x="439652" y="1350646"/>
            <a:ext cx="6995160" cy="301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如果落在抑郁症的时候，会完全没有力气，当你有力气的时候，试试放下你一直以来自救的方法，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回到耶稣里面，在恩典里面学习接纳此刻的自己，重新学习主耶稣的样式，与祂同负一轭。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rPr>
                <a:solidFill>
                  <a:srgbClr val="0433FF"/>
                </a:solidFill>
              </a:rPr>
              <a:t>引言</a:t>
            </a:r>
          </a:p>
        </p:txBody>
      </p:sp>
      <p:sp>
        <p:nvSpPr>
          <p:cNvPr id="1103" name="弗2:11-22"/>
          <p:cNvSpPr txBox="1"/>
          <p:nvPr/>
        </p:nvSpPr>
        <p:spPr>
          <a:xfrm>
            <a:off x="439652" y="1350646"/>
            <a:ext cx="6995160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今年团契的主题？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rPr>
                <a:solidFill>
                  <a:srgbClr val="0433FF"/>
                </a:solidFill>
              </a:rPr>
              <a:t>引言</a:t>
            </a:r>
          </a:p>
        </p:txBody>
      </p:sp>
      <p:sp>
        <p:nvSpPr>
          <p:cNvPr id="1108" name="弗2:11-22"/>
          <p:cNvSpPr txBox="1"/>
          <p:nvPr/>
        </p:nvSpPr>
        <p:spPr>
          <a:xfrm>
            <a:off x="439652" y="1350647"/>
            <a:ext cx="6995160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团契主题是“像天父一样慈悲”（路6:36）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rPr>
                <a:solidFill>
                  <a:srgbClr val="0433FF"/>
                </a:solidFill>
              </a:rPr>
              <a:t>引言</a:t>
            </a:r>
          </a:p>
        </p:txBody>
      </p:sp>
      <p:sp>
        <p:nvSpPr>
          <p:cNvPr id="1113" name="弗2:11-22"/>
          <p:cNvSpPr txBox="1"/>
          <p:nvPr/>
        </p:nvSpPr>
        <p:spPr>
          <a:xfrm>
            <a:off x="439652" y="1350647"/>
            <a:ext cx="6995160" cy="2895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耶稣说：“</a:t>
            </a:r>
            <a:r>
              <a:rPr>
                <a:latin typeface="Songti TC Bold"/>
                <a:ea typeface="Songti TC Bold"/>
                <a:cs typeface="Songti TC Bold"/>
                <a:sym typeface="Songti TC Bold"/>
              </a:rPr>
              <a:t>11:28</a:t>
            </a: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 </a:t>
            </a:r>
            <a:r>
              <a:t>凡劳苦担重担的人可以到我这里来，我就使你们得安息。</a:t>
            </a:r>
            <a:r>
              <a:rPr>
                <a:latin typeface="Songti TC Bold"/>
                <a:ea typeface="Songti TC Bold"/>
                <a:cs typeface="Songti TC Bold"/>
                <a:sym typeface="Songti TC Bold"/>
              </a:rPr>
              <a:t>11:29</a:t>
            </a: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 </a:t>
            </a:r>
            <a:r>
              <a:t>我心里柔和谦卑，你们当负我的轭，学我的样式；这样，你们心里就必得享安息。</a:t>
            </a:r>
            <a:r>
              <a:rPr>
                <a:latin typeface="Songti TC Bold"/>
                <a:ea typeface="Songti TC Bold"/>
                <a:cs typeface="Songti TC Bold"/>
                <a:sym typeface="Songti TC Bold"/>
              </a:rPr>
              <a:t>11:30</a:t>
            </a: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 </a:t>
            </a:r>
            <a:r>
              <a:t>因为我的轭是容易的，我的担子是轻省的。”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讲题：在基督里合一"/>
          <p:cNvSpPr txBox="1"/>
          <p:nvPr/>
        </p:nvSpPr>
        <p:spPr>
          <a:xfrm>
            <a:off x="426716" y="340354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得安息</a:t>
            </a:r>
          </a:p>
        </p:txBody>
      </p:sp>
      <p:sp>
        <p:nvSpPr>
          <p:cNvPr id="1118" name="弗2:11-22"/>
          <p:cNvSpPr txBox="1"/>
          <p:nvPr/>
        </p:nvSpPr>
        <p:spPr>
          <a:xfrm>
            <a:off x="439652" y="1350647"/>
            <a:ext cx="6995160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亲爱的弟兄姐妹，你最近好吗？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得安息</a:t>
            </a:r>
          </a:p>
        </p:txBody>
      </p:sp>
      <p:sp>
        <p:nvSpPr>
          <p:cNvPr id="1123" name="弗2:11-22"/>
          <p:cNvSpPr txBox="1"/>
          <p:nvPr/>
        </p:nvSpPr>
        <p:spPr>
          <a:xfrm>
            <a:off x="439652" y="1350647"/>
            <a:ext cx="6995160" cy="3469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在现代医学及心理学的认知里，我们对抑郁症认识多了，知道抑郁是一种需要治疗的情绪病。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有别于普通的伤心，抑郁的情绪会持续，让人陷入一种无力、无劲，甚至无感觉的状况，可以是很长的时间，有时甚至无法感受快乐，连叫苦连天的力气都没有。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得安息</a:t>
            </a:r>
          </a:p>
        </p:txBody>
      </p:sp>
      <p:sp>
        <p:nvSpPr>
          <p:cNvPr id="1128" name="弗2:11-22"/>
          <p:cNvSpPr txBox="1"/>
          <p:nvPr/>
        </p:nvSpPr>
        <p:spPr>
          <a:xfrm>
            <a:off x="439652" y="1350647"/>
            <a:ext cx="6995160" cy="407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处于抑郁的人，最希望是得到没有论断的聆听和接纳。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最怕是人觉得他们不够努力、尽力，因为这一种无力感，不是他们想的，亦不是努力就可以改变的。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这时候就要让人“得安息”。</a:t>
            </a:r>
            <a:br/>
            <a:r>
              <a:t>耶稣和我们说：““</a:t>
            </a:r>
            <a:r>
              <a:rPr>
                <a:latin typeface="Songti TC Bold"/>
                <a:ea typeface="Songti TC Bold"/>
                <a:cs typeface="Songti TC Bold"/>
                <a:sym typeface="Songti TC Bold"/>
              </a:rPr>
              <a:t>11:28</a:t>
            </a: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 </a:t>
            </a:r>
            <a:r>
              <a:t>凡劳苦担重担的人可以到我这里来，我就使你们得安息。”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讲题：在基督里合一"/>
          <p:cNvSpPr txBox="1"/>
          <p:nvPr/>
        </p:nvSpPr>
        <p:spPr>
          <a:xfrm>
            <a:off x="426716" y="340353"/>
            <a:ext cx="646176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得安息</a:t>
            </a:r>
          </a:p>
        </p:txBody>
      </p:sp>
      <p:sp>
        <p:nvSpPr>
          <p:cNvPr id="1133" name="弗2:11-22"/>
          <p:cNvSpPr txBox="1"/>
          <p:nvPr/>
        </p:nvSpPr>
        <p:spPr>
          <a:xfrm>
            <a:off x="439652" y="1350647"/>
            <a:ext cx="6995160" cy="326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现代我们从医学角度去看这个问题，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从医生的药物，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再加上心理的辅导去帮助患上抑郁病的人，</a:t>
            </a:r>
          </a:p>
          <a:p>
            <a:pPr marL="280734" indent="-280734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但除了身、心的治疗外，人还需要灵性的答案。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