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6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28.xml.rels" ContentType="application/vnd.openxmlformats-package.relationships+xml"/>
  <Override PartName="/ppt/media/image1.png" ContentType="image/png"/>
  <Override PartName="/ppt/media/image2.tif" ContentType="image/tiff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</p:sldIdLst>
  <p:sldSz cx="9144000" cy="6858000"/>
  <p:notesSz cx="6889750" cy="1002188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notesMaster" Target="notesMasters/notesMaster1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Relationship Id="rId23" Type="http://schemas.openxmlformats.org/officeDocument/2006/relationships/slide" Target="slides/slide15.xml"/><Relationship Id="rId24" Type="http://schemas.openxmlformats.org/officeDocument/2006/relationships/slide" Target="slides/slide16.xml"/><Relationship Id="rId25" Type="http://schemas.openxmlformats.org/officeDocument/2006/relationships/slide" Target="slides/slide17.xml"/><Relationship Id="rId26" Type="http://schemas.openxmlformats.org/officeDocument/2006/relationships/slide" Target="slides/slide18.xml"/><Relationship Id="rId27" Type="http://schemas.openxmlformats.org/officeDocument/2006/relationships/slide" Target="slides/slide19.xml"/><Relationship Id="rId28" Type="http://schemas.openxmlformats.org/officeDocument/2006/relationships/slide" Target="slides/slide20.xml"/><Relationship Id="rId29" Type="http://schemas.openxmlformats.org/officeDocument/2006/relationships/slide" Target="slides/slide21.xml"/><Relationship Id="rId30" Type="http://schemas.openxmlformats.org/officeDocument/2006/relationships/slide" Target="slides/slide22.xml"/><Relationship Id="rId31" Type="http://schemas.openxmlformats.org/officeDocument/2006/relationships/slide" Target="slides/slide23.xml"/><Relationship Id="rId32" Type="http://schemas.openxmlformats.org/officeDocument/2006/relationships/slide" Target="slides/slide24.xml"/><Relationship Id="rId33" Type="http://schemas.openxmlformats.org/officeDocument/2006/relationships/slide" Target="slides/slide25.xml"/><Relationship Id="rId34" Type="http://schemas.openxmlformats.org/officeDocument/2006/relationships/slide" Target="slides/slide26.xml"/><Relationship Id="rId35" Type="http://schemas.openxmlformats.org/officeDocument/2006/relationships/slide" Target="slides/slide27.xml"/><Relationship Id="rId36" Type="http://schemas.openxmlformats.org/officeDocument/2006/relationships/slide" Target="slides/slide28.xml"/><Relationship Id="rId3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sldImg"/>
          </p:nvPr>
        </p:nvSpPr>
        <p:spPr>
          <a:xfrm>
            <a:off x="939600" y="761400"/>
            <a:ext cx="5010120" cy="375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Folie mittels Klicken verschieben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88680" y="4760280"/>
            <a:ext cx="5511240" cy="450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Format der Notizen mittels Klicken bearbeiten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&lt;Kopfzeile&gt;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 type="dt" idx="17"/>
          </p:nvPr>
        </p:nvSpPr>
        <p:spPr>
          <a:xfrm>
            <a:off x="389988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&lt;Datum/Uhrzeit&gt;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0" name="PlaceHolder 5"/>
          <p:cNvSpPr>
            <a:spLocks noGrp="1"/>
          </p:cNvSpPr>
          <p:nvPr>
            <p:ph type="ftr" idx="18"/>
          </p:nvPr>
        </p:nvSpPr>
        <p:spPr>
          <a:xfrm>
            <a:off x="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1" name="PlaceHolder 6"/>
          <p:cNvSpPr>
            <a:spLocks noGrp="1"/>
          </p:cNvSpPr>
          <p:nvPr>
            <p:ph type="sldNum" idx="19"/>
          </p:nvPr>
        </p:nvSpPr>
        <p:spPr>
          <a:xfrm>
            <a:off x="389988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10596ECE-2E48-41A4-A9D6-7D2DFC622476}" type="slidenum"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&lt;Foliennummer&gt;</a:t>
            </a:fld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请注意修改证道题目和讲员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标题为</a:t>
            </a: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42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正文字体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66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 type="sldNum" idx="20"/>
          </p:nvPr>
        </p:nvSpPr>
        <p:spPr>
          <a:xfrm>
            <a:off x="3903120" y="9520200"/>
            <a:ext cx="2984760" cy="501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A03F29E-8F75-4351-8B1B-D17E4D20A000}" type="slidenum">
              <a:rPr b="0" lang="de-DE" sz="12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FFB9B3-0D30-480F-9EF9-7B388D9C65B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7A45B0-A1A7-4CA4-A9CC-E7B29DA88D2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CF7A03E-BEBB-4EB8-9E82-C934706E2A5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EC0B480-7C19-4E58-A86E-FB33FA4E950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090E7F4-BDDB-43C3-9639-7D452379A0A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99F5E47-4DAA-48A3-BF2B-71943127704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52F1C14-6E4A-446E-97DE-601F0559972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4A7626D-8DBA-43AB-AAD5-ED9505ABFB4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0143D08-F46C-42F7-BD68-C65C416DCE3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217D5E7-7CA7-416C-8F61-026F15A4DEE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6472BF9-578F-428D-9166-E4542DC6C0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2F98D1-B698-4922-AB38-0F45FB303F5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242B956-FDD4-43D7-AA07-1B1E8667546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4245CAE-3B78-429A-9F34-A30BCD82B0E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43FD138-DFBE-4B0C-BC7C-867D3654F01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5DEFE72-523B-4597-A148-0D020C3F51E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0A2F80C-3443-4DB0-8FE5-E5DA9AFFFFC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01FB26E-864C-4D50-8C1E-2099749AAEF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A228F43-ED4E-4E37-8A64-E4036F499FC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A4F678A-E1C0-4757-87F6-AFC1C752060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71D067B-7BEE-49BC-A98B-8D6FCC28A42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FF3F141-4B5C-468A-A31B-E154391209B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7E0014-EAF9-42F5-880B-AA1AA096CCA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91BD32A-2961-4262-AE96-49DF866ADFE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D035406-68A1-4E32-AF59-8AA3DEAA115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FF0B473-364C-43E4-A55D-E4232095CC5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2D4F2E2-C42D-4A17-A06A-79B55969DFD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45CF0CB-FB72-46ED-AB2A-D8124D07F5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91E0CF0-C70C-4836-9B2D-C591FD6BF5C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34038A0-2F88-4E09-A913-A71B84708F3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CCF5E2D-34D5-45F4-81D0-E29B3354E4B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8FEBB44-5887-435E-A955-3F23A063880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99128D5-B997-4AA4-8C0E-36AD15A46CE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311C68-3500-4948-B41A-CFFAACD76AC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C7C7B7F-F3DD-410F-8B2C-DA905EE8D2E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8389F3D-449C-4A90-A345-1EB72595545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3221368-2D5E-4254-A201-578B09A6DE9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9A40E34-A189-442E-9886-25A4C6CA59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031827E-0EBF-44E3-A4E0-A842E0D8D87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40522F4-13DC-4F12-9AEA-D2E9F1D5742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F6CE088-CDE1-4618-AF35-4BFC1968823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96EC87A-DE0C-4711-87A9-C341717674B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D6C5301-8203-414E-91F6-080A5F859D4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5E30E17-A16C-4C08-9EE9-1A097275357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DD2D584-FB7F-4383-8C38-D55E61AD435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E43C939-FCB3-465A-8C2B-98B3F27EF01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17223FA-93E7-4239-B193-0F62B3F9FFA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72370BC-B695-4377-8D51-5625AAECF0E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66F2C40-D6D7-4B66-87BD-FD7639AE575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BB9A249-18EC-4BD3-AB9D-32D46F09319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488BD69-93D6-44EC-AC46-ADD58398A01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3B0E927F-58A9-4840-8E1E-74C3B5F91E0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44B2F56A-3602-49EA-802E-F1CF8CF2EB4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2054144-B11F-4E70-B8DB-FB6D770D272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C92352A-86ED-41E2-91DA-4459F6A8C2C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5ABB9C-06FC-42AC-99CB-363E6200BC0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7A73969-0A3F-45BA-B607-7D848CCAF95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53F8DA6-D8CA-4D6D-9E9B-F45F7E4342F4}" type="slidenum">
              <a:t>&lt;#&gt;</a:t>
            </a:fld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8F53C6E1-D3BB-4A1D-BA9D-5E1CC1CA44B4}" type="slidenum">
              <a:t>&lt;#&gt;</a:t>
            </a:fld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11A108D1-6F62-43C6-A6D2-B123246D05EE}" type="slidenum">
              <a:t>&lt;#&gt;</a:t>
            </a:fld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B1569332-18FD-4B98-B3CC-DE632D1B1FB8}" type="slidenum">
              <a:t>&lt;#&gt;</a:t>
            </a:fld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F71C543-5600-4142-8CDB-2E6A16D69B24}" type="slidenum">
              <a:t>&lt;#&gt;</a:t>
            </a:fld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BE8908DB-EEA7-4A8D-9696-31B45B6CF952}" type="slidenum">
              <a:t>&lt;#&gt;</a:t>
            </a:fld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A00FFF18-DC98-4588-B6E7-8667780582F9}" type="slidenum">
              <a:t>&lt;#&gt;</a:t>
            </a:fld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F43A6C4C-B3F3-47CD-A96A-F71A36D27D9D}" type="slidenum">
              <a:t>&lt;#&gt;</a:t>
            </a:fld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F18535D1-AF86-47E4-926C-E09D3DAF258A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F4AD733-1937-493B-81CE-C35556DDBEF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275E691D-12F3-4B31-AE1C-E9FCCEFE5BB7}" type="slidenum">
              <a:t>&lt;#&gt;</a:t>
            </a:fld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3890F21B-7ACC-474D-8F62-260A5D44A011}" type="slidenum">
              <a:t>&lt;#&gt;</a:t>
            </a:fld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7A78C951-D98F-4C6F-8D32-02B39D5F587C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24FB0F-86E4-43C0-8A2F-8FE65F6EA7B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B11BF55-3403-4C77-8601-FBE9555F9B1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5"/>
          <p:cNvSpPr/>
          <p:nvPr/>
        </p:nvSpPr>
        <p:spPr>
          <a:xfrm>
            <a:off x="380880" y="1143000"/>
            <a:ext cx="6400800" cy="36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" name="Grafik 7" descr=""/>
          <p:cNvPicPr/>
          <p:nvPr/>
        </p:nvPicPr>
        <p:blipFill>
          <a:blip r:embed="rId2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&lt;Datum/Uhrzeit&gt;</a:t>
            </a:r>
            <a:endParaRPr b="0" lang="de-DE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741FE9C2-7739-48BB-AF2F-532828237A08}" type="slidenum"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 idx="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 idx="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984BDAC-8DC0-43C1-87E3-68D37D0EA9E0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85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dt" idx="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AC29DA3-EFA1-4687-9820-BF6628F32654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28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de-DE" sz="42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  <a:ea typeface="SimHei"/>
              </a:rPr>
              <a:t>Textmasterformat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SimSun"/>
              </a:rPr>
              <a:t>Zweite Ebene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  <a:ea typeface="SimSun"/>
              </a:rPr>
              <a:t>Dritte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Fünfte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9327CF5-2D23-4EBA-9748-423ADD0093DC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71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dt" idx="13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ftr" idx="14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sldNum" idx="15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0E46A51-46A6-44AA-AD12-7890704215B4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214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15" name="Line"/>
          <p:cNvSpPr/>
          <p:nvPr/>
        </p:nvSpPr>
        <p:spPr>
          <a:xfrm>
            <a:off x="380880" y="1144080"/>
            <a:ext cx="6400800" cy="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45720" rIns="45720" tIns="0" bIns="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216" name="image.png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12700">
            <a:noFill/>
          </a:ln>
        </p:spPr>
      </p:pic>
      <p:sp>
        <p:nvSpPr>
          <p:cNvPr id="217" name="PlaceHolder 1"/>
          <p:cNvSpPr>
            <a:spLocks noGrp="1"/>
          </p:cNvSpPr>
          <p:nvPr>
            <p:ph type="sldNum" idx="16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5372860-862C-49AD-9233-BE27F910AA90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.tif"/><Relationship Id="rId2" Type="http://schemas.openxmlformats.org/officeDocument/2006/relationships/slideLayout" Target="../slideLayouts/slideLayout63.xml"/><Relationship Id="rId3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2.tif"/><Relationship Id="rId2" Type="http://schemas.openxmlformats.org/officeDocument/2006/relationships/slideLayout" Target="../slideLayouts/slideLayout63.xml"/><Relationship Id="rId3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el 1"/>
          <p:cNvSpPr/>
          <p:nvPr/>
        </p:nvSpPr>
        <p:spPr>
          <a:xfrm>
            <a:off x="380880" y="343080"/>
            <a:ext cx="6552720" cy="72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证道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Inhaltsplatzhalter 2"/>
          <p:cNvSpPr/>
          <p:nvPr/>
        </p:nvSpPr>
        <p:spPr>
          <a:xfrm>
            <a:off x="228600" y="1523880"/>
            <a:ext cx="739116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TW" sz="6600" spc="-1" strike="noStrike">
                <a:solidFill>
                  <a:srgbClr val="000000"/>
                </a:solidFill>
                <a:latin typeface="SimHei"/>
                <a:ea typeface="SimHei"/>
              </a:rPr>
              <a:t>神与我们同在</a:t>
            </a: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Inhaltsplatzhalter 2"/>
          <p:cNvSpPr/>
          <p:nvPr/>
        </p:nvSpPr>
        <p:spPr>
          <a:xfrm>
            <a:off x="838080" y="4343400"/>
            <a:ext cx="6095520" cy="15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199"/>
              </a:spcBef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证道：陈永安 牧师</a:t>
            </a: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经文：</a:t>
            </a:r>
            <a:r>
              <a:rPr b="0" lang="zh-TW" sz="3200" spc="-1" strike="noStrike">
                <a:solidFill>
                  <a:srgbClr val="000000"/>
                </a:solidFill>
                <a:latin typeface="SimHei"/>
                <a:ea typeface="SimHei"/>
              </a:rPr>
              <a:t>太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 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1:18-25</a:t>
            </a: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弗2:11-22"/>
          <p:cNvSpPr/>
          <p:nvPr/>
        </p:nvSpPr>
        <p:spPr>
          <a:xfrm>
            <a:off x="439560" y="1350720"/>
            <a:ext cx="6994800" cy="37990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约瑟所重视的不是“义人”的名声，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而是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在神的面前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有没有遵行神的诫命，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立志行在神喜悦的路上。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约瑟所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看重的是他人的好处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而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不求自己的益处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约瑟这个抉择的原则，示范，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怎样是爱？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就是寻求他人的利益，而不是单看自己的益处，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爱就是愿意吃亏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弗2:11-22"/>
          <p:cNvSpPr/>
          <p:nvPr/>
        </p:nvSpPr>
        <p:spPr>
          <a:xfrm>
            <a:off x="439560" y="1350720"/>
            <a:ext cx="6994800" cy="4229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想起一首诗的其中一句，</a:t>
            </a:r>
            <a:r>
              <a:rPr b="0" lang="de-DE" sz="2800" spc="-1" strike="noStrike">
                <a:solidFill>
                  <a:srgbClr val="ff2600"/>
                </a:solidFill>
                <a:latin typeface="Arial"/>
                <a:ea typeface="SimSun"/>
              </a:rPr>
              <a:t>“润物细无声”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唐代诗人杜甫的《春夜喜雨》：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b="0" lang="zh-CN" sz="3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好雨知时节，当春乃发生。</a:t>
            </a:r>
            <a:endParaRPr b="0" lang="de-DE" sz="3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b="0" lang="zh-CN" sz="3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随风潜入夜，润物细无声。</a:t>
            </a:r>
            <a:endParaRPr b="0" lang="de-DE" sz="3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b="0" lang="zh-CN" sz="3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野径云具黑，江船火独明。</a:t>
            </a:r>
            <a:endParaRPr b="0" lang="de-DE" sz="35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b="0" lang="zh-CN" sz="3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晓看红湿处，花重锦官城。</a:t>
            </a:r>
            <a:endParaRPr b="0" lang="de-DE" sz="3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弗2:11-22"/>
          <p:cNvSpPr/>
          <p:nvPr/>
        </p:nvSpPr>
        <p:spPr>
          <a:xfrm>
            <a:off x="439560" y="1350720"/>
            <a:ext cx="6994800" cy="3542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在神面前的事奉也是这样⋯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de-DE" sz="2800" spc="-1" strike="noStrike">
                <a:solidFill>
                  <a:srgbClr val="ff2600"/>
                </a:solidFill>
                <a:latin typeface="Arial"/>
                <a:ea typeface="SimSun"/>
              </a:rPr>
              <a:t>“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无言的爱”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就是在适当的时间，做适当的事情，可能人们看不见，但神却已经看见。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神这样对撒但说：</a:t>
            </a:r>
            <a:r>
              <a:rPr b="0" lang="de-DE" sz="2800" spc="-1" strike="noStrike">
                <a:solidFill>
                  <a:srgbClr val="0433ff"/>
                </a:solidFill>
                <a:latin typeface="Arial"/>
                <a:ea typeface="SimSun"/>
              </a:rPr>
              <a:t>“你曾用心察看我的仆人约伯没有？地上再没有人像他完全正直，敬畏神，远离恶事。”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（伯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1:8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）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神已经察看我们，评价我们。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神所安排的隐性课程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神的心意是要约瑟将马利亚娶过来，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约瑟要帮助马利亚把孩子生出来。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遵行神的旨意，我们不用看环境，不用看旁人，也不用以什么利益考虑，只需要听命、遵行，就可以了。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神所安排的隐性课程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弗2:11-22"/>
          <p:cNvSpPr/>
          <p:nvPr/>
        </p:nvSpPr>
        <p:spPr>
          <a:xfrm>
            <a:off x="439560" y="1350720"/>
            <a:ext cx="6994800" cy="39895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义人在世人眼中，都是有问题的人，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因为仰望神，不以世人的眼光看问题：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100" spc="-1" strike="noStrike">
                <a:solidFill>
                  <a:srgbClr val="000000"/>
                </a:solidFill>
                <a:latin typeface="Arial"/>
                <a:ea typeface="SimSun"/>
              </a:rPr>
              <a:t>挪亚在干地上建方舟；</a:t>
            </a: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100" spc="-1" strike="noStrike">
                <a:solidFill>
                  <a:srgbClr val="000000"/>
                </a:solidFill>
                <a:latin typeface="Arial"/>
                <a:ea typeface="SimSun"/>
              </a:rPr>
              <a:t>亚伯拉罕信神应许，年老生子，却甘愿献上儿子为祭；</a:t>
            </a: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100" spc="-1" strike="noStrike">
                <a:solidFill>
                  <a:srgbClr val="000000"/>
                </a:solidFill>
                <a:latin typeface="Arial"/>
                <a:ea typeface="SimSun"/>
              </a:rPr>
              <a:t>约伯完全正直，敬畏神，远离恶事，结果却突然间所有不幸都发生了。</a:t>
            </a: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100" spc="-1" strike="noStrike">
                <a:solidFill>
                  <a:srgbClr val="000000"/>
                </a:solidFill>
                <a:latin typeface="Arial"/>
                <a:ea typeface="SimSun"/>
              </a:rPr>
              <a:t>约瑟得到主的使者的吩咐，就把妻子娶过来，等她生儿子，给他起名叫耶稣。</a:t>
            </a: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遵行神的吩咐，就是不按自己的意思，只按神的意思去生活。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神所安排的隐性课程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弗2:11-22"/>
          <p:cNvSpPr/>
          <p:nvPr/>
        </p:nvSpPr>
        <p:spPr>
          <a:xfrm>
            <a:off x="439560" y="1350720"/>
            <a:ext cx="6994800" cy="2904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推荐了两位神学生读神学⋯⋯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隐性课程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(Hidden Curriculum)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。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定义：指学生在学校情景中无意识地获得经验、价值观、理想等意识形态内容和文化影响。也可以说是学校情境中以间接的内隐的方式呈现的课程。具有非预期性、潜在性、多样性、不易觉察性。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神所安排的隐性课程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神在我们的生命中，也放下了各种隐性课程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(Hidden Curriculum)⋯⋯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你觉得这一切都没有道理，但却是有神的安排和计划，实在是人所不能想像的，也不像人的计划。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弗2:11-22"/>
          <p:cNvSpPr/>
          <p:nvPr/>
        </p:nvSpPr>
        <p:spPr>
          <a:xfrm>
            <a:off x="439560" y="1350720"/>
            <a:ext cx="6994800" cy="3288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天使在约瑟的梦中，解释所怀的孕是从圣灵来的，将生的儿子要起名叫耶稣，希伯来文是“约书亚”，意思是“耶和华已拯救”。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那是第二次应验了以赛亚先知的话，</a:t>
            </a:r>
            <a:r>
              <a:rPr b="0" lang="de-DE" sz="2800" spc="-1" strike="noStrike">
                <a:solidFill>
                  <a:srgbClr val="0433ff"/>
                </a:solidFill>
                <a:latin typeface="Arial"/>
                <a:ea typeface="SimSun"/>
              </a:rPr>
              <a:t>“必有童女怀孕生子；人要称他的名为以马内利。（以马内利翻出来就是“神与我们同在”。）”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（赛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7:14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，太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1:23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）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弗2:11-22"/>
          <p:cNvSpPr/>
          <p:nvPr/>
        </p:nvSpPr>
        <p:spPr>
          <a:xfrm>
            <a:off x="439560" y="1350720"/>
            <a:ext cx="6994800" cy="3031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面对未知的未来，有什么比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Arial"/>
                <a:ea typeface="SimSun"/>
              </a:rPr>
              <a:t>“神与我们同在”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来得更大的安慰呢？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但天使在约瑟的梦中所说的话，</a:t>
            </a:r>
            <a:br>
              <a:rPr sz="2800"/>
            </a:b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约瑟的理解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，和我们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今天的理解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会否不一样呢？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约瑟想到的，以赛亚书第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7-8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章的历史。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也在王下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SimSun"/>
              </a:rPr>
              <a:t>16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；代下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SimSun"/>
              </a:rPr>
              <a:t>28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记载。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弗2:11-22"/>
          <p:cNvSpPr/>
          <p:nvPr/>
        </p:nvSpPr>
        <p:spPr>
          <a:xfrm>
            <a:off x="439560" y="1350720"/>
            <a:ext cx="6994800" cy="4748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在公元前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735-734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年间的处境。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01" name="Image" descr="Image"/>
          <p:cNvPicPr/>
          <p:nvPr/>
        </p:nvPicPr>
        <p:blipFill>
          <a:blip r:embed="rId1"/>
          <a:stretch/>
        </p:blipFill>
        <p:spPr>
          <a:xfrm>
            <a:off x="889560" y="2002680"/>
            <a:ext cx="5125320" cy="4632480"/>
          </a:xfrm>
          <a:prstGeom prst="rect">
            <a:avLst/>
          </a:prstGeom>
          <a:ln w="12700">
            <a:noFill/>
          </a:ln>
        </p:spPr>
      </p:pic>
      <p:sp>
        <p:nvSpPr>
          <p:cNvPr id="302" name="Line"/>
          <p:cNvSpPr/>
          <p:nvPr/>
        </p:nvSpPr>
        <p:spPr>
          <a:xfrm flipH="1" flipV="1">
            <a:off x="5366880" y="2248920"/>
            <a:ext cx="1220040" cy="149040"/>
          </a:xfrm>
          <a:prstGeom prst="line">
            <a:avLst/>
          </a:prstGeom>
          <a:ln w="25400">
            <a:solidFill>
              <a:srgbClr val="5b9bd5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45720" rIns="4572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03" name="Line"/>
          <p:cNvSpPr/>
          <p:nvPr/>
        </p:nvSpPr>
        <p:spPr>
          <a:xfrm flipH="1" flipV="1">
            <a:off x="4880520" y="2864880"/>
            <a:ext cx="1818720" cy="568080"/>
          </a:xfrm>
          <a:prstGeom prst="line">
            <a:avLst/>
          </a:prstGeom>
          <a:ln w="25400">
            <a:solidFill>
              <a:srgbClr val="5b9bd5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45720" rIns="4572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04" name="Line"/>
          <p:cNvSpPr/>
          <p:nvPr/>
        </p:nvSpPr>
        <p:spPr>
          <a:xfrm flipH="1" flipV="1">
            <a:off x="3541320" y="3773880"/>
            <a:ext cx="3159720" cy="182520"/>
          </a:xfrm>
          <a:prstGeom prst="line">
            <a:avLst/>
          </a:prstGeom>
          <a:ln w="25400">
            <a:solidFill>
              <a:srgbClr val="5b9bd5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45720" rIns="4572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05" name="Line"/>
          <p:cNvSpPr/>
          <p:nvPr/>
        </p:nvSpPr>
        <p:spPr>
          <a:xfrm flipH="1">
            <a:off x="2991600" y="4624560"/>
            <a:ext cx="3701880" cy="1248840"/>
          </a:xfrm>
          <a:prstGeom prst="line">
            <a:avLst/>
          </a:prstGeom>
          <a:ln w="25400">
            <a:solidFill>
              <a:srgbClr val="5b9bd5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45720" rIns="4572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06" name="亞述"/>
          <p:cNvSpPr/>
          <p:nvPr/>
        </p:nvSpPr>
        <p:spPr>
          <a:xfrm>
            <a:off x="6804000" y="1974240"/>
            <a:ext cx="1211040" cy="76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100000"/>
              </a:lnSpc>
            </a:pPr>
            <a:r>
              <a:rPr b="1" lang="zh-CN" sz="4400" spc="-1" strike="noStrike">
                <a:solidFill>
                  <a:srgbClr val="ff2600"/>
                </a:solidFill>
                <a:latin typeface="Arial"/>
                <a:ea typeface="SimSun"/>
              </a:rPr>
              <a:t>亞述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亞蘭"/>
          <p:cNvSpPr/>
          <p:nvPr/>
        </p:nvSpPr>
        <p:spPr>
          <a:xfrm>
            <a:off x="6804000" y="2785680"/>
            <a:ext cx="1211040" cy="76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100000"/>
              </a:lnSpc>
            </a:pPr>
            <a:r>
              <a:rPr b="1" lang="zh-CN" sz="4400" spc="-1" strike="noStrike">
                <a:solidFill>
                  <a:srgbClr val="0433ff"/>
                </a:solidFill>
                <a:latin typeface="Arial"/>
                <a:ea typeface="SimSun"/>
              </a:rPr>
              <a:t>亞蘭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以色列"/>
          <p:cNvSpPr/>
          <p:nvPr/>
        </p:nvSpPr>
        <p:spPr>
          <a:xfrm>
            <a:off x="6777000" y="3564360"/>
            <a:ext cx="1770480" cy="76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100000"/>
              </a:lnSpc>
            </a:pPr>
            <a:r>
              <a:rPr b="1" lang="zh-CN" sz="4400" spc="-1" strike="noStrike">
                <a:solidFill>
                  <a:srgbClr val="0433ff"/>
                </a:solidFill>
                <a:latin typeface="Arial"/>
                <a:ea typeface="SimSun"/>
              </a:rPr>
              <a:t>以色列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犹大"/>
          <p:cNvSpPr/>
          <p:nvPr/>
        </p:nvSpPr>
        <p:spPr>
          <a:xfrm>
            <a:off x="6804000" y="4375800"/>
            <a:ext cx="1211040" cy="76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100000"/>
              </a:lnSpc>
            </a:pPr>
            <a:r>
              <a:rPr b="1" lang="zh-CN" sz="4400" spc="-1" strike="noStrike">
                <a:solidFill>
                  <a:srgbClr val="0433ff"/>
                </a:solidFill>
                <a:latin typeface="Arial"/>
                <a:ea typeface="SimSun"/>
              </a:rPr>
              <a:t>犹大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联…"/>
          <p:cNvSpPr/>
          <p:nvPr/>
        </p:nvSpPr>
        <p:spPr>
          <a:xfrm>
            <a:off x="8168760" y="2785680"/>
            <a:ext cx="1128600" cy="2518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8f00"/>
                </a:solidFill>
                <a:latin typeface="Arial"/>
                <a:ea typeface="SimSun"/>
              </a:rPr>
              <a:t>联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8f00"/>
                </a:solidFill>
                <a:latin typeface="Arial"/>
                <a:ea typeface="SimSun"/>
              </a:rPr>
              <a:t>合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8f00"/>
                </a:solidFill>
                <a:latin typeface="Arial"/>
                <a:ea typeface="SimSun"/>
              </a:rPr>
              <a:t>阵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8f00"/>
                </a:solidFill>
                <a:latin typeface="Arial"/>
                <a:ea typeface="SimSun"/>
              </a:rPr>
              <a:t>线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8f00"/>
                </a:solidFill>
                <a:latin typeface="Arial"/>
                <a:ea typeface="SimSun"/>
              </a:rPr>
              <a:t>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弗2:11-22"/>
          <p:cNvSpPr/>
          <p:nvPr/>
        </p:nvSpPr>
        <p:spPr>
          <a:xfrm>
            <a:off x="439560" y="1350720"/>
            <a:ext cx="6994800" cy="940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经文：太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1:18-25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341280" indent="-341280" algn="just">
              <a:lnSpc>
                <a:spcPct val="90000"/>
              </a:lnSpc>
              <a:tabLst>
                <a:tab algn="l" pos="0"/>
              </a:tabLst>
            </a:pPr>
            <a:endParaRPr b="0" lang="de-DE" sz="3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弗2:11-22"/>
          <p:cNvSpPr/>
          <p:nvPr/>
        </p:nvSpPr>
        <p:spPr>
          <a:xfrm>
            <a:off x="439560" y="1350720"/>
            <a:ext cx="6994800" cy="3928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以赛亚得到耶和华的话，预言敌人（以色列王及亚兰王）的计谋必定失败，在赛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7:10-16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</a:t>
            </a:r>
            <a:br>
              <a:rPr sz="2800"/>
            </a:br>
            <a:r>
              <a:rPr b="0" lang="de-DE" sz="2800" spc="-1" strike="noStrike">
                <a:solidFill>
                  <a:srgbClr val="0433ff"/>
                </a:solidFill>
                <a:latin typeface="Arial"/>
                <a:ea typeface="SimSun"/>
              </a:rPr>
              <a:t>“</a:t>
            </a:r>
            <a:r>
              <a:rPr b="0" lang="de-DE" sz="1380" spc="-1" strike="noStrike">
                <a:solidFill>
                  <a:srgbClr val="0433ff"/>
                </a:solidFill>
                <a:latin typeface="Arial"/>
                <a:ea typeface="SimSun"/>
              </a:rPr>
              <a:t>10</a:t>
            </a:r>
            <a:r>
              <a:rPr b="0" lang="zh-CN" sz="2800" spc="-1" strike="noStrike">
                <a:solidFill>
                  <a:srgbClr val="0433ff"/>
                </a:solidFill>
                <a:latin typeface="Arial"/>
                <a:ea typeface="SimSun"/>
              </a:rPr>
              <a:t>耶和华又晓谕亚哈斯说：</a:t>
            </a:r>
            <a:r>
              <a:rPr b="0" lang="de-DE" sz="1380" spc="-1" strike="noStrike">
                <a:solidFill>
                  <a:srgbClr val="0433ff"/>
                </a:solidFill>
                <a:latin typeface="Arial"/>
                <a:ea typeface="SimSun"/>
              </a:rPr>
              <a:t>11</a:t>
            </a:r>
            <a:r>
              <a:rPr b="0" lang="de-DE" sz="2800" spc="-1" strike="noStrike">
                <a:solidFill>
                  <a:srgbClr val="0433ff"/>
                </a:solidFill>
                <a:latin typeface="Arial"/>
                <a:ea typeface="SimSun"/>
              </a:rPr>
              <a:t>“</a:t>
            </a:r>
            <a:r>
              <a:rPr b="0" lang="zh-CN" sz="2800" spc="-1" strike="noStrike">
                <a:solidFill>
                  <a:srgbClr val="0433ff"/>
                </a:solidFill>
                <a:latin typeface="Arial"/>
                <a:ea typeface="SimSun"/>
              </a:rPr>
              <a:t>你向耶和华－你的神求一个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兆头</a:t>
            </a:r>
            <a:r>
              <a:rPr b="0" lang="de-DE" sz="2800" spc="-1" strike="noStrike">
                <a:solidFill>
                  <a:srgbClr val="0433ff"/>
                </a:solidFill>
                <a:latin typeface="Arial"/>
                <a:ea typeface="SimSun"/>
              </a:rPr>
              <a:t>……，主自己要给你们一个兆头，必有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童女怀孕生子</a:t>
            </a:r>
            <a:r>
              <a:rPr b="0" lang="zh-CN" sz="2800" spc="-1" strike="noStrike">
                <a:solidFill>
                  <a:srgbClr val="0433ff"/>
                </a:solidFill>
                <a:latin typeface="Arial"/>
                <a:ea typeface="SimSun"/>
              </a:rPr>
              <a:t>，给他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起名叫以马内利</a:t>
            </a:r>
            <a:r>
              <a:rPr b="0" lang="zh-CN" sz="2800" spc="-1" strike="noStrike">
                <a:solidFill>
                  <a:srgbClr val="0433ff"/>
                </a:solidFill>
                <a:latin typeface="Arial"/>
                <a:ea typeface="SimSun"/>
              </a:rPr>
              <a:t>。</a:t>
            </a:r>
            <a:r>
              <a:rPr b="0" lang="de-DE" sz="1380" spc="-1" strike="noStrike">
                <a:solidFill>
                  <a:srgbClr val="0433ff"/>
                </a:solidFill>
                <a:latin typeface="Arial"/>
                <a:ea typeface="SimSun"/>
              </a:rPr>
              <a:t>15</a:t>
            </a:r>
            <a:r>
              <a:rPr b="0" lang="zh-CN" sz="2800" spc="-1" strike="noStrike">
                <a:solidFill>
                  <a:srgbClr val="0433ff"/>
                </a:solidFill>
                <a:latin typeface="Arial"/>
                <a:ea typeface="SimSun"/>
              </a:rPr>
              <a:t>到他晓得弃恶择善的时候，他必吃奶油与蜂蜜。</a:t>
            </a:r>
            <a:r>
              <a:rPr b="0" lang="de-DE" sz="1380" spc="-1" strike="noStrike">
                <a:solidFill>
                  <a:srgbClr val="0433ff"/>
                </a:solidFill>
                <a:latin typeface="Arial"/>
                <a:ea typeface="SimSun"/>
              </a:rPr>
              <a:t>16</a:t>
            </a:r>
            <a:r>
              <a:rPr b="0" lang="zh-CN" sz="2800" spc="-1" strike="noStrike">
                <a:solidFill>
                  <a:srgbClr val="0433ff"/>
                </a:solidFill>
                <a:latin typeface="Arial"/>
                <a:ea typeface="SimSun"/>
              </a:rPr>
              <a:t>因为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在这孩子还不晓得弃恶择善之先，你所憎恶的那二王之地必致见弃。</a:t>
            </a:r>
            <a:r>
              <a:rPr b="0" lang="de-DE" sz="2800" spc="-1" strike="noStrike">
                <a:solidFill>
                  <a:srgbClr val="0433ff"/>
                </a:solidFill>
                <a:latin typeface="Arial"/>
                <a:ea typeface="SimSun"/>
              </a:rPr>
              <a:t>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弗2:11-22"/>
          <p:cNvSpPr/>
          <p:nvPr/>
        </p:nvSpPr>
        <p:spPr>
          <a:xfrm>
            <a:off x="439560" y="1350720"/>
            <a:ext cx="6994800" cy="858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公元前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733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及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732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年，打败了亚兰和以色列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15" name="Image" descr="Image"/>
          <p:cNvPicPr/>
          <p:nvPr/>
        </p:nvPicPr>
        <p:blipFill>
          <a:blip r:embed="rId1"/>
          <a:stretch/>
        </p:blipFill>
        <p:spPr>
          <a:xfrm>
            <a:off x="889560" y="2002680"/>
            <a:ext cx="5125320" cy="4632480"/>
          </a:xfrm>
          <a:prstGeom prst="rect">
            <a:avLst/>
          </a:prstGeom>
          <a:ln w="12700">
            <a:noFill/>
          </a:ln>
        </p:spPr>
      </p:pic>
      <p:sp>
        <p:nvSpPr>
          <p:cNvPr id="316" name="Line"/>
          <p:cNvSpPr/>
          <p:nvPr/>
        </p:nvSpPr>
        <p:spPr>
          <a:xfrm flipH="1" flipV="1">
            <a:off x="5366880" y="2248920"/>
            <a:ext cx="1220040" cy="149040"/>
          </a:xfrm>
          <a:prstGeom prst="line">
            <a:avLst/>
          </a:prstGeom>
          <a:ln w="25400">
            <a:solidFill>
              <a:srgbClr val="5b9bd5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45720" rIns="4572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17" name="Line"/>
          <p:cNvSpPr/>
          <p:nvPr/>
        </p:nvSpPr>
        <p:spPr>
          <a:xfrm flipH="1" flipV="1">
            <a:off x="4880520" y="2864880"/>
            <a:ext cx="1818720" cy="568080"/>
          </a:xfrm>
          <a:prstGeom prst="line">
            <a:avLst/>
          </a:prstGeom>
          <a:ln w="25400">
            <a:solidFill>
              <a:srgbClr val="5b9bd5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45720" rIns="4572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18" name="Line"/>
          <p:cNvSpPr/>
          <p:nvPr/>
        </p:nvSpPr>
        <p:spPr>
          <a:xfrm flipH="1" flipV="1">
            <a:off x="3541320" y="3773880"/>
            <a:ext cx="3159720" cy="182520"/>
          </a:xfrm>
          <a:prstGeom prst="line">
            <a:avLst/>
          </a:prstGeom>
          <a:ln w="25400">
            <a:solidFill>
              <a:srgbClr val="5b9bd5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45720" rIns="4572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19" name="Line"/>
          <p:cNvSpPr/>
          <p:nvPr/>
        </p:nvSpPr>
        <p:spPr>
          <a:xfrm flipH="1">
            <a:off x="2991600" y="4624560"/>
            <a:ext cx="3701880" cy="1248840"/>
          </a:xfrm>
          <a:prstGeom prst="line">
            <a:avLst/>
          </a:prstGeom>
          <a:ln w="25400">
            <a:solidFill>
              <a:srgbClr val="5b9bd5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45720" rIns="4572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20" name="亞述"/>
          <p:cNvSpPr/>
          <p:nvPr/>
        </p:nvSpPr>
        <p:spPr>
          <a:xfrm>
            <a:off x="6804000" y="1974240"/>
            <a:ext cx="1211040" cy="76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100000"/>
              </a:lnSpc>
            </a:pPr>
            <a:r>
              <a:rPr b="1" lang="zh-CN" sz="4400" spc="-1" strike="noStrike">
                <a:solidFill>
                  <a:srgbClr val="ff2600"/>
                </a:solidFill>
                <a:latin typeface="Arial"/>
                <a:ea typeface="SimSun"/>
              </a:rPr>
              <a:t>亞述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亞蘭"/>
          <p:cNvSpPr/>
          <p:nvPr/>
        </p:nvSpPr>
        <p:spPr>
          <a:xfrm>
            <a:off x="6804000" y="2785680"/>
            <a:ext cx="1211040" cy="76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100000"/>
              </a:lnSpc>
            </a:pPr>
            <a:r>
              <a:rPr b="1" lang="zh-CN" sz="4400" spc="-1" strike="noStrike">
                <a:solidFill>
                  <a:srgbClr val="0433ff"/>
                </a:solidFill>
                <a:latin typeface="Arial"/>
                <a:ea typeface="SimSun"/>
              </a:rPr>
              <a:t>亞蘭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以色列"/>
          <p:cNvSpPr/>
          <p:nvPr/>
        </p:nvSpPr>
        <p:spPr>
          <a:xfrm>
            <a:off x="6777000" y="3564360"/>
            <a:ext cx="1770480" cy="76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100000"/>
              </a:lnSpc>
            </a:pPr>
            <a:r>
              <a:rPr b="1" lang="zh-CN" sz="4400" spc="-1" strike="noStrike">
                <a:solidFill>
                  <a:srgbClr val="0433ff"/>
                </a:solidFill>
                <a:latin typeface="Arial"/>
                <a:ea typeface="SimSun"/>
              </a:rPr>
              <a:t>以色列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犹大"/>
          <p:cNvSpPr/>
          <p:nvPr/>
        </p:nvSpPr>
        <p:spPr>
          <a:xfrm>
            <a:off x="6804000" y="4375800"/>
            <a:ext cx="1211040" cy="761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100000"/>
              </a:lnSpc>
            </a:pPr>
            <a:r>
              <a:rPr b="1" lang="zh-CN" sz="4400" spc="-1" strike="noStrike">
                <a:solidFill>
                  <a:srgbClr val="ff2600"/>
                </a:solidFill>
                <a:latin typeface="Arial"/>
                <a:ea typeface="SimSun"/>
              </a:rPr>
              <a:t>犹大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Dingbat X"/>
          <p:cNvSpPr/>
          <p:nvPr/>
        </p:nvSpPr>
        <p:spPr>
          <a:xfrm>
            <a:off x="7104240" y="3137760"/>
            <a:ext cx="806760" cy="953280"/>
          </a:xfrm>
          <a:custGeom>
            <a:avLst/>
            <a:gdLst>
              <a:gd name="textAreaLeft" fmla="*/ 0 w 806760"/>
              <a:gd name="textAreaRight" fmla="*/ 807120 w 806760"/>
              <a:gd name="textAreaTop" fmla="*/ 0 h 953280"/>
              <a:gd name="textAreaBottom" fmla="*/ 953640 h 953280"/>
            </a:gdLst>
            <a:ahLst/>
            <a:rect l="textAreaLeft" t="textAreaTop" r="textAreaRight" b="textAreaBottom"/>
            <a:pathLst>
              <a:path w="21484" h="21548">
                <a:moveTo>
                  <a:pt x="18655" y="0"/>
                </a:moveTo>
                <a:cubicBezTo>
                  <a:pt x="18494" y="5"/>
                  <a:pt x="18333" y="109"/>
                  <a:pt x="18066" y="314"/>
                </a:cubicBezTo>
                <a:cubicBezTo>
                  <a:pt x="15478" y="2289"/>
                  <a:pt x="13027" y="4381"/>
                  <a:pt x="10727" y="6600"/>
                </a:cubicBezTo>
                <a:cubicBezTo>
                  <a:pt x="10587" y="6735"/>
                  <a:pt x="10434" y="6862"/>
                  <a:pt x="10258" y="7020"/>
                </a:cubicBezTo>
                <a:cubicBezTo>
                  <a:pt x="10102" y="6832"/>
                  <a:pt x="9974" y="6685"/>
                  <a:pt x="9856" y="6533"/>
                </a:cubicBezTo>
                <a:cubicBezTo>
                  <a:pt x="8908" y="5315"/>
                  <a:pt x="7971" y="4091"/>
                  <a:pt x="7009" y="2882"/>
                </a:cubicBezTo>
                <a:cubicBezTo>
                  <a:pt x="6625" y="2399"/>
                  <a:pt x="6178" y="1951"/>
                  <a:pt x="5769" y="1483"/>
                </a:cubicBezTo>
                <a:cubicBezTo>
                  <a:pt x="5573" y="1260"/>
                  <a:pt x="5327" y="1254"/>
                  <a:pt x="5044" y="1314"/>
                </a:cubicBezTo>
                <a:cubicBezTo>
                  <a:pt x="4759" y="1375"/>
                  <a:pt x="4593" y="1540"/>
                  <a:pt x="4590" y="1770"/>
                </a:cubicBezTo>
                <a:cubicBezTo>
                  <a:pt x="4583" y="2129"/>
                  <a:pt x="4349" y="2291"/>
                  <a:pt x="3989" y="2389"/>
                </a:cubicBezTo>
                <a:cubicBezTo>
                  <a:pt x="3741" y="2232"/>
                  <a:pt x="3498" y="2079"/>
                  <a:pt x="3221" y="1904"/>
                </a:cubicBezTo>
                <a:cubicBezTo>
                  <a:pt x="2922" y="2176"/>
                  <a:pt x="2660" y="2427"/>
                  <a:pt x="2382" y="2665"/>
                </a:cubicBezTo>
                <a:cubicBezTo>
                  <a:pt x="2135" y="2876"/>
                  <a:pt x="2125" y="3090"/>
                  <a:pt x="2231" y="3371"/>
                </a:cubicBezTo>
                <a:cubicBezTo>
                  <a:pt x="3179" y="5877"/>
                  <a:pt x="4394" y="8283"/>
                  <a:pt x="5880" y="10593"/>
                </a:cubicBezTo>
                <a:cubicBezTo>
                  <a:pt x="5956" y="10712"/>
                  <a:pt x="6024" y="10835"/>
                  <a:pt x="6094" y="10951"/>
                </a:cubicBezTo>
                <a:cubicBezTo>
                  <a:pt x="4046" y="12991"/>
                  <a:pt x="2019" y="15012"/>
                  <a:pt x="0" y="17024"/>
                </a:cubicBezTo>
                <a:cubicBezTo>
                  <a:pt x="166" y="17359"/>
                  <a:pt x="297" y="17644"/>
                  <a:pt x="450" y="17921"/>
                </a:cubicBezTo>
                <a:cubicBezTo>
                  <a:pt x="559" y="18117"/>
                  <a:pt x="570" y="18299"/>
                  <a:pt x="443" y="18491"/>
                </a:cubicBezTo>
                <a:cubicBezTo>
                  <a:pt x="355" y="18625"/>
                  <a:pt x="277" y="18763"/>
                  <a:pt x="214" y="18906"/>
                </a:cubicBezTo>
                <a:cubicBezTo>
                  <a:pt x="179" y="18986"/>
                  <a:pt x="139" y="19096"/>
                  <a:pt x="175" y="19164"/>
                </a:cubicBezTo>
                <a:cubicBezTo>
                  <a:pt x="462" y="19717"/>
                  <a:pt x="876" y="20186"/>
                  <a:pt x="1406" y="20550"/>
                </a:cubicBezTo>
                <a:cubicBezTo>
                  <a:pt x="1668" y="20457"/>
                  <a:pt x="1862" y="20370"/>
                  <a:pt x="2068" y="20319"/>
                </a:cubicBezTo>
                <a:cubicBezTo>
                  <a:pt x="2305" y="20259"/>
                  <a:pt x="2506" y="20384"/>
                  <a:pt x="2432" y="20567"/>
                </a:cubicBezTo>
                <a:cubicBezTo>
                  <a:pt x="2271" y="20967"/>
                  <a:pt x="2606" y="21165"/>
                  <a:pt x="2838" y="21403"/>
                </a:cubicBezTo>
                <a:cubicBezTo>
                  <a:pt x="3027" y="21596"/>
                  <a:pt x="3335" y="21593"/>
                  <a:pt x="3548" y="21414"/>
                </a:cubicBezTo>
                <a:cubicBezTo>
                  <a:pt x="3624" y="21350"/>
                  <a:pt x="3679" y="21268"/>
                  <a:pt x="3745" y="21195"/>
                </a:cubicBezTo>
                <a:cubicBezTo>
                  <a:pt x="5406" y="19353"/>
                  <a:pt x="7068" y="17510"/>
                  <a:pt x="8732" y="15669"/>
                </a:cubicBezTo>
                <a:cubicBezTo>
                  <a:pt x="8850" y="15538"/>
                  <a:pt x="8982" y="15417"/>
                  <a:pt x="9151" y="15248"/>
                </a:cubicBezTo>
                <a:cubicBezTo>
                  <a:pt x="9312" y="15457"/>
                  <a:pt x="9442" y="15618"/>
                  <a:pt x="9566" y="15782"/>
                </a:cubicBezTo>
                <a:cubicBezTo>
                  <a:pt x="10552" y="17091"/>
                  <a:pt x="11622" y="18348"/>
                  <a:pt x="12799" y="19538"/>
                </a:cubicBezTo>
                <a:cubicBezTo>
                  <a:pt x="13137" y="19880"/>
                  <a:pt x="13363" y="19913"/>
                  <a:pt x="13764" y="19639"/>
                </a:cubicBezTo>
                <a:cubicBezTo>
                  <a:pt x="14071" y="19429"/>
                  <a:pt x="14340" y="19181"/>
                  <a:pt x="14638" y="18942"/>
                </a:cubicBezTo>
                <a:cubicBezTo>
                  <a:pt x="14977" y="19118"/>
                  <a:pt x="15325" y="19299"/>
                  <a:pt x="15670" y="19479"/>
                </a:cubicBezTo>
                <a:cubicBezTo>
                  <a:pt x="15874" y="19336"/>
                  <a:pt x="16024" y="19228"/>
                  <a:pt x="16179" y="19123"/>
                </a:cubicBezTo>
                <a:cubicBezTo>
                  <a:pt x="16407" y="18969"/>
                  <a:pt x="16586" y="18817"/>
                  <a:pt x="16625" y="18532"/>
                </a:cubicBezTo>
                <a:cubicBezTo>
                  <a:pt x="16663" y="18245"/>
                  <a:pt x="16848" y="17980"/>
                  <a:pt x="17238" y="17893"/>
                </a:cubicBezTo>
                <a:cubicBezTo>
                  <a:pt x="17537" y="17826"/>
                  <a:pt x="17736" y="17646"/>
                  <a:pt x="17893" y="17435"/>
                </a:cubicBezTo>
                <a:cubicBezTo>
                  <a:pt x="18144" y="17098"/>
                  <a:pt x="18337" y="16737"/>
                  <a:pt x="18424" y="16377"/>
                </a:cubicBezTo>
                <a:cubicBezTo>
                  <a:pt x="16705" y="14528"/>
                  <a:pt x="15014" y="12708"/>
                  <a:pt x="13308" y="10873"/>
                </a:cubicBezTo>
                <a:cubicBezTo>
                  <a:pt x="13494" y="10665"/>
                  <a:pt x="13612" y="10530"/>
                  <a:pt x="13734" y="10397"/>
                </a:cubicBezTo>
                <a:cubicBezTo>
                  <a:pt x="15805" y="8137"/>
                  <a:pt x="18039" y="6000"/>
                  <a:pt x="20413" y="3968"/>
                </a:cubicBezTo>
                <a:cubicBezTo>
                  <a:pt x="20703" y="3719"/>
                  <a:pt x="20983" y="3471"/>
                  <a:pt x="21190" y="3153"/>
                </a:cubicBezTo>
                <a:cubicBezTo>
                  <a:pt x="21585" y="2544"/>
                  <a:pt x="21600" y="2565"/>
                  <a:pt x="21129" y="2026"/>
                </a:cubicBezTo>
                <a:cubicBezTo>
                  <a:pt x="20955" y="1827"/>
                  <a:pt x="20762" y="1776"/>
                  <a:pt x="20487" y="1772"/>
                </a:cubicBezTo>
                <a:cubicBezTo>
                  <a:pt x="19961" y="1764"/>
                  <a:pt x="19720" y="1486"/>
                  <a:pt x="19806" y="1064"/>
                </a:cubicBezTo>
                <a:cubicBezTo>
                  <a:pt x="19825" y="971"/>
                  <a:pt x="19804" y="847"/>
                  <a:pt x="19743" y="773"/>
                </a:cubicBezTo>
                <a:cubicBezTo>
                  <a:pt x="19597" y="599"/>
                  <a:pt x="19434" y="429"/>
                  <a:pt x="19245" y="289"/>
                </a:cubicBezTo>
                <a:cubicBezTo>
                  <a:pt x="18978" y="92"/>
                  <a:pt x="18816" y="-4"/>
                  <a:pt x="18655" y="0"/>
                </a:cubicBezTo>
                <a:close/>
              </a:path>
            </a:pathLst>
          </a:custGeom>
          <a:solidFill>
            <a:srgbClr val="ffffff"/>
          </a:solidFill>
          <a:ln w="25400">
            <a:solidFill>
              <a:srgbClr val="5b9bd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noAutofit/>
          </a:bodyPr>
          <a:p>
            <a:pPr>
              <a:lnSpc>
                <a:spcPct val="100000"/>
              </a:lnSpc>
            </a:pPr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325" name="亚述的附庸国"/>
          <p:cNvSpPr/>
          <p:nvPr/>
        </p:nvSpPr>
        <p:spPr>
          <a:xfrm>
            <a:off x="6055200" y="4952880"/>
            <a:ext cx="2904120" cy="4748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8f00"/>
                </a:solidFill>
                <a:latin typeface="Arial"/>
                <a:ea typeface="SimSun"/>
              </a:rPr>
              <a:t>亚述的附庸国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弗2:11-22"/>
          <p:cNvSpPr/>
          <p:nvPr/>
        </p:nvSpPr>
        <p:spPr>
          <a:xfrm>
            <a:off x="439560" y="1350720"/>
            <a:ext cx="6994800" cy="34668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亚哈斯</a:t>
            </a: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不寻求“以马内利”的兆头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，不等候耶和华的拯救，离弃了神的同在，</a:t>
            </a:r>
            <a:br>
              <a:rPr sz="2800"/>
            </a:b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神便给另一个兆头。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在以赛亚书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8:3-4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</a:t>
            </a:r>
            <a:r>
              <a:rPr b="0" lang="de-DE" sz="2500" spc="-1" strike="noStrike">
                <a:solidFill>
                  <a:srgbClr val="0433ff"/>
                </a:solidFill>
                <a:latin typeface="Arial"/>
                <a:ea typeface="SimSun"/>
              </a:rPr>
              <a:t>“</a:t>
            </a:r>
            <a:r>
              <a:rPr b="0" lang="de-DE" sz="2500" spc="-1" strike="noStrike">
                <a:solidFill>
                  <a:srgbClr val="0433ff"/>
                </a:solidFill>
                <a:latin typeface="Arial"/>
                <a:ea typeface="SimSun"/>
              </a:rPr>
              <a:t>3</a:t>
            </a:r>
            <a:r>
              <a:rPr b="0" lang="zh-CN" sz="2500" spc="-1" strike="noStrike">
                <a:solidFill>
                  <a:srgbClr val="0433ff"/>
                </a:solidFill>
                <a:latin typeface="Arial"/>
                <a:ea typeface="SimSun"/>
              </a:rPr>
              <a:t>我－以赛亚与妻子同室；她怀孕生子，耶和华就对我说：“给他起名叫 </a:t>
            </a:r>
            <a:r>
              <a:rPr b="0" lang="zh-CN" sz="2500" spc="-1" strike="noStrike">
                <a:solidFill>
                  <a:srgbClr val="ff2600"/>
                </a:solidFill>
                <a:latin typeface="Arial"/>
                <a:ea typeface="SimSun"/>
              </a:rPr>
              <a:t>玛黑珥‧沙拉勒‧哈施‧罢斯（意思是“掳掠速临”、“抢夺快到”）</a:t>
            </a:r>
            <a:r>
              <a:rPr b="0" lang="zh-CN" sz="2500" spc="-1" strike="noStrike">
                <a:solidFill>
                  <a:srgbClr val="0433ff"/>
                </a:solidFill>
                <a:latin typeface="Arial"/>
                <a:ea typeface="SimSun"/>
              </a:rPr>
              <a:t>；</a:t>
            </a:r>
            <a:r>
              <a:rPr b="0" lang="de-DE" sz="2500" spc="-1" strike="noStrike">
                <a:solidFill>
                  <a:srgbClr val="0433ff"/>
                </a:solidFill>
                <a:latin typeface="Arial"/>
                <a:ea typeface="SimSun"/>
              </a:rPr>
              <a:t>4</a:t>
            </a:r>
            <a:r>
              <a:rPr b="0" lang="zh-CN" sz="2500" spc="-1" strike="noStrike">
                <a:solidFill>
                  <a:srgbClr val="0433ff"/>
                </a:solidFill>
                <a:latin typeface="Arial"/>
                <a:ea typeface="SimSun"/>
              </a:rPr>
              <a:t>因为在这小孩子不晓得叫父叫母之先，大马士革的财宝和撒马利亚的掳物必在亚述王面前搬了去。”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弗2:11-22"/>
          <p:cNvSpPr/>
          <p:nvPr/>
        </p:nvSpPr>
        <p:spPr>
          <a:xfrm>
            <a:off x="439560" y="1350720"/>
            <a:ext cx="6994800" cy="4131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不寻求“以马内利”神的同在，神就离开了犹大，转而</a:t>
            </a:r>
            <a:r>
              <a:rPr b="0" lang="de-DE" sz="25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“神与亚述同在”</a:t>
            </a: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r>
              <a:rPr b="0" lang="de-DE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	</a:t>
            </a:r>
            <a:br>
              <a:rPr sz="2500"/>
            </a:br>
            <a:r>
              <a:rPr b="0" lang="zh-CN" sz="16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在赛</a:t>
            </a:r>
            <a:r>
              <a:rPr b="0" lang="de-DE" sz="16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8:5-10</a:t>
            </a:r>
            <a:r>
              <a:rPr b="0" lang="zh-CN" sz="16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，亚述王快来了</a:t>
            </a:r>
            <a:br>
              <a:rPr sz="1600"/>
            </a:br>
            <a:r>
              <a:rPr b="0" lang="de-DE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“</a:t>
            </a:r>
            <a:r>
              <a:rPr b="0" lang="de-DE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5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耶和华又晓谕我说：</a:t>
            </a:r>
            <a:r>
              <a:rPr b="0" lang="de-DE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6“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这</a:t>
            </a:r>
            <a:r>
              <a:rPr b="0" lang="zh-CN" sz="16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百姓既厌弃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西罗亚缓流的水，</a:t>
            </a:r>
            <a:r>
              <a:rPr b="0" lang="zh-CN" sz="16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喜悦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利汛和利玛利的儿子；</a:t>
            </a:r>
            <a:r>
              <a:rPr b="0" lang="de-DE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7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因此，</a:t>
            </a:r>
            <a:r>
              <a:rPr b="0" lang="zh-CN" sz="16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主必使大河翻腾的水猛然冲来，就是亚述王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和他所有的威势，必漫过一切的水道，涨过两岸；</a:t>
            </a:r>
            <a:r>
              <a:rPr b="0" lang="de-DE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8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必冲入犹大，涨溢泛滥，直到颈项。</a:t>
            </a:r>
            <a:r>
              <a:rPr b="0" lang="zh-CN" sz="16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以马内利啊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，他展开翅膀，遍满你的地。”</a:t>
            </a:r>
            <a:endParaRPr b="0" lang="de-DE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	</a:t>
            </a:r>
            <a:endParaRPr b="0" lang="de-DE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de-DE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9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列国的人民哪，任凭你们喧嚷，终必破坏；远方的众人哪，当侧耳而听！</a:t>
            </a:r>
            <a:endParaRPr b="0" lang="de-DE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任凭你们束起腰来，终必破坏；你们束起腰来，终必破坏。</a:t>
            </a:r>
            <a:endParaRPr b="0" lang="de-DE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de-DE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10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任凭你们同谋，终归无有；任凭你们言定，终不成立；</a:t>
            </a:r>
            <a:endParaRPr b="0" lang="de-DE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因为</a:t>
            </a:r>
            <a:r>
              <a:rPr b="0" lang="zh-CN" sz="16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神与我们同在</a:t>
            </a:r>
            <a:r>
              <a:rPr b="0" lang="zh-CN" sz="16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。” </a:t>
            </a:r>
            <a:br>
              <a:rPr sz="1400"/>
            </a:br>
            <a:endParaRPr b="0" lang="de-DE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弗2:11-22"/>
          <p:cNvSpPr/>
          <p:nvPr/>
        </p:nvSpPr>
        <p:spPr>
          <a:xfrm>
            <a:off x="439560" y="1350720"/>
            <a:ext cx="6994800" cy="2375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约瑟在梦中，听到天使说：“必有童女怀孕生子；人要称他的名为以马内利。”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那不是一个美梦，那是一个恶梦，约瑟怎敢跟神讨价还价。</a:t>
            </a:r>
            <a:br>
              <a:rPr sz="2500"/>
            </a:br>
            <a:r>
              <a:rPr b="0" lang="de-DE" sz="2500" spc="-1" strike="noStrike">
                <a:solidFill>
                  <a:srgbClr val="000000"/>
                </a:solidFill>
                <a:latin typeface="Helvetica Neue"/>
              </a:rPr>
              <a:t> 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以马内利，神与我们同在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弗2:11-22"/>
          <p:cNvSpPr/>
          <p:nvPr/>
        </p:nvSpPr>
        <p:spPr>
          <a:xfrm>
            <a:off x="439560" y="1350720"/>
            <a:ext cx="6994800" cy="32130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使徒保罗说：</a:t>
            </a:r>
            <a:r>
              <a:rPr b="0" lang="de-DE" sz="25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“</a:t>
            </a:r>
            <a:r>
              <a:rPr b="0" lang="de-DE" sz="138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6</a:t>
            </a:r>
            <a:r>
              <a:rPr b="0" lang="zh-CN" sz="25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体贴肉体的，就是死；体贴圣灵的，乃是生命、平安。</a:t>
            </a:r>
            <a:r>
              <a:rPr b="0" lang="de-DE" sz="138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7</a:t>
            </a:r>
            <a:r>
              <a:rPr b="0" lang="zh-CN" sz="25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原来体贴肉体的，就是与神为仇；因为不服神的律法，也是不能服，</a:t>
            </a:r>
            <a:r>
              <a:rPr b="0" lang="de-DE" sz="138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8</a:t>
            </a:r>
            <a:r>
              <a:rPr b="0" lang="zh-CN" sz="25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而且属肉体的人不能得神的喜欢。</a:t>
            </a:r>
            <a:r>
              <a:rPr b="0" lang="de-DE" sz="138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9</a:t>
            </a:r>
            <a:r>
              <a:rPr b="0" lang="zh-CN" sz="25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如果神的灵住在你们心里，你们就不属肉体，乃属圣灵了。人若没有基督的灵，就不是属基督的。”</a:t>
            </a: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（罗</a:t>
            </a:r>
            <a:r>
              <a:rPr b="0" lang="de-DE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8:6-9</a:t>
            </a: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br>
              <a:rPr sz="2500"/>
            </a:br>
            <a:r>
              <a:rPr b="0" lang="de-DE" sz="2500" spc="-1" strike="noStrike">
                <a:solidFill>
                  <a:srgbClr val="000000"/>
                </a:solidFill>
                <a:latin typeface="Helvetica Neue"/>
              </a:rPr>
              <a:t> 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弗2:11-22"/>
          <p:cNvSpPr/>
          <p:nvPr/>
        </p:nvSpPr>
        <p:spPr>
          <a:xfrm>
            <a:off x="439560" y="1350720"/>
            <a:ext cx="6994800" cy="2375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但愿</a:t>
            </a:r>
            <a:r>
              <a:rPr b="0" lang="zh-CN" sz="25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以马内利，神与我们同在</a:t>
            </a: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这是我们正要寻求的。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我们不是要寻求人的帮助，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而是寻求神的帮助，等候仰望神。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</a:t>
            </a:r>
            <a:r>
              <a:rPr b="0" lang="zh-CN" sz="25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任何的环境，处境底下，寻求与神同在</a:t>
            </a: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弗2:11-22"/>
          <p:cNvSpPr/>
          <p:nvPr/>
        </p:nvSpPr>
        <p:spPr>
          <a:xfrm>
            <a:off x="439560" y="1350720"/>
            <a:ext cx="6994800" cy="3288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虽然感到困难重重，但我们看到神的恩典，愿意寻求从神而来的帮助，神与我们同在。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  <a:p>
            <a:pPr marL="120240" indent="-120240">
              <a:lnSpc>
                <a:spcPct val="12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以基督为主，服侍主，</a:t>
            </a:r>
            <a:br>
              <a:rPr sz="2500"/>
            </a:b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</a:t>
            </a:r>
            <a:r>
              <a:rPr b="0" lang="zh-CN" sz="25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工作中</a:t>
            </a: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寻求神的同在；</a:t>
            </a:r>
            <a:br>
              <a:rPr sz="2500"/>
            </a:b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</a:t>
            </a:r>
            <a:r>
              <a:rPr b="0" lang="zh-CN" sz="25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家庭中</a:t>
            </a: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寻求神的同在；</a:t>
            </a:r>
            <a:br>
              <a:rPr sz="2500"/>
            </a:b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</a:t>
            </a:r>
            <a:r>
              <a:rPr b="0" lang="zh-CN" sz="25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教会的生活中</a:t>
            </a: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寻求神的同在；</a:t>
            </a:r>
            <a:br>
              <a:rPr sz="2500"/>
            </a:br>
            <a:r>
              <a:rPr b="0" lang="zh-CN" sz="25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</a:t>
            </a:r>
            <a:r>
              <a:rPr b="0" lang="zh-CN" sz="25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那里都要寻求以马内利，寻求与神同在。</a:t>
            </a:r>
            <a:endParaRPr b="0" lang="de-DE" sz="2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弗2:11-22"/>
          <p:cNvSpPr/>
          <p:nvPr/>
        </p:nvSpPr>
        <p:spPr>
          <a:xfrm>
            <a:off x="439560" y="1350720"/>
            <a:ext cx="6994800" cy="4251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algn="ctr">
              <a:lnSpc>
                <a:spcPct val="100000"/>
              </a:lnSpc>
              <a:spcBef>
                <a:spcPts val="1599"/>
              </a:spcBef>
            </a:pPr>
            <a:r>
              <a:rPr b="0" lang="zh-CN" sz="2100" spc="-1" strike="noStrike">
                <a:solidFill>
                  <a:srgbClr val="3333ff"/>
                </a:solidFill>
                <a:latin typeface="Helvetica Neue"/>
                <a:ea typeface="Helvetica Neue"/>
              </a:rPr>
              <a:t>【主啊，我们离开崇拜之场地】</a:t>
            </a:r>
            <a:br>
              <a:rPr sz="2100"/>
            </a:b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诗集：颂主圣诗，</a:t>
            </a:r>
            <a:r>
              <a:rPr b="0" lang="de-DE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225</a:t>
            </a: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主啊，我们离开崇拜之场地，蒙召活在祸福无常世界里，</a:t>
            </a:r>
            <a:br>
              <a:rPr sz="2100"/>
            </a:b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甘愿与你众百姓合为一体，求主赐勇气，求主赐勇气。</a:t>
            </a:r>
            <a:br>
              <a:rPr sz="2100"/>
            </a:b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生活压力交织成一片紧张，各样要求都要我们去满足，</a:t>
            </a:r>
            <a:br>
              <a:rPr sz="2100"/>
            </a:b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现代都市更要我们多去爱，求主赐喜乐，求主赐喜乐。</a:t>
            </a:r>
            <a:br>
              <a:rPr sz="2100"/>
            </a:b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开我眼睛找事奉你的机会，叫我儆醒宁静随时被侵扰，</a:t>
            </a:r>
            <a:br>
              <a:rPr sz="2100"/>
            </a:b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叫我预备沉着应变有智慧，求主赐见识，求主赐见识。</a:t>
            </a:r>
            <a:br>
              <a:rPr sz="2100"/>
            </a:b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除去我们那苟且因循生活，加给我们和睦容人的心灵，</a:t>
            </a:r>
            <a:br>
              <a:rPr sz="2100"/>
            </a:br>
            <a:r>
              <a:rPr b="0" lang="zh-CN" sz="21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与主教会一同受死同复活，主万世永活，主万世永活。</a:t>
            </a: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弗2:11-22"/>
          <p:cNvSpPr/>
          <p:nvPr/>
        </p:nvSpPr>
        <p:spPr>
          <a:xfrm>
            <a:off x="439560" y="1350720"/>
            <a:ext cx="6994800" cy="1962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亲爱的弟兄姐妹，愿你们平安。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互道平安。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不容易的一年⋯⋯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de-DE" sz="3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弗2:11-22"/>
          <p:cNvSpPr/>
          <p:nvPr/>
        </p:nvSpPr>
        <p:spPr>
          <a:xfrm>
            <a:off x="439560" y="1350720"/>
            <a:ext cx="6994800" cy="1708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马利亚已经许配了约瑟，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但在还没有迎娶的时候，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马利亚就从圣灵怀了孕。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de-DE" sz="3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弗2:11-22"/>
          <p:cNvSpPr/>
          <p:nvPr/>
        </p:nvSpPr>
        <p:spPr>
          <a:xfrm>
            <a:off x="439560" y="1350720"/>
            <a:ext cx="6994800" cy="23461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天使报信（路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1:26-38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马利亚去探访伊利莎白⋯⋯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（路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1:39-45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约瑟知道了，自己去想办法⋯⋯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de-DE" sz="3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弗2:11-22"/>
          <p:cNvSpPr/>
          <p:nvPr/>
        </p:nvSpPr>
        <p:spPr>
          <a:xfrm>
            <a:off x="439560" y="1350720"/>
            <a:ext cx="6994800" cy="2757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约瑟已经想好办法了，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就是暗暗的休了她⋯⋯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433ff"/>
              </a:buClr>
              <a:buFont typeface="Symbol" charset="2"/>
              <a:buChar char=""/>
            </a:pPr>
            <a:r>
              <a:rPr b="0" lang="de-DE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“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人若娶妻以后，见她有什么不合理的事，不喜悦她，就可以写休书交在她手中，打发她离开夫家。”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（申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24:1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endParaRPr b="0" lang="de-DE" sz="3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公开去休妻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，对约瑟来说是最好的选择，因为可以明明地说错不在自己⋯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Arial"/>
                <a:ea typeface="SimSun"/>
              </a:rPr>
              <a:t>暗暗地休妻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，别人也会知道，但没有公开地说明理由，大家就会在背后猜想原因，便对约瑟不利。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圣经说约瑟是个</a:t>
            </a:r>
            <a:r>
              <a:rPr b="0" lang="de-DE" sz="2800" spc="-1" strike="noStrike">
                <a:solidFill>
                  <a:srgbClr val="ff2600"/>
                </a:solidFill>
                <a:latin typeface="Arial"/>
                <a:ea typeface="SimSun"/>
              </a:rPr>
              <a:t>“义人”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中文圣经搜寻“义人”，得到</a:t>
            </a:r>
            <a:r>
              <a:rPr b="0" lang="de-DE" sz="2800" spc="-1" strike="noStrike">
                <a:solidFill>
                  <a:srgbClr val="000000"/>
                </a:solidFill>
                <a:latin typeface="Arial"/>
                <a:ea typeface="SimSun"/>
              </a:rPr>
              <a:t>196</a:t>
            </a: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个结果，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大多是对“义人”的描述、作为及神的审判，能被称为“义人”的却不多。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义人的抉择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弗2:11-22"/>
          <p:cNvSpPr/>
          <p:nvPr/>
        </p:nvSpPr>
        <p:spPr>
          <a:xfrm>
            <a:off x="439560" y="1350720"/>
            <a:ext cx="6994800" cy="38599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谁是义人呢？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  <a:ea typeface="SimSun"/>
              </a:rPr>
              <a:t>那就是遵行神诫命的人，他们立志行在神喜悦的路上。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0" lang="zh-CN" sz="2200" spc="-1" strike="noStrike">
                <a:solidFill>
                  <a:srgbClr val="008f00"/>
                </a:solidFill>
                <a:latin typeface="Arial"/>
                <a:ea typeface="SimSun"/>
              </a:rPr>
              <a:t>挪亚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：</a:t>
            </a:r>
            <a:r>
              <a:rPr b="0" lang="de-DE" sz="2200" spc="-1" strike="noStrike">
                <a:solidFill>
                  <a:srgbClr val="0433ff"/>
                </a:solidFill>
                <a:latin typeface="Arial"/>
                <a:ea typeface="SimSun"/>
              </a:rPr>
              <a:t>“挪亚是个</a:t>
            </a:r>
            <a:r>
              <a:rPr b="0" lang="zh-CN" sz="2200" spc="-1" strike="noStrike">
                <a:solidFill>
                  <a:srgbClr val="ff2600"/>
                </a:solidFill>
                <a:latin typeface="Arial"/>
                <a:ea typeface="SimSun"/>
              </a:rPr>
              <a:t>义人</a:t>
            </a:r>
            <a:r>
              <a:rPr b="0" lang="zh-CN" sz="2200" spc="-1" strike="noStrike">
                <a:solidFill>
                  <a:srgbClr val="0433ff"/>
                </a:solidFill>
                <a:latin typeface="Arial"/>
                <a:ea typeface="SimSun"/>
              </a:rPr>
              <a:t>，在当时的世代是个完全人。挪亚与神同行。”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（创</a:t>
            </a:r>
            <a:r>
              <a:rPr b="0" lang="de-DE" sz="2200" spc="-1" strike="noStrike">
                <a:solidFill>
                  <a:srgbClr val="000000"/>
                </a:solidFill>
                <a:latin typeface="Arial"/>
                <a:ea typeface="SimSun"/>
              </a:rPr>
              <a:t>6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：</a:t>
            </a:r>
            <a:r>
              <a:rPr b="0" lang="de-DE" sz="2200" spc="-1" strike="noStrike">
                <a:solidFill>
                  <a:srgbClr val="000000"/>
                </a:solidFill>
                <a:latin typeface="Arial"/>
                <a:ea typeface="SimSun"/>
              </a:rPr>
              <a:t>9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）</a:t>
            </a:r>
            <a:endParaRPr b="0" lang="de-DE" sz="22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4f8f00"/>
              </a:buClr>
              <a:buFont typeface="Symbol" charset="2"/>
              <a:buChar char=""/>
            </a:pPr>
            <a:r>
              <a:rPr b="0" lang="zh-CN" sz="2200" spc="-1" strike="noStrike">
                <a:solidFill>
                  <a:srgbClr val="4f8f00"/>
                </a:solidFill>
                <a:latin typeface="Arial"/>
                <a:ea typeface="SimSun"/>
              </a:rPr>
              <a:t>亚伯拉罕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：</a:t>
            </a:r>
            <a:r>
              <a:rPr b="0" lang="de-DE" sz="2200" spc="-1" strike="noStrike">
                <a:solidFill>
                  <a:srgbClr val="0433ff"/>
                </a:solidFill>
                <a:latin typeface="Arial"/>
                <a:ea typeface="SimSun"/>
              </a:rPr>
              <a:t>“亚伯兰信耶和华，耶和华就</a:t>
            </a:r>
            <a:r>
              <a:rPr b="0" lang="zh-CN" sz="2200" spc="-1" strike="noStrike">
                <a:solidFill>
                  <a:srgbClr val="ff2600"/>
                </a:solidFill>
                <a:latin typeface="Arial"/>
                <a:ea typeface="SimSun"/>
              </a:rPr>
              <a:t>以此为他的义</a:t>
            </a:r>
            <a:r>
              <a:rPr b="0" lang="zh-CN" sz="2200" spc="-1" strike="noStrike">
                <a:solidFill>
                  <a:srgbClr val="0433ff"/>
                </a:solidFill>
                <a:latin typeface="Arial"/>
                <a:ea typeface="SimSun"/>
              </a:rPr>
              <a:t>。”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（创</a:t>
            </a:r>
            <a:r>
              <a:rPr b="0" lang="de-DE" sz="2200" spc="-1" strike="noStrike">
                <a:solidFill>
                  <a:srgbClr val="000000"/>
                </a:solidFill>
                <a:latin typeface="Arial"/>
                <a:ea typeface="SimSun"/>
              </a:rPr>
              <a:t>15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：</a:t>
            </a:r>
            <a:r>
              <a:rPr b="0" lang="de-DE" sz="2200" spc="-1" strike="noStrike">
                <a:solidFill>
                  <a:srgbClr val="000000"/>
                </a:solidFill>
                <a:latin typeface="Arial"/>
                <a:ea typeface="SimSun"/>
              </a:rPr>
              <a:t>6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）</a:t>
            </a:r>
            <a:endParaRPr b="0" lang="de-DE" sz="22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0" lang="zh-CN" sz="2200" spc="-1" strike="noStrike">
                <a:solidFill>
                  <a:srgbClr val="008f00"/>
                </a:solidFill>
                <a:latin typeface="Arial"/>
                <a:ea typeface="SimSun"/>
              </a:rPr>
              <a:t>约伯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，神这样对撒但说：</a:t>
            </a:r>
            <a:r>
              <a:rPr b="0" lang="de-DE" sz="2200" spc="-1" strike="noStrike">
                <a:solidFill>
                  <a:srgbClr val="0433ff"/>
                </a:solidFill>
                <a:latin typeface="Arial"/>
                <a:ea typeface="SimSun"/>
              </a:rPr>
              <a:t>“你曾用心察看我的仆人约伯没有？地上再没有人像他</a:t>
            </a:r>
            <a:r>
              <a:rPr b="0" lang="zh-CN" sz="2200" spc="-1" strike="noStrike">
                <a:solidFill>
                  <a:srgbClr val="ff2600"/>
                </a:solidFill>
                <a:latin typeface="Arial"/>
                <a:ea typeface="SimSun"/>
              </a:rPr>
              <a:t>完全正直，敬畏神，远离恶事。</a:t>
            </a:r>
            <a:r>
              <a:rPr b="0" lang="de-DE" sz="2200" spc="-1" strike="noStrike">
                <a:solidFill>
                  <a:srgbClr val="0433ff"/>
                </a:solidFill>
                <a:latin typeface="Arial"/>
                <a:ea typeface="SimSun"/>
              </a:rPr>
              <a:t>”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（伯</a:t>
            </a:r>
            <a:r>
              <a:rPr b="0" lang="de-DE" sz="2200" spc="-1" strike="noStrike">
                <a:solidFill>
                  <a:srgbClr val="000000"/>
                </a:solidFill>
                <a:latin typeface="Arial"/>
                <a:ea typeface="SimSun"/>
              </a:rPr>
              <a:t>1:8</a:t>
            </a:r>
            <a:r>
              <a:rPr b="0" lang="zh-CN" sz="2200" spc="-1" strike="noStrike">
                <a:solidFill>
                  <a:srgbClr val="000000"/>
                </a:solidFill>
                <a:latin typeface="Arial"/>
                <a:ea typeface="SimSun"/>
              </a:rPr>
              <a:t>）</a:t>
            </a:r>
            <a:endParaRPr b="0" lang="de-DE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5_PPT2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3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1655</TotalTime>
  <Application>LibreOffice/7.4.3.2$Windows_X86_64 LibreOffice_project/1048a8393ae2eeec98dff31b5c133c5f1d08b890</Application>
  <AppVersion>15.0000</AppVersion>
  <Words>5966</Words>
  <Paragraphs>850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2013-12-13T09:03:28Z</dcterms:created>
  <dc:creator>Baolei Han</dc:creator>
  <dc:description/>
  <dc:language>de-DE</dc:language>
  <cp:lastModifiedBy/>
  <cp:lastPrinted>2021-04-07T14:28:01Z</cp:lastPrinted>
  <dcterms:modified xsi:type="dcterms:W3CDTF">2022-12-19T02:37:09Z</dcterms:modified>
  <cp:revision>2575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13</vt:i4>
  </property>
  <property fmtid="{D5CDD505-2E9C-101B-9397-08002B2CF9AE}" pid="3" name="Notes">
    <vt:i4>68</vt:i4>
  </property>
  <property fmtid="{D5CDD505-2E9C-101B-9397-08002B2CF9AE}" pid="4" name="PresentationFormat">
    <vt:lpwstr>全屏显示(4:3)</vt:lpwstr>
  </property>
  <property fmtid="{D5CDD505-2E9C-101B-9397-08002B2CF9AE}" pid="5" name="Slides">
    <vt:i4>107</vt:i4>
  </property>
  <property fmtid="{D5CDD505-2E9C-101B-9397-08002B2CF9AE}" pid="6" name="Version">
    <vt:i4>1</vt:i4>
  </property>
</Properties>
</file>