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media/image1.png" ContentType="image/png"/>
  <Override PartName="/ppt/media/image2.tif" ContentType="image/tiff"/>
  <Override PartName="/ppt/media/image3.png" ContentType="image/png"/>
  <Override PartName="/ppt/media/image4.tif" ContentType="image/tiff"/>
  <Override PartName="/ppt/media/image5.tif" ContentType="image/tiff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/>
  <p:notesSz cx="6889750" cy="100218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939600" y="761400"/>
            <a:ext cx="501012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8680" y="4760280"/>
            <a:ext cx="5511240" cy="450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dt" idx="17"/>
          </p:nvPr>
        </p:nvSpPr>
        <p:spPr>
          <a:xfrm>
            <a:off x="3899880" y="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ftr" idx="18"/>
          </p:nvPr>
        </p:nvSpPr>
        <p:spPr>
          <a:xfrm>
            <a:off x="0" y="952128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6"/>
          <p:cNvSpPr>
            <a:spLocks noGrp="1"/>
          </p:cNvSpPr>
          <p:nvPr>
            <p:ph type="sldNum" idx="19"/>
          </p:nvPr>
        </p:nvSpPr>
        <p:spPr>
          <a:xfrm>
            <a:off x="3899880" y="952128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7927EE4-3911-4194-B624-0A36CC5C59E1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请注意修改证道题目和讲员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标题为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42</a:t>
            </a: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正文字体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66</a:t>
            </a: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20"/>
          </p:nvPr>
        </p:nvSpPr>
        <p:spPr>
          <a:xfrm>
            <a:off x="3903120" y="9520200"/>
            <a:ext cx="2984760" cy="5014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40EA9A-653C-4B1C-A43C-6983350509F3}" type="slidenum">
              <a:rPr b="0" lang="de-DE" sz="1200" spc="-1" strike="noStrike">
                <a:solidFill>
                  <a:srgbClr val="000000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讲道内容可在周五晚上或周六早上从同工处获得。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请尽量在周六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点之前将讲道内容更新。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牧师提供的讲道大纲是繁体字的，请尽量转换成简体字。推荐网站：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http://www.hao123.com/haoserver/jianfanzh.htm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正文内容是由牧师逐项播放的，请为每项内容加入动画。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请保持正文对齐，标题为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，字体</a:t>
            </a:r>
            <a:r>
              <a:rPr b="0" lang="de-DE" sz="2000" spc="-1" strike="noStrike">
                <a:solidFill>
                  <a:srgbClr val="000000"/>
                </a:solidFill>
                <a:latin typeface="+mn-lt"/>
                <a:ea typeface="+mn-ea"/>
              </a:rPr>
              <a:t>34</a:t>
            </a:r>
            <a:r>
              <a:rPr b="0" lang="zh-CN" sz="2000" spc="-1" strike="noStrike">
                <a:solidFill>
                  <a:srgbClr val="000000"/>
                </a:solidFill>
                <a:latin typeface="SimSun"/>
                <a:ea typeface="SimSun"/>
              </a:rPr>
              <a:t>。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8A86E9-AED5-4EB0-BC31-9DC59D2BF2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81E2B6-FFA9-4AF3-8383-D84BED5AAB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9DC18F-D456-4354-AAEA-7D7B25AF09A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A8C20C-0F94-4D54-AEF6-B58B1C36E07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8EFDE7-D467-4F86-963D-CE28E2AB44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C54F7E-3C58-47BD-9C4F-3BF33756DC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97F8CC0-F1B5-48B1-9A34-ECAA0B594A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41C6DF-8C10-4BC5-BFC3-21E73D1997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56EF7AE-E589-41A3-AE21-96071CC584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949222C-2E7E-461C-95D5-964FF926F6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4D44F7-7900-4C99-A59D-976C27116A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59B59A-0646-4A82-8403-3924C9C541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3F5939-2092-4BC3-9A5B-0BDE2E5720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CC3898-3E87-433B-B99E-37CAE5934F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78DA4F-8A85-4951-A8A2-5A2B8390E7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68870C8-6570-4DBB-B592-5D2BC39DAB7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AA3BC9-F550-4082-ABA1-985E134D43C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53BDAF2-B87F-4B31-B3FC-2C9736677E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A8B25F-D9D8-41C6-A31F-00995910E7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9688F25-78D9-4B49-93D0-207758062B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CA5E869-B60F-4419-B0D1-5FC7EADEB5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A55F775-C00B-4641-8EBB-AE3AFAAA38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6F8CA6-F877-4850-9DCA-D70F48120A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C29AF07-3034-4C71-9AB2-7B1D854FE0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51E9929-D4B7-4DFC-BD48-DB1F8D067D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E33E13B-5F61-4E5C-AFED-B90DEE1A34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FABDA90-D13E-4729-9C6D-F55869D42B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0620038-7CDA-41EB-BD58-45A2BE6597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9A65E0D-5A26-432B-B8C3-6A1EBD3E0FA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829799C-264E-46A8-8107-F36517F2539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C21E5C-4182-4EE0-B459-FF81B80591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8252895-E6B6-43DF-9482-5A36B41EF3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5550E3E-94F6-40C8-99F3-28FF1A3A34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6A5DB0-7F2C-48A4-B0DB-1371D90E6A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E028DF2-4A2C-4F52-A750-4C6FE8983F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FA86A5C-8CA4-4CBB-93E0-7A7D360FB6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3D40CBD-9D37-4EDC-B9A0-FE752C8442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106705B-C5B8-4101-8F4A-1BE9E3BED7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BFB3C38-8317-49C8-A3AE-FA549EBC3F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7293D74-7211-4408-A8A5-1C98A68DEC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2326644-B34A-47AF-81F9-D976CF7F2C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BA19B94-12F7-4043-AC2D-2E486147BCC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C1FB5C7-7B9F-4269-A1F4-98277ACF70C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CDAFA4C-C109-44F3-8D76-C33812D10D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476D60-FFDF-4DEF-BF44-3203885BCD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6DA1149-B9B5-413E-89F4-4D163B8433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AE4418B-D225-4650-8CC2-18C850C64D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A63020B-3782-42C7-BC37-9FDAB80C6A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AD70343-72E2-4C0C-AEC6-66B2E4B70A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CCF68A0-98E9-4507-A566-D15FCB76D4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9E41839-F332-45AF-82DC-278214CE79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3437D40-4004-4871-AD94-51A17131B7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2CCB321-D29A-4DBB-91FC-E70D0B3D2F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9A849E4-724E-408C-BDC5-A79ED742BD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AFE58BA-6050-4B6A-B8A8-936BDF7CDAB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6E76B3-C8A7-4348-86DD-E70BB8E0F6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AF937E7-9EC4-4229-A678-6F9CA0D9816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008DF207-3717-41EB-B798-826007CCA846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0B62B38-9F2F-4ACF-9ECE-645C285DB901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F1BF288B-54FF-4B1B-B0E2-7617984CBA44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0FB7F36F-1275-446C-92A2-90285179B230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697BF03-7581-4AF4-9185-C4B799F979A1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A96A719A-0814-485D-AD02-50ABDED0B0DB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E5415FC4-C26C-4893-A865-38AF9945A550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EB7885D7-5DB1-4F1E-9761-305FCDA27ACC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23DF8097-2BF8-405C-BECE-F681641082A3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978AFF-3D5E-4538-A253-D84B8358F0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8E5C08C6-CBF2-4D02-B943-2313DB1303FE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B912542C-A3AA-47E3-943C-A86A478DC78A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93EB6C5-08D6-4AAD-B1EE-2F50625AD773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E0A327-90F9-4C68-8B1E-7D7B8E244A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4ABE69-915B-4266-9594-1C397A9399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5"/>
          <p:cNvSpPr/>
          <p:nvPr/>
        </p:nvSpPr>
        <p:spPr>
          <a:xfrm>
            <a:off x="380880" y="1143000"/>
            <a:ext cx="6400800" cy="36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  <a:ea typeface="SimSun"/>
            </a:endParaRPr>
          </a:p>
        </p:txBody>
      </p:sp>
      <p:pic>
        <p:nvPicPr>
          <p:cNvPr id="1" name="Grafik 7" descr=""/>
          <p:cNvPicPr/>
          <p:nvPr/>
        </p:nvPicPr>
        <p:blipFill>
          <a:blip r:embed="rId2"/>
          <a:stretch/>
        </p:blipFill>
        <p:spPr>
          <a:xfrm>
            <a:off x="7004160" y="76320"/>
            <a:ext cx="2139480" cy="2057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  <a:ea typeface="SimSun"/>
              </a:rPr>
              <a:t>Mastertitelformat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>
              <a:lnSpc>
                <a:spcPct val="100000"/>
              </a:lnSpc>
              <a:buNone/>
              <a:defRPr b="0" lang="de-DE" sz="44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SimSun"/>
              </a:rPr>
              <a:t>&lt;Datum/Uhrzeit&gt;</a:t>
            </a:r>
            <a:endParaRPr b="0" lang="de-DE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>
              <a:lnSpc>
                <a:spcPct val="100000"/>
              </a:lnSpc>
              <a:buNone/>
              <a:defRPr b="0" lang="de-DE" sz="44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FCE670D-F5A5-40E7-95EF-5EC98262F657}" type="slidenum">
              <a:rPr b="0" lang="de-DE" sz="4400" spc="-1" strike="noStrike">
                <a:solidFill>
                  <a:srgbClr val="000000"/>
                </a:solidFill>
                <a:latin typeface="Arial"/>
                <a:ea typeface="SimSun"/>
              </a:rPr>
              <a:t>&lt;Foliennummer&gt;</a:t>
            </a:fld>
            <a:endParaRPr b="0" lang="de-DE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  <a:ea typeface="SimSun"/>
              </a:rPr>
              <a:t>Titelmasterformat durch Klicken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&lt;Datum/Uhrzeit&gt;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DF512EA-C14C-49D7-8CCE-6DD9FC12B1B9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1" lang="de-DE" sz="4400" spc="-1" strike="noStrike">
              <a:solidFill>
                <a:srgbClr val="000000"/>
              </a:solidFill>
              <a:latin typeface="Arial"/>
              <a:ea typeface="SimSun"/>
            </a:endParaRPr>
          </a:p>
        </p:txBody>
      </p:sp>
      <p:pic>
        <p:nvPicPr>
          <p:cNvPr id="85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&lt;Datum/Uhrzeit&gt;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C92492C-6E9F-4558-8F9D-06FE034E4D61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1" lang="de-DE" sz="4400" spc="-1" strike="noStrike">
              <a:solidFill>
                <a:srgbClr val="000000"/>
              </a:solidFill>
              <a:latin typeface="Arial"/>
              <a:ea typeface="SimSun"/>
            </a:endParaRPr>
          </a:p>
        </p:txBody>
      </p:sp>
      <p:pic>
        <p:nvPicPr>
          <p:cNvPr id="128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7640" y="0"/>
            <a:ext cx="662436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de-DE" sz="4200" spc="-1" strike="noStrike">
                <a:solidFill>
                  <a:srgbClr val="3333cc"/>
                </a:solidFill>
                <a:latin typeface="SimHei"/>
                <a:ea typeface="SimHei"/>
              </a:rPr>
              <a:t>Titelmasterformat durch Klicken bearbeiten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47640" y="1495440"/>
            <a:ext cx="67435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  <a:ea typeface="SimHei"/>
              </a:rPr>
              <a:t>Textmasterformat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SimSun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SimSun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SimSun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SimSun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&lt;Datum/Uhrzeit&gt;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495BFCE-5527-4ECD-B64E-A7FE3817FA74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1" lang="de-DE" sz="4400" spc="-1" strike="noStrike">
              <a:solidFill>
                <a:srgbClr val="000000"/>
              </a:solidFill>
              <a:latin typeface="Arial"/>
              <a:ea typeface="SimSun"/>
            </a:endParaRPr>
          </a:p>
        </p:txBody>
      </p:sp>
      <p:pic>
        <p:nvPicPr>
          <p:cNvPr id="171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3333cc"/>
                </a:solidFill>
                <a:latin typeface="SimHei"/>
                <a:ea typeface="SimHei"/>
              </a:rPr>
              <a:t>Titelmasterformat durch Klicken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&lt;Datum/Uhrzeit&gt;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ftr" idx="1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C2EE87-7F2D-4CF8-8B45-059BBEE0A6A4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1" lang="de-DE" sz="4400" spc="-1" strike="noStrike">
              <a:solidFill>
                <a:srgbClr val="000000"/>
              </a:solidFill>
              <a:latin typeface="Arial"/>
              <a:ea typeface="SimSun"/>
            </a:endParaRPr>
          </a:p>
        </p:txBody>
      </p:sp>
      <p:pic>
        <p:nvPicPr>
          <p:cNvPr id="214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215" name="Line"/>
          <p:cNvSpPr/>
          <p:nvPr/>
        </p:nvSpPr>
        <p:spPr>
          <a:xfrm>
            <a:off x="380880" y="1144080"/>
            <a:ext cx="6400800" cy="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 anchorCtr="1">
            <a:noAutofit/>
          </a:bodyPr>
          <a:p>
            <a:endParaRPr b="1" lang="de-DE" sz="4400" spc="-1" strike="noStrike">
              <a:solidFill>
                <a:srgbClr val="000000"/>
              </a:solidFill>
              <a:latin typeface="Arial"/>
              <a:ea typeface="SimSun"/>
            </a:endParaRPr>
          </a:p>
        </p:txBody>
      </p:sp>
      <p:pic>
        <p:nvPicPr>
          <p:cNvPr id="216" name="image.png" descr="image.png"/>
          <p:cNvPicPr/>
          <p:nvPr/>
        </p:nvPicPr>
        <p:blipFill>
          <a:blip r:embed="rId3"/>
          <a:stretch/>
        </p:blipFill>
        <p:spPr>
          <a:xfrm>
            <a:off x="7004160" y="76320"/>
            <a:ext cx="2139480" cy="2057040"/>
          </a:xfrm>
          <a:prstGeom prst="rect">
            <a:avLst/>
          </a:prstGeom>
          <a:ln w="1270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sldNum" idx="16"/>
          </p:nvPr>
        </p:nvSpPr>
        <p:spPr>
          <a:xfrm>
            <a:off x="6294600" y="6232320"/>
            <a:ext cx="258120" cy="248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CDE023-707A-43B9-934F-D2CA572E7EB6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6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6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6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6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6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tif"/><Relationship Id="rId2" Type="http://schemas.openxmlformats.org/officeDocument/2006/relationships/slideLayout" Target="../slideLayouts/slideLayout6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tif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6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el 1"/>
          <p:cNvSpPr/>
          <p:nvPr/>
        </p:nvSpPr>
        <p:spPr>
          <a:xfrm>
            <a:off x="380880" y="343080"/>
            <a:ext cx="6552720" cy="7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zh-CN" sz="42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Inhaltsplatzhalter 2"/>
          <p:cNvSpPr/>
          <p:nvPr/>
        </p:nvSpPr>
        <p:spPr>
          <a:xfrm>
            <a:off x="228600" y="1523880"/>
            <a:ext cx="7391160" cy="26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6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zh-TW" sz="6600" spc="-1" strike="noStrike">
                <a:solidFill>
                  <a:srgbClr val="000000"/>
                </a:solidFill>
                <a:latin typeface="SimHei"/>
                <a:ea typeface="SimHei"/>
              </a:rPr>
              <a:t>与悔改的心相称</a:t>
            </a:r>
            <a:endParaRPr b="0" lang="de-DE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Inhaltsplatzhalter 2"/>
          <p:cNvSpPr/>
          <p:nvPr/>
        </p:nvSpPr>
        <p:spPr>
          <a:xfrm>
            <a:off x="838080" y="4343400"/>
            <a:ext cx="6095520" cy="150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b="0" lang="zh-CN" sz="3200" spc="-1" strike="noStrike">
                <a:solidFill>
                  <a:srgbClr val="000000"/>
                </a:solidFill>
                <a:latin typeface="SimHei"/>
                <a:ea typeface="SimHei"/>
              </a:rPr>
              <a:t>证道：陈永安 牧师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zh-CN" sz="3200" spc="-1" strike="noStrike">
                <a:solidFill>
                  <a:srgbClr val="000000"/>
                </a:solidFill>
                <a:latin typeface="SimHei"/>
                <a:ea typeface="SimHei"/>
              </a:rPr>
              <a:t>经文：</a:t>
            </a:r>
            <a:r>
              <a:rPr b="0" lang="zh-TW" sz="3200" spc="-1" strike="noStrike">
                <a:solidFill>
                  <a:srgbClr val="000000"/>
                </a:solidFill>
                <a:latin typeface="SimHei"/>
                <a:ea typeface="SimHei"/>
              </a:rPr>
              <a:t>太</a:t>
            </a:r>
            <a:r>
              <a:rPr b="0" lang="en-US" sz="3200" spc="-1" strike="noStrike">
                <a:solidFill>
                  <a:srgbClr val="000000"/>
                </a:solidFill>
                <a:latin typeface="SimHei"/>
                <a:ea typeface="SimHei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SimHei"/>
                <a:ea typeface="SimHei"/>
              </a:rPr>
              <a:t>3:1-12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2.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毒蛇的种类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弗2:11-22"/>
          <p:cNvSpPr/>
          <p:nvPr/>
        </p:nvSpPr>
        <p:spPr>
          <a:xfrm>
            <a:off x="461160" y="1560960"/>
            <a:ext cx="4372920" cy="3183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//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你也许从小就在教会里，在教会里被培养长大，在教会里有参与服事，你也在教会里行婚礼，甚至最后在教会里举行丧礼，但你最终可能还是走入地狱里。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//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Image" descr="Image"/>
          <p:cNvPicPr/>
          <p:nvPr/>
        </p:nvPicPr>
        <p:blipFill>
          <a:blip r:embed="rId1"/>
          <a:stretch/>
        </p:blipFill>
        <p:spPr>
          <a:xfrm>
            <a:off x="4819320" y="2408760"/>
            <a:ext cx="4003920" cy="39963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2.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毒蛇的种类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弗2:11-22"/>
          <p:cNvSpPr/>
          <p:nvPr/>
        </p:nvSpPr>
        <p:spPr>
          <a:xfrm>
            <a:off x="461160" y="1624320"/>
            <a:ext cx="4372920" cy="4066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//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这是因为，你或许一直都只是在教会里，而不是在耶稣基督里，有一天当你到天堂的时候，你会惊讶发现一件事：那些经常在教会里的人没在那里，反而那些在教会外的人却在那里！因为去教会不能保证一个人的得救。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//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1" name="Image" descr="Image"/>
          <p:cNvPicPr/>
          <p:nvPr/>
        </p:nvPicPr>
        <p:blipFill>
          <a:blip r:embed="rId1"/>
          <a:stretch/>
        </p:blipFill>
        <p:spPr>
          <a:xfrm>
            <a:off x="4819320" y="2408760"/>
            <a:ext cx="4003920" cy="39963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2.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毒蛇的种类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弗2:11-22"/>
          <p:cNvSpPr/>
          <p:nvPr/>
        </p:nvSpPr>
        <p:spPr>
          <a:xfrm>
            <a:off x="461160" y="1624320"/>
            <a:ext cx="4372920" cy="4066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//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如果法利赛人活在我们的时代，他们应该会每一天都出现在教会里，热心参与教会一切活动和事工，满足教会对信徒的一切要求。成为教会所盼望看到的虔诚信徒，但法利赛人却是主耶稣最严厉责备的群体。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//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Image" descr="Image"/>
          <p:cNvPicPr/>
          <p:nvPr/>
        </p:nvPicPr>
        <p:blipFill>
          <a:blip r:embed="rId1"/>
          <a:stretch/>
        </p:blipFill>
        <p:spPr>
          <a:xfrm>
            <a:off x="4819320" y="2408760"/>
            <a:ext cx="4003920" cy="39963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2.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毒蛇的种类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弗2:11-22"/>
          <p:cNvSpPr/>
          <p:nvPr/>
        </p:nvSpPr>
        <p:spPr>
          <a:xfrm>
            <a:off x="461160" y="1624320"/>
            <a:ext cx="4372920" cy="3183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//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求主帮助和教导我们察验自己的生命，察验自己是否已真的重生得救，拥有基督的生命，与祂连结合一，与祂同死同复活，盼望将来与基督同享天国的荣耀。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//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Image" descr="Image"/>
          <p:cNvPicPr/>
          <p:nvPr/>
        </p:nvPicPr>
        <p:blipFill>
          <a:blip r:embed="rId1"/>
          <a:stretch/>
        </p:blipFill>
        <p:spPr>
          <a:xfrm>
            <a:off x="4819320" y="2408760"/>
            <a:ext cx="4003920" cy="39963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2.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毒蛇的种类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弗2:11-22"/>
          <p:cNvSpPr/>
          <p:nvPr/>
        </p:nvSpPr>
        <p:spPr>
          <a:xfrm>
            <a:off x="461160" y="1624320"/>
            <a:ext cx="4372920" cy="4256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//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最重要的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不是你有没有</a:t>
            </a:r>
            <a:br>
              <a:rPr sz="2900"/>
            </a:b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在教会里（</a:t>
            </a:r>
            <a:r>
              <a:rPr b="0" lang="de-DE" sz="29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In church</a:t>
            </a: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）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而是你有没有</a:t>
            </a:r>
            <a:br>
              <a:rPr sz="2900"/>
            </a:b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在基督里（</a:t>
            </a:r>
            <a:r>
              <a:rPr b="0" lang="de-DE" sz="29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In Christ</a:t>
            </a: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）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这是撒旦最常欺骗和蒙蔽信徒的手段：只在乎活在教会里，却没有住在基督里！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//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Image" descr="Image"/>
          <p:cNvPicPr/>
          <p:nvPr/>
        </p:nvPicPr>
        <p:blipFill>
          <a:blip r:embed="rId1"/>
          <a:stretch/>
        </p:blipFill>
        <p:spPr>
          <a:xfrm>
            <a:off x="4819320" y="2408760"/>
            <a:ext cx="4003920" cy="39963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3.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悔改的洗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弗2:11-22"/>
          <p:cNvSpPr/>
          <p:nvPr/>
        </p:nvSpPr>
        <p:spPr>
          <a:xfrm>
            <a:off x="435600" y="1402200"/>
            <a:ext cx="6994800" cy="2363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约翰的呼吁，一呼百应，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第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5-6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节，</a:t>
            </a:r>
            <a:br>
              <a:rPr sz="2900"/>
            </a:br>
            <a:r>
              <a:rPr b="0" lang="de-DE" sz="2900" spc="-1" strike="noStrike">
                <a:solidFill>
                  <a:srgbClr val="aaaaaa"/>
                </a:solidFill>
                <a:latin typeface="PingFang HK Regular"/>
                <a:ea typeface="PingFang HK Regular"/>
              </a:rPr>
              <a:t>“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5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那时，耶路撒冷和犹太全地，并约旦河一带地方的人，都出去到约翰那里，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6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承认他们的罪，在约旦河里受他的洗。</a:t>
            </a:r>
            <a:r>
              <a:rPr b="0" lang="de-DE" sz="2900" spc="-1" strike="noStrike">
                <a:solidFill>
                  <a:srgbClr val="aaaaaa"/>
                </a:solidFill>
                <a:latin typeface="PingFang HK Regular"/>
                <a:ea typeface="PingFang HK Regular"/>
              </a:rPr>
              <a:t>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3.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悔改的洗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弗2:11-22"/>
          <p:cNvSpPr/>
          <p:nvPr/>
        </p:nvSpPr>
        <p:spPr>
          <a:xfrm>
            <a:off x="435600" y="1402200"/>
            <a:ext cx="6994800" cy="3183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约翰的洗，源自犹太人的洁净礼仪。</a:t>
            </a:r>
            <a:br>
              <a:rPr sz="2900"/>
            </a:b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妇女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在结婚前和月经之后，必须在净身池净身，受全身浸入水中之礼。</a:t>
            </a:r>
            <a:br>
              <a:rPr sz="2900"/>
            </a:b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男人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往往在安息日和主要节日到来之前在净身池行净身礼。</a:t>
            </a:r>
            <a:br>
              <a:rPr sz="2900"/>
            </a:b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外邦人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转入犹太教要行割礼、献祭以外，也举行洗礼，把罪恶沾染污秽的身体洗净。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3.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悔改的洗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弗2:11-22"/>
          <p:cNvSpPr/>
          <p:nvPr/>
        </p:nvSpPr>
        <p:spPr>
          <a:xfrm>
            <a:off x="435600" y="1402200"/>
            <a:ext cx="6994800" cy="3688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有别于犹太人的洁净礼仪</a:t>
            </a: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1. </a:t>
            </a: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在约旦河进行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，不在圣殿举行。</a:t>
            </a: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2. 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强调的是要</a:t>
            </a:r>
            <a:r>
              <a:rPr b="0" lang="zh-CN" sz="2900" spc="-1" strike="noStrike">
                <a:solidFill>
                  <a:srgbClr val="ff2600"/>
                </a:solidFill>
                <a:latin typeface="PingFang HK Regular"/>
                <a:ea typeface="PingFang HK Regular"/>
              </a:rPr>
              <a:t>结出与悔改相称的果子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我们看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8-9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节，</a:t>
            </a: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“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8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你们要结出果子来，与悔改的心相称。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9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不要自己心里说：『有亚伯拉罕为我们的祖宗。』我告诉你们，神能从这些石头中给亚伯拉罕兴起子孙来。”（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8-9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）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3.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悔改的洗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Image" descr="Image"/>
          <p:cNvPicPr/>
          <p:nvPr/>
        </p:nvPicPr>
        <p:blipFill>
          <a:blip r:embed="rId1"/>
          <a:stretch/>
        </p:blipFill>
        <p:spPr>
          <a:xfrm>
            <a:off x="1864440" y="1239480"/>
            <a:ext cx="5415120" cy="54151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4.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结出果子来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弗2:11-22"/>
          <p:cNvSpPr/>
          <p:nvPr/>
        </p:nvSpPr>
        <p:spPr>
          <a:xfrm>
            <a:off x="435600" y="1402200"/>
            <a:ext cx="6994800" cy="3688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施洗约翰的洗礼，传悔改的洗礼，不单是一个宗教的礼仪，而是一个新生命的开始，是一个归依到神面前的生命。这生命是愿意按照园主的期望，在生命中结出果子的生命。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在第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10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节，</a:t>
            </a: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“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10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现在斧子已经放在树根上，凡不结好果子的树就砍下来，丢在火里。”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讲题：在基督里合一"/>
          <p:cNvSpPr/>
          <p:nvPr/>
        </p:nvSpPr>
        <p:spPr>
          <a:xfrm>
            <a:off x="426600" y="481680"/>
            <a:ext cx="646128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zh-CN" sz="3600" spc="-1" strike="noStrike">
                <a:solidFill>
                  <a:srgbClr val="3333cc"/>
                </a:solidFill>
                <a:latin typeface="SimHei"/>
                <a:ea typeface="SimHei"/>
              </a:rPr>
              <a:t>讲题：與悔改的心相稱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弗2:11-22"/>
          <p:cNvSpPr/>
          <p:nvPr/>
        </p:nvSpPr>
        <p:spPr>
          <a:xfrm>
            <a:off x="426600" y="1295280"/>
            <a:ext cx="6994800" cy="1368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zh-CN" sz="3400" spc="-1" strike="noStrike">
                <a:solidFill>
                  <a:srgbClr val="000000"/>
                </a:solidFill>
                <a:latin typeface="SimHei"/>
                <a:ea typeface="SimHei"/>
              </a:rPr>
              <a:t>经文：太</a:t>
            </a:r>
            <a:r>
              <a:rPr b="0" lang="de-DE" sz="3400" spc="-1" strike="noStrike">
                <a:solidFill>
                  <a:srgbClr val="000000"/>
                </a:solidFill>
                <a:latin typeface="SimHei"/>
                <a:ea typeface="SimHei"/>
              </a:rPr>
              <a:t>3:1-12</a:t>
            </a:r>
            <a:endParaRPr b="0" lang="de-DE" sz="3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de-DE" sz="3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4.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结出果子来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弗2:11-22"/>
          <p:cNvSpPr/>
          <p:nvPr/>
        </p:nvSpPr>
        <p:spPr>
          <a:xfrm>
            <a:off x="435600" y="1402200"/>
            <a:ext cx="6994800" cy="1416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约翰所说的，是目的论的说法，神创造人，有着各样目的，若不能够达到目的了，就没有存在的价值，人要按着神的旨意生活。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4.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结出果子来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弗2:11-22"/>
          <p:cNvSpPr/>
          <p:nvPr/>
        </p:nvSpPr>
        <p:spPr>
          <a:xfrm>
            <a:off x="435600" y="1402200"/>
            <a:ext cx="6994800" cy="3246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蒙运动以后，人类否定了人生的意义是由神所赋予，人不再是追求神的旨意，将神赶出自己的生命中，而要自己寻找自己的人生意义。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各人任意而行，都只想到自己的利益，都是政治的计算，这就成了一个物竞天择的世界⋯⋯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4.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结出果子来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弗2:11-22"/>
          <p:cNvSpPr/>
          <p:nvPr/>
        </p:nvSpPr>
        <p:spPr>
          <a:xfrm>
            <a:off x="435600" y="1402200"/>
            <a:ext cx="6994800" cy="1857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另一种人，好像没有这样邪恶，但离弃了神之后，就是不知道自己生存有什么意义，也在反问，活着的目的，就是为了吃喝快乐吗？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4.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结出果子来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弗2:11-22"/>
          <p:cNvSpPr/>
          <p:nvPr/>
        </p:nvSpPr>
        <p:spPr>
          <a:xfrm>
            <a:off x="435600" y="1402200"/>
            <a:ext cx="6994800" cy="1416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生存的意义，是每个人都要回答的问题，这是每个人都要“自己”回答的问题，活着的目的，不是为了吃喝快乐。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4.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结出果子来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弗2:11-22"/>
          <p:cNvSpPr/>
          <p:nvPr/>
        </p:nvSpPr>
        <p:spPr>
          <a:xfrm>
            <a:off x="435600" y="1402200"/>
            <a:ext cx="6994800" cy="1857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作为基督徒，我们知道自己正在神的园中，神对你是有期望的！你知道神的期望吗？神希望你的生命能够开花，结果。是怎样的花？怎样的果子呢？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讲题：在基督里合一"/>
          <p:cNvSpPr/>
          <p:nvPr/>
        </p:nvSpPr>
        <p:spPr>
          <a:xfrm>
            <a:off x="426600" y="481680"/>
            <a:ext cx="646128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5.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总结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弗2:11-22"/>
          <p:cNvSpPr/>
          <p:nvPr/>
        </p:nvSpPr>
        <p:spPr>
          <a:xfrm>
            <a:off x="426600" y="1295280"/>
            <a:ext cx="6994800" cy="3183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施洗约翰的信息，仍然回荡，</a:t>
            </a:r>
            <a:br>
              <a:rPr sz="2900"/>
            </a:b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“天国近了，你们应当悔改！”</a:t>
            </a:r>
            <a:br>
              <a:rPr sz="2900"/>
            </a:b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“你们要结出果子来，与悔改的心相称。”</a:t>
            </a:r>
            <a:br>
              <a:rPr sz="2900"/>
            </a:b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“斧子已经放在树根上…… 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讲题：在基督里合一"/>
          <p:cNvSpPr/>
          <p:nvPr/>
        </p:nvSpPr>
        <p:spPr>
          <a:xfrm>
            <a:off x="426600" y="481680"/>
            <a:ext cx="646128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5.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总结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弗2:11-22"/>
          <p:cNvSpPr/>
          <p:nvPr/>
        </p:nvSpPr>
        <p:spPr>
          <a:xfrm>
            <a:off x="426600" y="1295280"/>
            <a:ext cx="6994800" cy="409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神期待我们怎样回应先知的宣告尼？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95400" indent="-9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在约拿书</a:t>
            </a:r>
            <a:r>
              <a:rPr b="0" lang="de-DE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3:4-9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，</a:t>
            </a:r>
            <a:r>
              <a:rPr b="0" lang="de-DE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//</a:t>
            </a:r>
            <a:r>
              <a:rPr b="0" lang="de-DE" sz="23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4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约拿进城走了一日，宣告说：“再等四十日，尼尼微必倾覆了！”</a:t>
            </a:r>
            <a:r>
              <a:rPr b="0" lang="de-DE" sz="23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5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尼尼微人信服神，便宣告</a:t>
            </a:r>
            <a:r>
              <a:rPr b="0" lang="zh-CN" sz="23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禁食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，从最大的到至小的都</a:t>
            </a:r>
            <a:r>
              <a:rPr b="0" lang="zh-CN" sz="23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穿麻衣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。</a:t>
            </a:r>
            <a:r>
              <a:rPr b="0" lang="de-DE" sz="23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6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这信息传到尼尼微王的耳中，他就</a:t>
            </a:r>
            <a:r>
              <a:rPr b="0" lang="zh-CN" sz="23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下了宝座，脱下朝服，披上麻布，坐在灰中。</a:t>
            </a:r>
            <a:r>
              <a:rPr b="0" lang="de-DE" sz="23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7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他又使人遍告尼尼微通城，说：“王和大臣有令，</a:t>
            </a:r>
            <a:r>
              <a:rPr b="0" lang="zh-CN" sz="23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人不可尝什么，牲畜、牛羊不可吃草，也不可喝水。</a:t>
            </a:r>
            <a:r>
              <a:rPr b="0" lang="de-DE" sz="23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8</a:t>
            </a:r>
            <a:r>
              <a:rPr b="0" lang="zh-CN" sz="23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人与牲畜都当披上麻布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；</a:t>
            </a:r>
            <a:r>
              <a:rPr b="0" lang="zh-CN" sz="23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人要切切求告神。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各人回头</a:t>
            </a:r>
            <a:r>
              <a:rPr b="0" lang="zh-CN" sz="23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离开所行的恶道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，</a:t>
            </a:r>
            <a:r>
              <a:rPr b="0" lang="zh-CN" sz="23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丢弃手中的强暴。</a:t>
            </a:r>
            <a:r>
              <a:rPr b="0" lang="de-DE" sz="23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9</a:t>
            </a:r>
            <a:r>
              <a:rPr b="0" lang="zh-CN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或者神转意后悔，不发烈怒，使我们不致灭亡，也未可知。”</a:t>
            </a:r>
            <a:r>
              <a:rPr b="0" lang="de-DE" sz="2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// 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讲题：在基督里合一"/>
          <p:cNvSpPr/>
          <p:nvPr/>
        </p:nvSpPr>
        <p:spPr>
          <a:xfrm>
            <a:off x="426600" y="481680"/>
            <a:ext cx="646128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5.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总结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弗2:11-22"/>
          <p:cNvSpPr/>
          <p:nvPr/>
        </p:nvSpPr>
        <p:spPr>
          <a:xfrm>
            <a:off x="426600" y="1295280"/>
            <a:ext cx="6994800" cy="2741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神怎样回应呢？</a:t>
            </a:r>
            <a:br>
              <a:rPr sz="2900"/>
            </a:b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在第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10</a:t>
            </a: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节，神就撒回所宣告的惩罚，</a:t>
            </a: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</a:t>
            </a:r>
            <a:r>
              <a:rPr b="0" lang="de-DE" sz="138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10</a:t>
            </a: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于是</a:t>
            </a:r>
            <a:r>
              <a:rPr b="0" lang="zh-CN" sz="29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神察看</a:t>
            </a: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他们的行为，</a:t>
            </a:r>
            <a:br>
              <a:rPr sz="2900"/>
            </a:b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见他们离开恶道，</a:t>
            </a:r>
            <a:br>
              <a:rPr sz="2900"/>
            </a:b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他就后悔，</a:t>
            </a:r>
            <a:br>
              <a:rPr sz="2900"/>
            </a:br>
            <a:r>
              <a:rPr b="0" lang="zh-CN" sz="29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不把所说的灾祸降与他们了</a:t>
            </a:r>
            <a:r>
              <a:rPr b="0" lang="zh-CN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。”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1.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引言 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弗2:11-22"/>
          <p:cNvSpPr/>
          <p:nvPr/>
        </p:nvSpPr>
        <p:spPr>
          <a:xfrm>
            <a:off x="435600" y="1402200"/>
            <a:ext cx="6994800" cy="5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教会年历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Image" descr="Image"/>
          <p:cNvPicPr/>
          <p:nvPr/>
        </p:nvPicPr>
        <p:blipFill>
          <a:blip r:embed="rId1"/>
          <a:stretch/>
        </p:blipFill>
        <p:spPr>
          <a:xfrm>
            <a:off x="2350080" y="13680"/>
            <a:ext cx="6756840" cy="6829920"/>
          </a:xfrm>
          <a:prstGeom prst="rect">
            <a:avLst/>
          </a:prstGeom>
          <a:ln w="12700">
            <a:noFill/>
          </a:ln>
        </p:spPr>
      </p:pic>
      <p:pic>
        <p:nvPicPr>
          <p:cNvPr id="270" name="Line Line" descr="Line Line"/>
          <p:cNvPicPr/>
          <p:nvPr/>
        </p:nvPicPr>
        <p:blipFill>
          <a:blip r:embed="rId2"/>
          <a:stretch/>
        </p:blipFill>
        <p:spPr>
          <a:xfrm rot="20043000">
            <a:off x="1351440" y="3903840"/>
            <a:ext cx="1434240" cy="75960"/>
          </a:xfrm>
          <a:prstGeom prst="rect">
            <a:avLst/>
          </a:prstGeom>
          <a:ln w="0">
            <a:noFill/>
          </a:ln>
        </p:spPr>
      </p:pic>
      <p:sp>
        <p:nvSpPr>
          <p:cNvPr id="271" name="基督君王日"/>
          <p:cNvSpPr/>
          <p:nvPr/>
        </p:nvSpPr>
        <p:spPr>
          <a:xfrm>
            <a:off x="203040" y="4194360"/>
            <a:ext cx="1677600" cy="471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anchor="t">
            <a:spAutoFit/>
          </a:bodyPr>
          <a:p>
            <a:pPr>
              <a:lnSpc>
                <a:spcPct val="100000"/>
              </a:lnSpc>
            </a:pPr>
            <a:r>
              <a:rPr b="1" lang="zh-CN" sz="2500" spc="-1" strike="noStrike">
                <a:solidFill>
                  <a:srgbClr val="ff2600"/>
                </a:solidFill>
                <a:latin typeface="Arial"/>
                <a:ea typeface="SimSun"/>
              </a:rPr>
              <a:t>基督君王日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Line Line" descr="Line Line"/>
          <p:cNvPicPr/>
          <p:nvPr/>
        </p:nvPicPr>
        <p:blipFill>
          <a:blip r:embed="rId3"/>
          <a:stretch/>
        </p:blipFill>
        <p:spPr>
          <a:xfrm rot="20043000">
            <a:off x="1351440" y="3390840"/>
            <a:ext cx="1434240" cy="75960"/>
          </a:xfrm>
          <a:prstGeom prst="rect">
            <a:avLst/>
          </a:prstGeom>
          <a:ln w="0">
            <a:noFill/>
          </a:ln>
        </p:spPr>
      </p:pic>
      <p:sp>
        <p:nvSpPr>
          <p:cNvPr id="273" name="将临期"/>
          <p:cNvSpPr/>
          <p:nvPr/>
        </p:nvSpPr>
        <p:spPr>
          <a:xfrm>
            <a:off x="361080" y="3394080"/>
            <a:ext cx="1812600" cy="471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>
              <a:lnSpc>
                <a:spcPct val="100000"/>
              </a:lnSpc>
            </a:pPr>
            <a:r>
              <a:rPr b="1" lang="zh-CN" sz="2500" spc="-1" strike="noStrike">
                <a:solidFill>
                  <a:srgbClr val="ff2600"/>
                </a:solidFill>
                <a:latin typeface="Arial"/>
                <a:ea typeface="SimSun"/>
              </a:rPr>
              <a:t>将临期</a:t>
            </a:r>
            <a:endParaRPr b="0" lang="de-DE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1.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天国近了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弗2:11-22"/>
          <p:cNvSpPr/>
          <p:nvPr/>
        </p:nvSpPr>
        <p:spPr>
          <a:xfrm>
            <a:off x="435600" y="1402200"/>
            <a:ext cx="6994800" cy="2741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马太福音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3:1-3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节，</a:t>
            </a: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“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1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那时，有施洗的约翰出来，在犹太的旷野传道，说：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2</a:t>
            </a: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“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天国近了，你们应当悔改！”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3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这人就是先知以赛亚所说的。他说：“在旷野有人声喊着说：预备主的道，修直他的路！”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1.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天国近了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弗2:11-22"/>
          <p:cNvSpPr/>
          <p:nvPr/>
        </p:nvSpPr>
        <p:spPr>
          <a:xfrm>
            <a:off x="435600" y="1402200"/>
            <a:ext cx="6994800" cy="2363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“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天国近了，你们应当悔改！”</a:t>
            </a:r>
            <a:br>
              <a:rPr sz="2900"/>
            </a:b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天国近了，这是什么意思？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天国近了，</a:t>
            </a:r>
            <a:br>
              <a:rPr sz="2900"/>
            </a:b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指的是神的国，</a:t>
            </a:r>
            <a:br>
              <a:rPr sz="2900"/>
            </a:b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神的审判的来临。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1.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天国近了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弗2:11-22"/>
          <p:cNvSpPr/>
          <p:nvPr/>
        </p:nvSpPr>
        <p:spPr>
          <a:xfrm>
            <a:off x="435600" y="1402200"/>
            <a:ext cx="6994800" cy="2363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先知的工作，就是宣告神的审判来临。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在约拿书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1:1-2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，</a:t>
            </a:r>
            <a:br>
              <a:rPr sz="2900"/>
            </a:b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“</a:t>
            </a:r>
            <a:r>
              <a:rPr b="0" lang="de-DE" sz="138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1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耶和华的话临到亚米太的儿子约拿，说：</a:t>
            </a:r>
            <a:r>
              <a:rPr b="0" lang="de-DE" sz="138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2</a:t>
            </a: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“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你起来往尼尼微大城去，向其中的居民呼喊，因为他们的恶达到我面前。”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1.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天国近了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弗2:11-22"/>
          <p:cNvSpPr/>
          <p:nvPr/>
        </p:nvSpPr>
        <p:spPr>
          <a:xfrm>
            <a:off x="435600" y="1402200"/>
            <a:ext cx="6994800" cy="2048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面对天国近了，三种反应：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第一，不相信神要审判世界。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第二，希望那一天不要这么快来。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第三，“主啊，我愿你来！”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2.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毒蛇的种类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弗2:11-22"/>
          <p:cNvSpPr/>
          <p:nvPr/>
        </p:nvSpPr>
        <p:spPr>
          <a:xfrm>
            <a:off x="435600" y="1402200"/>
            <a:ext cx="6994800" cy="286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什么是罪恶？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在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7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节：</a:t>
            </a:r>
            <a:r>
              <a:rPr b="0" lang="de-DE" sz="2900" spc="-1" strike="noStrike">
                <a:solidFill>
                  <a:srgbClr val="aaaaaa"/>
                </a:solidFill>
                <a:latin typeface="PingFang HK Regular"/>
                <a:ea typeface="PingFang HK Regular"/>
              </a:rPr>
              <a:t>“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7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约翰看见许多法利赛人和撒都该人也来受洗……”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他们并不认为自己要来悔改，他们觉得自己是义人了，是道德的教师，是来看约翰做的，对不对。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讲题：在基督里合一"/>
          <p:cNvSpPr/>
          <p:nvPr/>
        </p:nvSpPr>
        <p:spPr>
          <a:xfrm>
            <a:off x="256320" y="464040"/>
            <a:ext cx="7547760" cy="58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b">
            <a:spAutoFit/>
          </a:bodyPr>
          <a:p>
            <a:pPr>
              <a:lnSpc>
                <a:spcPct val="90000"/>
              </a:lnSpc>
            </a:pPr>
            <a:r>
              <a:rPr b="0" lang="de-DE" sz="3600" spc="-1" strike="noStrike">
                <a:solidFill>
                  <a:srgbClr val="0433ff"/>
                </a:solidFill>
                <a:latin typeface="SimHei"/>
                <a:ea typeface="SimHei"/>
              </a:rPr>
              <a:t>2. </a:t>
            </a:r>
            <a:r>
              <a:rPr b="0" lang="zh-CN" sz="3600" spc="-1" strike="noStrike">
                <a:solidFill>
                  <a:srgbClr val="0433ff"/>
                </a:solidFill>
                <a:latin typeface="SimHei"/>
                <a:ea typeface="SimHei"/>
              </a:rPr>
              <a:t>毒蛇的种类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弗2:11-22"/>
          <p:cNvSpPr/>
          <p:nvPr/>
        </p:nvSpPr>
        <p:spPr>
          <a:xfrm>
            <a:off x="435600" y="1402200"/>
            <a:ext cx="6994800" cy="3688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spAutoFit/>
          </a:bodyPr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“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法利赛人”和“撒都该人”在当时是道德高尚的代表，他们努力要过归耶和华为圣的生活，禁戒安息日工作，在宗教上过敬虔的生活，当时都有着社会崇高的地位。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  <a:p>
            <a:pPr marL="120240" indent="-120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约翰怎样评价他们？</a:t>
            </a:r>
            <a:br>
              <a:rPr sz="2900"/>
            </a:b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在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7-8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节，“</a:t>
            </a:r>
            <a:r>
              <a:rPr b="0" lang="de-DE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7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毒蛇的种类！谁指示你们逃避将来的忿怒呢？</a:t>
            </a:r>
            <a:r>
              <a:rPr b="0" lang="de-DE" sz="2900" spc="-1" strike="noStrike">
                <a:solidFill>
                  <a:srgbClr val="aaaaaa"/>
                </a:solidFill>
                <a:latin typeface="Helvetica Neue"/>
                <a:ea typeface="Helvetica Neue"/>
              </a:rPr>
              <a:t>8</a:t>
            </a:r>
            <a:r>
              <a:rPr b="0" lang="zh-CN" sz="2900" spc="-1" strike="noStrike">
                <a:solidFill>
                  <a:srgbClr val="000000"/>
                </a:solidFill>
                <a:latin typeface="PingFang HK Regular"/>
                <a:ea typeface="PingFang HK Regular"/>
              </a:rPr>
              <a:t>你们要结出果子来，与悔改的心相称。”</a:t>
            </a:r>
            <a:endParaRPr b="0" lang="de-DE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5_PPT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6_Benutzerdefiniertes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6_Benutzerdefiniertes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6_Benutzerdefiniertes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Application>LibreOffice/7.4.3.2$Windows_X86_64 LibreOffice_project/1048a8393ae2eeec98dff31b5c133c5f1d08b890</Application>
  <AppVersion>15.0000</AppVersion>
  <Words>6638</Words>
  <Paragraphs>898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2013-12-13T09:03:28Z</dcterms:created>
  <dc:creator>Baolei Han</dc:creator>
  <dc:description/>
  <dc:language>de-DE</dc:language>
  <cp:lastModifiedBy/>
  <cp:lastPrinted>2021-04-07T14:28:01Z</cp:lastPrinted>
  <dcterms:modified xsi:type="dcterms:W3CDTF">2022-12-09T02:34:02Z</dcterms:modified>
  <cp:revision>2565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18</vt:i4>
  </property>
  <property fmtid="{D5CDD505-2E9C-101B-9397-08002B2CF9AE}" pid="3" name="Notes">
    <vt:i4>85</vt:i4>
  </property>
  <property fmtid="{D5CDD505-2E9C-101B-9397-08002B2CF9AE}" pid="4" name="PresentationFormat">
    <vt:lpwstr>On-screen Show (4:3)</vt:lpwstr>
  </property>
  <property fmtid="{D5CDD505-2E9C-101B-9397-08002B2CF9AE}" pid="5" name="Slides">
    <vt:i4>125</vt:i4>
  </property>
  <property fmtid="{D5CDD505-2E9C-101B-9397-08002B2CF9AE}" pid="6" name="Version">
    <vt:i4>1</vt:i4>
  </property>
</Properties>
</file>