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1pPr>
    <a:lvl2pPr marL="0" marR="0" indent="457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2pPr>
    <a:lvl3pPr marL="0" marR="0" indent="9144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3pPr>
    <a:lvl4pPr marL="0" marR="0" indent="1371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4pPr>
    <a:lvl5pPr marL="0" marR="0" indent="1828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5pPr>
    <a:lvl6pPr marL="0" marR="0" indent="22860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6pPr>
    <a:lvl7pPr marL="0" marR="0" indent="2743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7pPr>
    <a:lvl8pPr marL="0" marR="0" indent="32004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8pPr>
    <a:lvl9pPr marL="0" marR="0" indent="3657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lumOff val="-13575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hueOff val="114395"/>
              <a:lumOff val="-24975"/>
            </a:schemeClr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E1E0DA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3">
              <a:hueOff val="362282"/>
              <a:satOff val="31803"/>
              <a:lumOff val="-18242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929292"/>
              </a:solidFill>
              <a:prstDash val="solid"/>
              <a:miter lim="400000"/>
            </a:ln>
          </a:left>
          <a:right>
            <a:ln w="127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solidFill>
            <a:srgbClr val="017101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Neue Light"/>
          <a:ea typeface="Helvetica Neue Light"/>
          <a:cs typeface="Helvetica Neue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/>
      <a:tcStyle>
        <a:tcBdr/>
        <a:fill>
          <a:solidFill>
            <a:srgbClr val="EDEADD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9BA00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DADBDA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chemeClr val="accent6">
              <a:hueOff val="-146070"/>
              <a:satOff val="-10048"/>
              <a:lumOff val="-30626"/>
            </a:schemeClr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B5B5C1"/>
          </a:solidFill>
        </a:fill>
      </a:tcStyle>
    </a:wholeTbl>
    <a:band2H>
      <a:tcTxStyle/>
      <a:tcStyle>
        <a:tcBdr/>
        <a:fill>
          <a:solidFill>
            <a:srgbClr val="9A9AA5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85F"/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5" d="100"/>
          <a:sy n="55" d="100"/>
        </p:scale>
        <p:origin x="149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7" name="Shape 117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>
            <a:spLocks noGrp="1"/>
          </p:cNvSpPr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 anchor="b"/>
          <a:lstStyle/>
          <a:p>
            <a:r>
              <a:t>Title Text</a:t>
            </a:r>
          </a:p>
        </p:txBody>
      </p:sp>
      <p:sp>
        <p:nvSpPr>
          <p:cNvPr id="1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1270000" y="50419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Helvetica Neue Thin"/>
                <a:ea typeface="Helvetica Neue Thin"/>
                <a:cs typeface="Helvetica Neue Thin"/>
                <a:sym typeface="Helvetica Neue Thin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–Johnny Appleseed"/>
          <p:cNvSpPr txBox="1">
            <a:spLocks noGrp="1"/>
          </p:cNvSpPr>
          <p:nvPr>
            <p:ph type="body" sz="quarter" idx="21"/>
          </p:nvPr>
        </p:nvSpPr>
        <p:spPr>
          <a:xfrm>
            <a:off x="1270000" y="6362700"/>
            <a:ext cx="10464800" cy="461366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2400" i="1"/>
            </a:lvl1pPr>
          </a:lstStyle>
          <a:p>
            <a:r>
              <a:t>–Johnny Appleseed</a:t>
            </a:r>
          </a:p>
        </p:txBody>
      </p:sp>
      <p:sp>
        <p:nvSpPr>
          <p:cNvPr id="94" name="“Type a quote here.”"/>
          <p:cNvSpPr txBox="1">
            <a:spLocks noGrp="1"/>
          </p:cNvSpPr>
          <p:nvPr>
            <p:ph type="body" sz="quarter" idx="22"/>
          </p:nvPr>
        </p:nvSpPr>
        <p:spPr>
          <a:xfrm>
            <a:off x="1270000" y="4267112"/>
            <a:ext cx="10464800" cy="609776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340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r>
              <a:t>“Type a quote here.” </a:t>
            </a:r>
          </a:p>
        </p:txBody>
      </p:sp>
      <p:sp>
        <p:nvSpPr>
          <p:cNvPr id="9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View of beach and sea from a grassy sand dune"/>
          <p:cNvSpPr>
            <a:spLocks noGrp="1"/>
          </p:cNvSpPr>
          <p:nvPr>
            <p:ph type="pic" idx="21"/>
          </p:nvPr>
        </p:nvSpPr>
        <p:spPr>
          <a:xfrm>
            <a:off x="-1308100" y="-50800"/>
            <a:ext cx="14782800" cy="98552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10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View of beach and sea from a grassy sand dune"/>
          <p:cNvSpPr>
            <a:spLocks noGrp="1"/>
          </p:cNvSpPr>
          <p:nvPr>
            <p:ph type="pic" idx="21"/>
          </p:nvPr>
        </p:nvSpPr>
        <p:spPr>
          <a:xfrm>
            <a:off x="1625600" y="374650"/>
            <a:ext cx="9753600" cy="65024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21" name="Title Text"/>
          <p:cNvSpPr txBox="1">
            <a:spLocks noGrp="1"/>
          </p:cNvSpPr>
          <p:nvPr>
            <p:ph type="title"/>
          </p:nvPr>
        </p:nvSpPr>
        <p:spPr>
          <a:xfrm>
            <a:off x="1270000" y="6718300"/>
            <a:ext cx="10464800" cy="1422400"/>
          </a:xfrm>
          <a:prstGeom prst="rect">
            <a:avLst/>
          </a:prstGeom>
        </p:spPr>
        <p:txBody>
          <a:bodyPr anchor="b"/>
          <a:lstStyle/>
          <a:p>
            <a:r>
              <a:t>Title Text</a:t>
            </a:r>
          </a:p>
        </p:txBody>
      </p:sp>
      <p:sp>
        <p:nvSpPr>
          <p:cNvPr id="2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1270000" y="81534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- Cen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Text"/>
          <p:cNvSpPr txBox="1">
            <a:spLocks noGrp="1"/>
          </p:cNvSpPr>
          <p:nvPr>
            <p:ph type="title"/>
          </p:nvPr>
        </p:nvSpPr>
        <p:spPr>
          <a:xfrm>
            <a:off x="1270000" y="3225800"/>
            <a:ext cx="10464800" cy="3302000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3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Heron flying low over a beach with a short fence in the foreground"/>
          <p:cNvSpPr>
            <a:spLocks noGrp="1"/>
          </p:cNvSpPr>
          <p:nvPr>
            <p:ph type="pic" idx="21"/>
          </p:nvPr>
        </p:nvSpPr>
        <p:spPr>
          <a:xfrm>
            <a:off x="6375400" y="635000"/>
            <a:ext cx="8216900" cy="8216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39" name="Title Text"/>
          <p:cNvSpPr txBox="1">
            <a:spLocks noGrp="1"/>
          </p:cNvSpPr>
          <p:nvPr>
            <p:ph type="title"/>
          </p:nvPr>
        </p:nvSpPr>
        <p:spPr>
          <a:xfrm>
            <a:off x="952500" y="635000"/>
            <a:ext cx="5334000" cy="3987800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t>Title Text</a:t>
            </a:r>
          </a:p>
        </p:txBody>
      </p:sp>
      <p:sp>
        <p:nvSpPr>
          <p:cNvPr id="4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952500" y="4724400"/>
            <a:ext cx="5334000" cy="41148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9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7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andy path between two hills leading to the ocean"/>
          <p:cNvSpPr>
            <a:spLocks noGrp="1"/>
          </p:cNvSpPr>
          <p:nvPr>
            <p:ph type="pic" idx="21"/>
          </p:nvPr>
        </p:nvSpPr>
        <p:spPr>
          <a:xfrm>
            <a:off x="3810000" y="2590800"/>
            <a:ext cx="9429750" cy="62865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6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67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952500" y="2590800"/>
            <a:ext cx="5334000" cy="62865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3200"/>
              </a:spcBef>
              <a:defRPr sz="2800"/>
            </a:lvl1pPr>
            <a:lvl2pPr marL="685800" indent="-342900">
              <a:spcBef>
                <a:spcPts val="3200"/>
              </a:spcBef>
              <a:defRPr sz="2800"/>
            </a:lvl2pPr>
            <a:lvl3pPr marL="1028700" indent="-342900">
              <a:spcBef>
                <a:spcPts val="3200"/>
              </a:spcBef>
              <a:defRPr sz="2800"/>
            </a:lvl3pPr>
            <a:lvl4pPr marL="1371600" indent="-342900">
              <a:spcBef>
                <a:spcPts val="3200"/>
              </a:spcBef>
              <a:defRPr sz="2800"/>
            </a:lvl4pPr>
            <a:lvl5pPr marL="1714500" indent="-342900">
              <a:spcBef>
                <a:spcPts val="3200"/>
              </a:spcBef>
              <a:defRPr sz="28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328884" y="9296400"/>
            <a:ext cx="340259" cy="342900"/>
          </a:xfrm>
          <a:prstGeom prst="rect">
            <a:avLst/>
          </a:prstGeom>
        </p:spPr>
        <p:txBody>
          <a:bodyPr/>
          <a:lstStyle>
            <a:lvl1pPr>
              <a:defRPr>
                <a:latin typeface="Helvetica Light"/>
                <a:ea typeface="Helvetica Light"/>
                <a:cs typeface="Helvetica Light"/>
                <a:sym typeface="Helvetica Light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Body Level One…"/>
          <p:cNvSpPr txBox="1">
            <a:spLocks noGrp="1"/>
          </p:cNvSpPr>
          <p:nvPr>
            <p:ph type="body" idx="1"/>
          </p:nvPr>
        </p:nvSpPr>
        <p:spPr>
          <a:xfrm>
            <a:off x="952500" y="1270000"/>
            <a:ext cx="11099800" cy="7213600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andy path between two hills leading to the ocean"/>
          <p:cNvSpPr>
            <a:spLocks noGrp="1"/>
          </p:cNvSpPr>
          <p:nvPr>
            <p:ph type="pic" sz="quarter" idx="21"/>
          </p:nvPr>
        </p:nvSpPr>
        <p:spPr>
          <a:xfrm>
            <a:off x="6556375" y="5092700"/>
            <a:ext cx="5657850" cy="3771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4" name="Heron flying low over a beach with a short fence in the foreground"/>
          <p:cNvSpPr>
            <a:spLocks noGrp="1"/>
          </p:cNvSpPr>
          <p:nvPr>
            <p:ph type="pic" sz="half" idx="22"/>
          </p:nvPr>
        </p:nvSpPr>
        <p:spPr>
          <a:xfrm>
            <a:off x="6718300" y="749300"/>
            <a:ext cx="5334000" cy="53340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5" name="View of beach and sea from a grassy sand dune"/>
          <p:cNvSpPr>
            <a:spLocks noGrp="1"/>
          </p:cNvSpPr>
          <p:nvPr>
            <p:ph type="pic" idx="23"/>
          </p:nvPr>
        </p:nvSpPr>
        <p:spPr>
          <a:xfrm>
            <a:off x="-2832100" y="889000"/>
            <a:ext cx="11963400" cy="7975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6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>
            <a:spLocks noGrp="1"/>
          </p:cNvSpPr>
          <p:nvPr>
            <p:ph type="title"/>
          </p:nvPr>
        </p:nvSpPr>
        <p:spPr>
          <a:xfrm>
            <a:off x="952500" y="254000"/>
            <a:ext cx="11099800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normAutofit/>
          </a:bodyPr>
          <a:lstStyle/>
          <a:p>
            <a:r>
              <a:t>Title Text</a:t>
            </a:r>
          </a:p>
        </p:txBody>
      </p:sp>
      <p:sp>
        <p:nvSpPr>
          <p:cNvPr id="3" name="Body Level One…"/>
          <p:cNvSpPr txBox="1">
            <a:spLocks noGrp="1"/>
          </p:cNvSpPr>
          <p:nvPr>
            <p:ph type="body" idx="1"/>
          </p:nvPr>
        </p:nvSpPr>
        <p:spPr>
          <a:xfrm>
            <a:off x="952500" y="2590800"/>
            <a:ext cx="11099800" cy="6286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normAutofit/>
          </a:bodyPr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328884" y="9296400"/>
            <a:ext cx="340259" cy="324306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sz="16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 spd="med"/>
  <p:txStyles>
    <p:title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1pPr>
      <a:lvl2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2pPr>
      <a:lvl3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3pPr>
      <a:lvl4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4pPr>
      <a:lvl5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5pPr>
      <a:lvl6pPr marL="0" marR="0" indent="2286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6pPr>
      <a:lvl7pPr marL="0" marR="0" indent="2743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7pPr>
      <a:lvl8pPr marL="0" marR="0" indent="3200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8pPr>
      <a:lvl9pPr marL="0" marR="0" indent="3657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9pPr>
    </p:titleStyle>
    <p:bodyStyle>
      <a:lvl1pPr marL="444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32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1pPr>
      <a:lvl2pPr marL="889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32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2pPr>
      <a:lvl3pPr marL="1333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32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3pPr>
      <a:lvl4pPr marL="1778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32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4pPr>
      <a:lvl5pPr marL="2222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32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5pPr>
      <a:lvl6pPr marL="2667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32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6pPr>
      <a:lvl7pPr marL="3111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32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7pPr>
      <a:lvl8pPr marL="3556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32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8pPr>
      <a:lvl9pPr marL="4000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32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9pPr>
    </p:bodyStyle>
    <p:other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1pPr>
      <a:lvl2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2pPr>
      <a:lvl3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3pPr>
      <a:lvl4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4pPr>
      <a:lvl5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5pPr>
      <a:lvl6pPr marL="0" marR="0" indent="2286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6pPr>
      <a:lvl7pPr marL="0" marR="0" indent="2743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7pPr>
      <a:lvl8pPr marL="0" marR="0" indent="3200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8pPr>
      <a:lvl9pPr marL="0" marR="0" indent="3657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讲题…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 anchor="ctr"/>
          <a:lstStyle/>
          <a:p>
            <a:pPr defTabSz="457200">
              <a:defRPr sz="5100">
                <a:latin typeface="PingFang TC Regular"/>
                <a:ea typeface="PingFang TC Regular"/>
                <a:cs typeface="PingFang TC Regular"/>
                <a:sym typeface="PingFang TC Regular"/>
              </a:defRPr>
            </a:pPr>
            <a:r>
              <a:t>讲题</a:t>
            </a:r>
          </a:p>
          <a:p>
            <a:pPr defTabSz="457200">
              <a:defRPr sz="5100">
                <a:latin typeface="PingFang TC Regular"/>
                <a:ea typeface="PingFang TC Regular"/>
                <a:cs typeface="PingFang TC Regular"/>
                <a:sym typeface="PingFang TC Regular"/>
              </a:defRPr>
            </a:pPr>
            <a:r>
              <a:t>欢欢喜喜地回来</a:t>
            </a:r>
          </a:p>
        </p:txBody>
      </p:sp>
      <p:sp>
        <p:nvSpPr>
          <p:cNvPr id="120" name="讲员…"/>
          <p:cNvSpPr txBox="1">
            <a:spLocks noGrp="1"/>
          </p:cNvSpPr>
          <p:nvPr>
            <p:ph type="subTitle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defTabSz="449833">
              <a:defRPr sz="2849">
                <a:latin typeface="PingFang TC Regular"/>
                <a:ea typeface="PingFang TC Regular"/>
                <a:cs typeface="PingFang TC Regular"/>
                <a:sym typeface="PingFang TC Regular"/>
              </a:defRPr>
            </a:pPr>
            <a:r>
              <a:t>讲员</a:t>
            </a:r>
            <a:endParaRPr>
              <a:latin typeface="Helvetica Neue"/>
              <a:ea typeface="Helvetica Neue"/>
              <a:cs typeface="Helvetica Neue"/>
              <a:sym typeface="Helvetica Neue"/>
            </a:endParaRPr>
          </a:p>
          <a:p>
            <a:pPr defTabSz="449833">
              <a:defRPr sz="2849">
                <a:latin typeface="PingFang TC Regular"/>
                <a:ea typeface="PingFang TC Regular"/>
                <a:cs typeface="PingFang TC Regular"/>
                <a:sym typeface="PingFang TC Regular"/>
              </a:defRPr>
            </a:pPr>
            <a:r>
              <a:t>陈梁兆琪师母</a:t>
            </a:r>
          </a:p>
        </p:txBody>
      </p:sp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总结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 marL="0" indent="0" defTabSz="457200">
              <a:spcBef>
                <a:spcPts val="600"/>
              </a:spcBef>
              <a:spcAft>
                <a:spcPts val="600"/>
              </a:spcAft>
              <a:buSzTx/>
              <a:buNone/>
              <a:defRPr sz="3300">
                <a:solidFill>
                  <a:srgbClr val="7BC941"/>
                </a:solidFill>
                <a:latin typeface="PingFang TC Semibold"/>
                <a:ea typeface="PingFang TC Semibold"/>
                <a:cs typeface="PingFang TC Semibold"/>
                <a:sym typeface="PingFang TC Semibold"/>
              </a:defRPr>
            </a:pPr>
            <a:r>
              <a:rPr dirty="0" err="1"/>
              <a:t>总结</a:t>
            </a:r>
            <a:endParaRPr b="1" dirty="0">
              <a:latin typeface="Tahoma"/>
              <a:ea typeface="Tahoma"/>
              <a:cs typeface="Tahoma"/>
              <a:sym typeface="Tahoma"/>
            </a:endParaRPr>
          </a:p>
          <a:p>
            <a:pPr marL="0" indent="0" defTabSz="457200">
              <a:spcBef>
                <a:spcPts val="600"/>
              </a:spcBef>
              <a:spcAft>
                <a:spcPts val="600"/>
              </a:spcAft>
              <a:buSzTx/>
              <a:buNone/>
              <a:defRPr sz="3300">
                <a:latin typeface="PingFang TC Regular"/>
                <a:ea typeface="PingFang TC Regular"/>
                <a:cs typeface="PingFang TC Regular"/>
                <a:sym typeface="PingFang TC Regular"/>
              </a:defRPr>
            </a:pPr>
            <a:r>
              <a:rPr dirty="0" err="1"/>
              <a:t>耶稣基督教导信徒去传福音</a:t>
            </a:r>
            <a:r>
              <a:rPr dirty="0"/>
              <a:t>：</a:t>
            </a:r>
            <a:endParaRPr dirty="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655319" indent="-641984" defTabSz="457200">
              <a:spcBef>
                <a:spcPts val="600"/>
              </a:spcBef>
              <a:spcAft>
                <a:spcPts val="600"/>
              </a:spcAft>
              <a:buClr>
                <a:srgbClr val="000000"/>
              </a:buClr>
              <a:buSzPct val="100000"/>
              <a:buFont typeface="Helvetica Neue"/>
              <a:buAutoNum type="arabicPeriod"/>
              <a:defRPr sz="3300">
                <a:latin typeface="PingFang TC Regular"/>
                <a:ea typeface="PingFang TC Regular"/>
                <a:cs typeface="PingFang TC Regular"/>
                <a:sym typeface="PingFang TC Regular"/>
              </a:defRPr>
            </a:pPr>
            <a:r>
              <a:rPr dirty="0" err="1"/>
              <a:t>舍弃自己多余的需要，不要花时间和精力去追求不需要，不能满足和不能成就神旨意的事</a:t>
            </a:r>
            <a:r>
              <a:rPr dirty="0"/>
              <a:t>。</a:t>
            </a:r>
            <a:endParaRPr dirty="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655319" indent="-641984" defTabSz="457200">
              <a:spcBef>
                <a:spcPts val="600"/>
              </a:spcBef>
              <a:spcAft>
                <a:spcPts val="600"/>
              </a:spcAft>
              <a:buClr>
                <a:srgbClr val="000000"/>
              </a:buClr>
              <a:buSzPct val="100000"/>
              <a:buFont typeface="Helvetica Neue"/>
              <a:buAutoNum type="arabicPeriod"/>
              <a:defRPr sz="3300">
                <a:latin typeface="PingFang TC Regular"/>
                <a:ea typeface="PingFang TC Regular"/>
                <a:cs typeface="PingFang TC Regular"/>
                <a:sym typeface="PingFang TC Regular"/>
              </a:defRPr>
            </a:pPr>
            <a:r>
              <a:rPr dirty="0" err="1"/>
              <a:t>舍弃自己的尊严，耶稣彻底舍弃尊严拯救了我们。我们也要为福音的原故舍弃尊严，与基督同行，分担基督的受苦</a:t>
            </a:r>
            <a:r>
              <a:rPr dirty="0"/>
              <a:t>。</a:t>
            </a:r>
            <a:endParaRPr dirty="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655319" indent="-641984" defTabSz="457200">
              <a:spcBef>
                <a:spcPts val="600"/>
              </a:spcBef>
              <a:spcAft>
                <a:spcPts val="600"/>
              </a:spcAft>
              <a:buClr>
                <a:srgbClr val="000000"/>
              </a:buClr>
              <a:buSzPct val="100000"/>
              <a:buFont typeface="Helvetica Neue"/>
              <a:buAutoNum type="arabicPeriod"/>
              <a:defRPr sz="3300">
                <a:latin typeface="PingFang TC Regular"/>
                <a:ea typeface="PingFang TC Regular"/>
                <a:cs typeface="PingFang TC Regular"/>
                <a:sym typeface="PingFang TC Regular"/>
              </a:defRPr>
            </a:pPr>
            <a:r>
              <a:rPr dirty="0" err="1"/>
              <a:t>舍弃自己的能力，我们只要做好撒种的工作，其余的完全交托在神的手里，深信神的预备和神的工作</a:t>
            </a:r>
            <a:r>
              <a:rPr dirty="0"/>
              <a:t>。</a:t>
            </a:r>
            <a:endParaRPr dirty="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655319" indent="-641984" defTabSz="457200">
              <a:spcBef>
                <a:spcPts val="600"/>
              </a:spcBef>
              <a:spcAft>
                <a:spcPts val="600"/>
              </a:spcAft>
              <a:buClr>
                <a:srgbClr val="000000"/>
              </a:buClr>
              <a:buSzPct val="100000"/>
              <a:buFont typeface="Helvetica Neue"/>
              <a:buAutoNum type="arabicPeriod"/>
              <a:defRPr sz="3300">
                <a:latin typeface="PingFang TC Regular"/>
                <a:ea typeface="PingFang TC Regular"/>
                <a:cs typeface="PingFang TC Regular"/>
                <a:sym typeface="PingFang TC Regular"/>
              </a:defRPr>
            </a:pPr>
            <a:r>
              <a:rPr dirty="0" err="1"/>
              <a:t>不要因我们做了什么而欢喜，要因我们的名被记录在天上而欢喜</a:t>
            </a:r>
            <a:r>
              <a:rPr dirty="0"/>
              <a:t>。</a:t>
            </a:r>
            <a:endParaRPr dirty="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320324" indent="-306989" defTabSz="457200">
              <a:spcBef>
                <a:spcPts val="600"/>
              </a:spcBef>
              <a:spcAft>
                <a:spcPts val="600"/>
              </a:spcAft>
              <a:buClr>
                <a:srgbClr val="000000"/>
              </a:buClr>
              <a:buFont typeface="Helvetica Neue"/>
              <a:defRPr sz="3300">
                <a:latin typeface="PingFang TC Regular"/>
                <a:ea typeface="PingFang TC Regular"/>
                <a:cs typeface="PingFang TC Regular"/>
                <a:sym typeface="PingFang TC Regular"/>
              </a:defRPr>
            </a:pPr>
            <a:r>
              <a:rPr dirty="0" err="1"/>
              <a:t>但愿我们在分享见证时都归荣耀与神</a:t>
            </a:r>
            <a:r>
              <a:rPr dirty="0"/>
              <a:t>！</a:t>
            </a:r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引言…"/>
          <p:cNvSpPr txBox="1">
            <a:spLocks noGrp="1"/>
          </p:cNvSpPr>
          <p:nvPr>
            <p:ph type="body" idx="1"/>
          </p:nvPr>
        </p:nvSpPr>
        <p:spPr>
          <a:xfrm>
            <a:off x="719963" y="557127"/>
            <a:ext cx="11332338" cy="8676945"/>
          </a:xfrm>
          <a:prstGeom prst="rect">
            <a:avLst/>
          </a:prstGeom>
        </p:spPr>
        <p:txBody>
          <a:bodyPr anchor="t"/>
          <a:lstStyle/>
          <a:p>
            <a:pPr marL="0" indent="0" defTabSz="457200">
              <a:spcBef>
                <a:spcPts val="600"/>
              </a:spcBef>
              <a:spcAft>
                <a:spcPts val="600"/>
              </a:spcAft>
              <a:buSzTx/>
              <a:buNone/>
              <a:defRPr sz="3000">
                <a:solidFill>
                  <a:srgbClr val="7BC941"/>
                </a:solidFill>
                <a:latin typeface="PingFang TC Semibold"/>
                <a:ea typeface="PingFang TC Semibold"/>
                <a:cs typeface="PingFang TC Semibold"/>
                <a:sym typeface="PingFang TC Semibold"/>
              </a:defRPr>
            </a:pPr>
            <a:r>
              <a:rPr dirty="0" err="1"/>
              <a:t>引言</a:t>
            </a:r>
            <a:endParaRPr dirty="0"/>
          </a:p>
          <a:p>
            <a:pPr marL="0" indent="0" defTabSz="457200">
              <a:spcBef>
                <a:spcPts val="600"/>
              </a:spcBef>
              <a:spcAft>
                <a:spcPts val="600"/>
              </a:spcAft>
              <a:buSzTx/>
              <a:buNone/>
              <a:defRPr sz="3000">
                <a:latin typeface="PingFang TC Regular"/>
                <a:ea typeface="PingFang TC Regular"/>
                <a:cs typeface="PingFang TC Regular"/>
                <a:sym typeface="PingFang TC Regular"/>
              </a:defRPr>
            </a:pPr>
            <a:r>
              <a:rPr dirty="0" err="1"/>
              <a:t>继续在传福音上学习，使我们能像当时传福音的信徒一样“欢欢喜喜地回来”分享和见证主恩</a:t>
            </a:r>
            <a:r>
              <a:rPr dirty="0"/>
              <a:t>！</a:t>
            </a:r>
            <a:endParaRPr dirty="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indent="0" defTabSz="457200">
              <a:spcBef>
                <a:spcPts val="600"/>
              </a:spcBef>
              <a:spcAft>
                <a:spcPts val="600"/>
              </a:spcAft>
              <a:buSzTx/>
              <a:buNone/>
              <a:defRPr sz="3000">
                <a:solidFill>
                  <a:srgbClr val="7BC941"/>
                </a:solidFill>
                <a:latin typeface="PingFang TC Semibold"/>
                <a:ea typeface="PingFang TC Semibold"/>
                <a:cs typeface="PingFang TC Semibold"/>
                <a:sym typeface="PingFang TC Semibold"/>
              </a:defRPr>
            </a:pPr>
            <a:r>
              <a:rPr dirty="0" err="1"/>
              <a:t>经文背景</a:t>
            </a:r>
            <a:endParaRPr b="1" dirty="0">
              <a:latin typeface="Tahoma"/>
              <a:ea typeface="Tahoma"/>
              <a:cs typeface="Tahoma"/>
              <a:sym typeface="Tahoma"/>
            </a:endParaRPr>
          </a:p>
          <a:p>
            <a:pPr marL="416718" indent="-416718" defTabSz="457200">
              <a:spcBef>
                <a:spcPts val="600"/>
              </a:spcBef>
              <a:spcAft>
                <a:spcPts val="600"/>
              </a:spcAft>
              <a:defRPr sz="3000">
                <a:latin typeface="PingFang TC Regular"/>
                <a:ea typeface="PingFang TC Regular"/>
                <a:cs typeface="PingFang TC Regular"/>
                <a:sym typeface="PingFang TC Regular"/>
              </a:defRPr>
            </a:pPr>
            <a:r>
              <a:rPr dirty="0" err="1">
                <a:latin typeface="Tahoma"/>
                <a:ea typeface="Tahoma"/>
                <a:cs typeface="Tahoma"/>
                <a:sym typeface="Tahoma"/>
              </a:rPr>
              <a:t>传福音是每个基督徒的责任</a:t>
            </a:r>
            <a:r>
              <a:rPr dirty="0">
                <a:latin typeface="Tahoma"/>
                <a:ea typeface="Tahoma"/>
                <a:cs typeface="Tahoma"/>
                <a:sym typeface="Tahoma"/>
              </a:rPr>
              <a:t>。</a:t>
            </a:r>
          </a:p>
          <a:p>
            <a:pPr marL="416718" indent="-416718" defTabSz="457200">
              <a:spcBef>
                <a:spcPts val="600"/>
              </a:spcBef>
              <a:spcAft>
                <a:spcPts val="600"/>
              </a:spcAft>
              <a:defRPr sz="3000">
                <a:latin typeface="PingFang TC Regular"/>
                <a:ea typeface="PingFang TC Regular"/>
                <a:cs typeface="PingFang TC Regular"/>
                <a:sym typeface="PingFang TC Regular"/>
              </a:defRPr>
            </a:pPr>
            <a:r>
              <a:rPr dirty="0" err="1"/>
              <a:t>耶稣教导传福音</a:t>
            </a:r>
            <a:r>
              <a:rPr dirty="0"/>
              <a:t>：</a:t>
            </a:r>
            <a:endParaRPr dirty="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indent="0" defTabSz="457200">
              <a:spcBef>
                <a:spcPts val="600"/>
              </a:spcBef>
              <a:spcAft>
                <a:spcPts val="600"/>
              </a:spcAft>
              <a:buSzTx/>
              <a:buNone/>
              <a:defRPr sz="3000">
                <a:latin typeface="PingFang TC Regular"/>
                <a:ea typeface="PingFang TC Regular"/>
                <a:cs typeface="PingFang TC Regular"/>
                <a:sym typeface="PingFang TC Regular"/>
              </a:defRPr>
            </a:pPr>
            <a:r>
              <a:rPr dirty="0">
                <a:latin typeface="Helvetica Neue"/>
                <a:ea typeface="Helvetica Neue"/>
                <a:cs typeface="Helvetica Neue"/>
                <a:sym typeface="Helvetica Neue"/>
              </a:rPr>
              <a:t>1.</a:t>
            </a:r>
            <a:r>
              <a:rPr dirty="0"/>
              <a:t>要身体力行；有勇气进入冷漠的世界</a:t>
            </a:r>
            <a:endParaRPr dirty="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indent="0" defTabSz="457200">
              <a:spcBef>
                <a:spcPts val="600"/>
              </a:spcBef>
              <a:spcAft>
                <a:spcPts val="600"/>
              </a:spcAft>
              <a:buSzTx/>
              <a:buNone/>
              <a:defRPr sz="3000">
                <a:latin typeface="PingFang TC Regular"/>
                <a:ea typeface="PingFang TC Regular"/>
                <a:cs typeface="PingFang TC Regular"/>
                <a:sym typeface="PingFang TC Regular"/>
              </a:defRPr>
            </a:pPr>
            <a:r>
              <a:rPr dirty="0">
                <a:latin typeface="Helvetica Neue"/>
                <a:ea typeface="Helvetica Neue"/>
                <a:cs typeface="Helvetica Neue"/>
                <a:sym typeface="Helvetica Neue"/>
              </a:rPr>
              <a:t>2.</a:t>
            </a:r>
            <a:r>
              <a:rPr dirty="0"/>
              <a:t>不要带多余的东西，作多余的事；不要诸多挑剔</a:t>
            </a:r>
            <a:endParaRPr dirty="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indent="0" defTabSz="457200">
              <a:spcBef>
                <a:spcPts val="600"/>
              </a:spcBef>
              <a:spcAft>
                <a:spcPts val="600"/>
              </a:spcAft>
              <a:buSzTx/>
              <a:buNone/>
              <a:defRPr sz="3000">
                <a:latin typeface="PingFang TC Regular"/>
                <a:ea typeface="PingFang TC Regular"/>
                <a:cs typeface="PingFang TC Regular"/>
                <a:sym typeface="PingFang TC Regular"/>
              </a:defRPr>
            </a:pPr>
            <a:r>
              <a:rPr dirty="0">
                <a:latin typeface="Helvetica Neue"/>
                <a:ea typeface="Helvetica Neue"/>
                <a:cs typeface="Helvetica Neue"/>
                <a:sym typeface="Helvetica Neue"/>
              </a:rPr>
              <a:t>3.</a:t>
            </a:r>
            <a:r>
              <a:rPr dirty="0"/>
              <a:t>传道的人是有尊严</a:t>
            </a:r>
            <a:r>
              <a:rPr dirty="0">
                <a:latin typeface="Helvetica Neue"/>
                <a:ea typeface="Helvetica Neue"/>
                <a:cs typeface="Helvetica Neue"/>
                <a:sym typeface="Helvetica Neue"/>
              </a:rPr>
              <a:t>，但亦要放下</a:t>
            </a:r>
            <a:r>
              <a:rPr lang="zh-CN" altLang="en-US">
                <a:latin typeface="Helvetica Neue"/>
                <a:ea typeface="Helvetica Neue"/>
                <a:cs typeface="Helvetica Neue"/>
                <a:sym typeface="Helvetica Neue"/>
              </a:rPr>
              <a:t>尊严</a:t>
            </a:r>
            <a:endParaRPr dirty="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indent="0" defTabSz="457200">
              <a:spcBef>
                <a:spcPts val="600"/>
              </a:spcBef>
              <a:spcAft>
                <a:spcPts val="600"/>
              </a:spcAft>
              <a:buSzTx/>
              <a:buNone/>
              <a:defRPr sz="3000">
                <a:latin typeface="PingFang TC Regular"/>
                <a:ea typeface="PingFang TC Regular"/>
                <a:cs typeface="PingFang TC Regular"/>
                <a:sym typeface="PingFang TC Regular"/>
              </a:defRPr>
            </a:pPr>
            <a:r>
              <a:rPr dirty="0">
                <a:latin typeface="Helvetica Neue"/>
                <a:ea typeface="Helvetica Neue"/>
                <a:cs typeface="Helvetica Neue"/>
                <a:sym typeface="Helvetica Neue"/>
              </a:rPr>
              <a:t>4.</a:t>
            </a:r>
            <a:r>
              <a:rPr dirty="0"/>
              <a:t>用福音作全人(</a:t>
            </a:r>
            <a:r>
              <a:rPr dirty="0" err="1"/>
              <a:t>身心灵</a:t>
            </a:r>
            <a:r>
              <a:rPr dirty="0"/>
              <a:t>)</a:t>
            </a:r>
            <a:r>
              <a:rPr dirty="0" err="1"/>
              <a:t>医治，让人知道神的国要来到</a:t>
            </a:r>
            <a:endParaRPr dirty="0"/>
          </a:p>
          <a:p>
            <a:pPr marL="0" indent="0" defTabSz="457200">
              <a:spcBef>
                <a:spcPts val="0"/>
              </a:spcBef>
              <a:buSzTx/>
              <a:buNone/>
              <a:defRPr sz="3000"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  <a:latin typeface="PingFang TC Regular"/>
                <a:ea typeface="PingFang TC Regular"/>
                <a:cs typeface="PingFang TC Regular"/>
                <a:sym typeface="PingFang TC Regular"/>
              </a:defRPr>
            </a:pPr>
            <a:endParaRPr dirty="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indent="0" defTabSz="457200">
              <a:spcBef>
                <a:spcPts val="0"/>
              </a:spcBef>
              <a:buSzTx/>
              <a:buNone/>
              <a:defRPr sz="1200">
                <a:latin typeface="PingFang TC Regular"/>
                <a:ea typeface="PingFang TC Regular"/>
                <a:cs typeface="PingFang TC Regular"/>
                <a:sym typeface="PingFang TC Regular"/>
              </a:defRPr>
            </a:pPr>
            <a:endParaRPr dirty="0"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一个主题去解释这些教导：舍弃…"/>
          <p:cNvSpPr txBox="1">
            <a:spLocks noGrp="1"/>
          </p:cNvSpPr>
          <p:nvPr>
            <p:ph type="body" idx="1"/>
          </p:nvPr>
        </p:nvSpPr>
        <p:spPr>
          <a:xfrm>
            <a:off x="487809" y="783981"/>
            <a:ext cx="12029182" cy="8185638"/>
          </a:xfrm>
          <a:prstGeom prst="rect">
            <a:avLst/>
          </a:prstGeom>
        </p:spPr>
        <p:txBody>
          <a:bodyPr anchor="t"/>
          <a:lstStyle/>
          <a:p>
            <a:pPr marL="0" indent="0" defTabSz="457200">
              <a:spcBef>
                <a:spcPts val="600"/>
              </a:spcBef>
              <a:spcAft>
                <a:spcPts val="600"/>
              </a:spcAft>
              <a:buClr>
                <a:srgbClr val="000000"/>
              </a:buClr>
              <a:buFont typeface="PingFang TC Regular"/>
              <a:defRPr sz="3300"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  <a:latin typeface="PingFang TC Regular"/>
                <a:ea typeface="PingFang TC Regular"/>
                <a:cs typeface="PingFang TC Regular"/>
                <a:sym typeface="PingFang TC Regular"/>
              </a:defRPr>
            </a:pPr>
            <a:r>
              <a:rPr dirty="0" err="1"/>
              <a:t>一个主题去解释这些教导：舍弃</a:t>
            </a:r>
            <a:endParaRPr dirty="0"/>
          </a:p>
          <a:p>
            <a:pPr marL="0" indent="0" defTabSz="457200">
              <a:spcBef>
                <a:spcPts val="600"/>
              </a:spcBef>
              <a:spcAft>
                <a:spcPts val="600"/>
              </a:spcAft>
              <a:buClr>
                <a:srgbClr val="000000"/>
              </a:buClr>
              <a:buFont typeface="PingFang TC Regular"/>
              <a:defRPr sz="3300">
                <a:solidFill>
                  <a:schemeClr val="accent1">
                    <a:hueOff val="114395"/>
                    <a:lumOff val="-24975"/>
                  </a:schemeClr>
                </a:solidFill>
                <a:latin typeface="PingFang TC Regular"/>
                <a:ea typeface="PingFang TC Regular"/>
                <a:cs typeface="PingFang TC Regular"/>
                <a:sym typeface="PingFang TC Regular"/>
              </a:defRPr>
            </a:pPr>
            <a:r>
              <a:rPr dirty="0">
                <a:solidFill>
                  <a:srgbClr val="000000"/>
                </a:solidFill>
              </a:rPr>
              <a:t>罗</a:t>
            </a:r>
            <a:r>
              <a:rPr dirty="0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12:2</a:t>
            </a:r>
            <a:r>
              <a:rPr dirty="0">
                <a:solidFill>
                  <a:srgbClr val="AAAAAA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 </a:t>
            </a:r>
            <a:r>
              <a:rPr dirty="0" err="1"/>
              <a:t>不要效法这个世界，只要心意更新而变化，叫你们察验何为上帝的善良、纯全、可喜悦的旨意</a:t>
            </a:r>
            <a:r>
              <a:rPr dirty="0"/>
              <a:t>。</a:t>
            </a:r>
          </a:p>
          <a:p>
            <a:pPr marL="0" indent="0" algn="just" defTabSz="457200">
              <a:spcBef>
                <a:spcPts val="600"/>
              </a:spcBef>
              <a:spcAft>
                <a:spcPts val="600"/>
              </a:spcAft>
              <a:buClr>
                <a:srgbClr val="000000"/>
              </a:buClr>
              <a:buFont typeface="PingFang TC Regular"/>
              <a:defRPr sz="3300">
                <a:latin typeface="PingFang TC Regular"/>
                <a:ea typeface="PingFang TC Regular"/>
                <a:cs typeface="PingFang TC Regular"/>
                <a:sym typeface="PingFang TC Regular"/>
              </a:defRPr>
            </a:pPr>
            <a:r>
              <a:rPr dirty="0" err="1"/>
              <a:t>我们要舍弃用世界的想法去传福音；用耶稣基督的教导来更新我们传福音的心思意念，我们在神里面便有新的体验，并且看到神的作为和旨意</a:t>
            </a:r>
            <a:r>
              <a:rPr dirty="0"/>
              <a:t>。</a:t>
            </a:r>
          </a:p>
        </p:txBody>
      </p:sp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1.舍弃自己多余的需要…"/>
          <p:cNvSpPr txBox="1">
            <a:spLocks noGrp="1"/>
          </p:cNvSpPr>
          <p:nvPr>
            <p:ph type="body" idx="1"/>
          </p:nvPr>
        </p:nvSpPr>
        <p:spPr>
          <a:xfrm>
            <a:off x="540466" y="806462"/>
            <a:ext cx="12126832" cy="8444891"/>
          </a:xfrm>
          <a:prstGeom prst="rect">
            <a:avLst/>
          </a:prstGeom>
        </p:spPr>
        <p:txBody>
          <a:bodyPr anchor="t"/>
          <a:lstStyle/>
          <a:p>
            <a:pPr marL="0" indent="0" algn="just" defTabSz="457200">
              <a:spcBef>
                <a:spcPts val="600"/>
              </a:spcBef>
              <a:spcAft>
                <a:spcPts val="600"/>
              </a:spcAft>
              <a:buSzTx/>
              <a:buNone/>
              <a:defRPr sz="3300">
                <a:solidFill>
                  <a:schemeClr val="accent3">
                    <a:hueOff val="914337"/>
                    <a:satOff val="31515"/>
                    <a:lumOff val="-30790"/>
                  </a:schemeClr>
                </a:solidFill>
                <a:latin typeface="PingFang TC Regular"/>
                <a:ea typeface="PingFang TC Regular"/>
                <a:cs typeface="PingFang TC Regular"/>
                <a:sym typeface="PingFang TC Regular"/>
              </a:defRPr>
            </a:pPr>
            <a:r>
              <a:rPr dirty="0">
                <a:latin typeface="Helvetica Neue"/>
                <a:ea typeface="Helvetica Neue"/>
                <a:cs typeface="Helvetica Neue"/>
                <a:sym typeface="Helvetica Neue"/>
              </a:rPr>
              <a:t>1.</a:t>
            </a:r>
            <a:r>
              <a:rPr dirty="0"/>
              <a:t>舍弃自己多余的需要</a:t>
            </a:r>
            <a:endParaRPr dirty="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indent="0" algn="just" defTabSz="457200">
              <a:spcBef>
                <a:spcPts val="600"/>
              </a:spcBef>
              <a:spcAft>
                <a:spcPts val="600"/>
              </a:spcAft>
              <a:buSzTx/>
              <a:buNone/>
              <a:defRPr sz="3300">
                <a:solidFill>
                  <a:schemeClr val="accent1">
                    <a:hueOff val="114395"/>
                    <a:lumOff val="-24975"/>
                  </a:schemeClr>
                </a:solidFill>
                <a:latin typeface="PingFang TC Regular"/>
                <a:ea typeface="PingFang TC Regular"/>
                <a:cs typeface="PingFang TC Regular"/>
                <a:sym typeface="PingFang TC Regular"/>
              </a:defRPr>
            </a:pPr>
            <a:r>
              <a:rPr dirty="0">
                <a:latin typeface="Helvetica Neue"/>
                <a:ea typeface="Helvetica Neue"/>
                <a:cs typeface="Helvetica Neue"/>
                <a:sym typeface="Helvetica Neue"/>
              </a:rPr>
              <a:t>10:4-5,8 </a:t>
            </a:r>
            <a:r>
              <a:rPr dirty="0" err="1"/>
              <a:t>不要带钱囊，不要带口袋，不要带鞋子；在路上也不要向人问安。无论进哪一家，先要说</a:t>
            </a:r>
            <a:r>
              <a:rPr dirty="0"/>
              <a:t>：“</a:t>
            </a:r>
            <a:r>
              <a:rPr dirty="0" err="1"/>
              <a:t>愿这一家平安</a:t>
            </a:r>
            <a:r>
              <a:rPr dirty="0"/>
              <a:t>。”…</a:t>
            </a:r>
            <a:r>
              <a:rPr dirty="0" err="1"/>
              <a:t>无论进哪一城，人若接待你们，给你们摆上什么食物，你们就吃什么</a:t>
            </a:r>
            <a:r>
              <a:rPr dirty="0"/>
              <a:t>。</a:t>
            </a:r>
            <a:endParaRPr dirty="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320324" indent="-306989" algn="just" defTabSz="457200">
              <a:spcBef>
                <a:spcPts val="600"/>
              </a:spcBef>
              <a:spcAft>
                <a:spcPts val="600"/>
              </a:spcAft>
              <a:buClr>
                <a:srgbClr val="000000"/>
              </a:buClr>
              <a:buFont typeface="Helvetica Neue"/>
              <a:defRPr sz="3300">
                <a:latin typeface="PingFang TC Regular"/>
                <a:ea typeface="PingFang TC Regular"/>
                <a:cs typeface="PingFang TC Regular"/>
                <a:sym typeface="PingFang TC Regular"/>
              </a:defRPr>
            </a:pPr>
            <a:r>
              <a:rPr dirty="0" err="1"/>
              <a:t>耶稣告诉我们有基本需要就不用作多余的准备</a:t>
            </a:r>
            <a:r>
              <a:rPr dirty="0"/>
              <a:t>。</a:t>
            </a:r>
            <a:endParaRPr dirty="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indent="0" algn="just" defTabSz="457200">
              <a:spcBef>
                <a:spcPts val="600"/>
              </a:spcBef>
              <a:spcAft>
                <a:spcPts val="600"/>
              </a:spcAft>
              <a:buSzTx/>
              <a:buNone/>
              <a:defRPr sz="3300">
                <a:solidFill>
                  <a:schemeClr val="accent1">
                    <a:hueOff val="114395"/>
                    <a:lumOff val="-24975"/>
                  </a:schemeClr>
                </a:solidFill>
                <a:latin typeface="PingFang TC Regular"/>
                <a:ea typeface="PingFang TC Regular"/>
                <a:cs typeface="PingFang TC Regular"/>
                <a:sym typeface="PingFang TC Regular"/>
              </a:defRPr>
            </a:pPr>
            <a:r>
              <a:rPr dirty="0"/>
              <a:t>太</a:t>
            </a:r>
            <a:r>
              <a:rPr dirty="0">
                <a:latin typeface="Helvetica Neue"/>
                <a:ea typeface="Helvetica Neue"/>
                <a:cs typeface="Helvetica Neue"/>
                <a:sym typeface="Helvetica Neue"/>
              </a:rPr>
              <a:t>6:32</a:t>
            </a:r>
            <a:r>
              <a:rPr dirty="0"/>
              <a:t>……你们需要这一切东西，你们的天父都知道。</a:t>
            </a:r>
            <a:r>
              <a:rPr dirty="0">
                <a:latin typeface="Helvetica Neue"/>
                <a:ea typeface="Helvetica Neue"/>
                <a:cs typeface="Helvetica Neue"/>
                <a:sym typeface="Helvetica Neue"/>
              </a:rPr>
              <a:t>33</a:t>
            </a:r>
            <a:r>
              <a:rPr dirty="0"/>
              <a:t>你们要先求上帝的国和他的义，这些东西都要加给你们了。</a:t>
            </a:r>
            <a:endParaRPr dirty="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320324" indent="-306989" algn="just" defTabSz="457200">
              <a:spcBef>
                <a:spcPts val="600"/>
              </a:spcBef>
              <a:spcAft>
                <a:spcPts val="600"/>
              </a:spcAft>
              <a:buClr>
                <a:srgbClr val="000000"/>
              </a:buClr>
              <a:buFont typeface="Helvetica Neue"/>
              <a:defRPr sz="3300">
                <a:latin typeface="PingFang TC Regular"/>
                <a:ea typeface="PingFang TC Regular"/>
                <a:cs typeface="PingFang TC Regular"/>
                <a:sym typeface="PingFang TC Regular"/>
              </a:defRPr>
            </a:pPr>
            <a:r>
              <a:rPr dirty="0" err="1"/>
              <a:t>不要花时间和精力去追求不需要，不能满足我们和不能成就神旨意的事</a:t>
            </a:r>
            <a:r>
              <a:rPr dirty="0"/>
              <a:t>。</a:t>
            </a:r>
            <a:endParaRPr dirty="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320324" indent="-306989" algn="just" defTabSz="457200">
              <a:spcBef>
                <a:spcPts val="600"/>
              </a:spcBef>
              <a:spcAft>
                <a:spcPts val="600"/>
              </a:spcAft>
              <a:buClr>
                <a:srgbClr val="000000"/>
              </a:buClr>
              <a:buFont typeface="Helvetica Neue"/>
              <a:defRPr sz="3300">
                <a:latin typeface="PingFang TC Regular"/>
                <a:ea typeface="PingFang TC Regular"/>
                <a:cs typeface="PingFang TC Regular"/>
                <a:sym typeface="PingFang TC Regular"/>
              </a:defRPr>
            </a:pPr>
            <a:r>
              <a:rPr dirty="0" err="1"/>
              <a:t>传福音，让我们经历神的供应，更能得到心灵喜乐的满足</a:t>
            </a:r>
            <a:r>
              <a:rPr dirty="0"/>
              <a:t>。</a:t>
            </a:r>
          </a:p>
        </p:txBody>
      </p:sp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2.舍弃自己的尊严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 marL="0" indent="0" algn="just" defTabSz="457200">
              <a:spcBef>
                <a:spcPts val="600"/>
              </a:spcBef>
              <a:spcAft>
                <a:spcPts val="600"/>
              </a:spcAft>
              <a:buSzTx/>
              <a:buNone/>
              <a:defRPr sz="3300">
                <a:solidFill>
                  <a:schemeClr val="accent3">
                    <a:hueOff val="914337"/>
                    <a:satOff val="31515"/>
                    <a:lumOff val="-30790"/>
                  </a:schemeClr>
                </a:solidFill>
                <a:latin typeface="PingFang TC Regular"/>
                <a:ea typeface="PingFang TC Regular"/>
                <a:cs typeface="PingFang TC Regular"/>
                <a:sym typeface="PingFang TC Regular"/>
              </a:defRPr>
            </a:pPr>
            <a:r>
              <a:rPr dirty="0">
                <a:latin typeface="Helvetica Neue"/>
                <a:ea typeface="Helvetica Neue"/>
                <a:cs typeface="Helvetica Neue"/>
                <a:sym typeface="Helvetica Neue"/>
              </a:rPr>
              <a:t>2.</a:t>
            </a:r>
            <a:r>
              <a:rPr dirty="0"/>
              <a:t>舍弃自己的尊严</a:t>
            </a:r>
            <a:endParaRPr dirty="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indent="0" defTabSz="457200">
              <a:spcBef>
                <a:spcPts val="600"/>
              </a:spcBef>
              <a:spcAft>
                <a:spcPts val="600"/>
              </a:spcAft>
              <a:buSzTx/>
              <a:buNone/>
              <a:defRPr sz="3300">
                <a:solidFill>
                  <a:schemeClr val="accent1">
                    <a:hueOff val="114395"/>
                    <a:lumOff val="-24975"/>
                  </a:schemeClr>
                </a:solidFill>
                <a:latin typeface="PingFang TC Regular"/>
                <a:ea typeface="PingFang TC Regular"/>
                <a:cs typeface="PingFang TC Regular"/>
                <a:sym typeface="PingFang TC Regular"/>
              </a:defRPr>
            </a:pPr>
            <a:r>
              <a:rPr dirty="0">
                <a:latin typeface="Helvetica Neue"/>
                <a:ea typeface="Helvetica Neue"/>
                <a:cs typeface="Helvetica Neue"/>
                <a:sym typeface="Helvetica Neue"/>
              </a:rPr>
              <a:t>10:7  </a:t>
            </a:r>
            <a:r>
              <a:rPr dirty="0" err="1"/>
              <a:t>你们要住在那家，吃喝他们所供给的，因为工人得工价是应当的</a:t>
            </a:r>
            <a:r>
              <a:rPr dirty="0"/>
              <a:t>……</a:t>
            </a:r>
            <a:endParaRPr dirty="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458390" indent="-458390" algn="just" defTabSz="457200">
              <a:spcBef>
                <a:spcPts val="600"/>
              </a:spcBef>
              <a:spcAft>
                <a:spcPts val="600"/>
              </a:spcAft>
              <a:defRPr sz="3300">
                <a:latin typeface="PingFang TC Regular"/>
                <a:ea typeface="PingFang TC Regular"/>
                <a:cs typeface="PingFang TC Regular"/>
                <a:sym typeface="PingFang TC Regular"/>
              </a:defRPr>
            </a:pPr>
            <a:r>
              <a:rPr dirty="0" err="1"/>
              <a:t>传道的人也有权利和尊严</a:t>
            </a:r>
            <a:r>
              <a:rPr dirty="0"/>
              <a:t>。</a:t>
            </a:r>
            <a:endParaRPr dirty="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indent="0" algn="just" defTabSz="457200">
              <a:spcBef>
                <a:spcPts val="600"/>
              </a:spcBef>
              <a:spcAft>
                <a:spcPts val="600"/>
              </a:spcAft>
              <a:buSzTx/>
              <a:buNone/>
              <a:defRPr sz="3300">
                <a:latin typeface="PingFang TC Regular"/>
                <a:ea typeface="PingFang TC Regular"/>
                <a:cs typeface="PingFang TC Regular"/>
                <a:sym typeface="PingFang TC Regular"/>
              </a:defRPr>
            </a:pPr>
            <a:r>
              <a:rPr dirty="0">
                <a:latin typeface="Helvetica Neue"/>
                <a:ea typeface="Helvetica Neue"/>
                <a:cs typeface="Helvetica Neue"/>
                <a:sym typeface="Helvetica Neue"/>
              </a:rPr>
              <a:t>1.</a:t>
            </a:r>
            <a:r>
              <a:rPr dirty="0"/>
              <a:t>十字架的爱：耶稣在成就救恩时就舍弃了尊严。</a:t>
            </a:r>
            <a:endParaRPr dirty="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indent="0" algn="just" defTabSz="457200">
              <a:spcBef>
                <a:spcPts val="600"/>
              </a:spcBef>
              <a:spcAft>
                <a:spcPts val="600"/>
              </a:spcAft>
              <a:buSzTx/>
              <a:buNone/>
              <a:defRPr sz="3300">
                <a:latin typeface="PingFang TC Regular"/>
                <a:ea typeface="PingFang TC Regular"/>
                <a:cs typeface="PingFang TC Regular"/>
                <a:sym typeface="PingFang TC Regular"/>
              </a:defRPr>
            </a:pPr>
            <a:r>
              <a:rPr dirty="0">
                <a:latin typeface="Helvetica Neue"/>
                <a:ea typeface="Helvetica Neue"/>
                <a:cs typeface="Helvetica Neue"/>
                <a:sym typeface="Helvetica Neue"/>
              </a:rPr>
              <a:t>2.</a:t>
            </a:r>
            <a:r>
              <a:rPr dirty="0"/>
              <a:t>背起十字架跟随耶稣基督：我们也要为福音舍弃尊严，与基督同行，分担基督的受苦。</a:t>
            </a:r>
          </a:p>
          <a:p>
            <a:pPr marL="0" indent="0" algn="just" defTabSz="457200">
              <a:spcBef>
                <a:spcPts val="600"/>
              </a:spcBef>
              <a:spcAft>
                <a:spcPts val="600"/>
              </a:spcAft>
              <a:buSzTx/>
              <a:buNone/>
              <a:defRPr sz="3300">
                <a:solidFill>
                  <a:schemeClr val="accent1">
                    <a:hueOff val="114395"/>
                    <a:lumOff val="-24975"/>
                  </a:schemeClr>
                </a:solidFill>
                <a:latin typeface="PingFang TC Regular"/>
                <a:ea typeface="PingFang TC Regular"/>
                <a:cs typeface="PingFang TC Regular"/>
                <a:sym typeface="PingFang TC Regular"/>
              </a:defRPr>
            </a:pPr>
            <a:r>
              <a:rPr dirty="0"/>
              <a:t>罗</a:t>
            </a:r>
            <a:r>
              <a:rPr dirty="0">
                <a:latin typeface="Helvetica Neue"/>
                <a:ea typeface="Helvetica Neue"/>
                <a:cs typeface="Helvetica Neue"/>
                <a:sym typeface="Helvetica Neue"/>
              </a:rPr>
              <a:t>1:16 </a:t>
            </a:r>
            <a:r>
              <a:rPr dirty="0" err="1"/>
              <a:t>我不以福音为耻，这福音本是神的大能，要救一切相信的</a:t>
            </a:r>
            <a:r>
              <a:rPr dirty="0"/>
              <a:t>……</a:t>
            </a:r>
            <a:endParaRPr dirty="0"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也要明白：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 marL="0" indent="0" algn="just" defTabSz="457200">
              <a:spcBef>
                <a:spcPts val="600"/>
              </a:spcBef>
              <a:spcAft>
                <a:spcPts val="600"/>
              </a:spcAft>
              <a:buSzTx/>
              <a:buNone/>
              <a:defRPr sz="3300">
                <a:latin typeface="PingFang TC Regular"/>
                <a:ea typeface="PingFang TC Regular"/>
                <a:cs typeface="PingFang TC Regular"/>
                <a:sym typeface="PingFang TC Regular"/>
              </a:defRPr>
            </a:pPr>
            <a:r>
              <a:rPr dirty="0" err="1"/>
              <a:t>也要明白</a:t>
            </a:r>
            <a:r>
              <a:rPr dirty="0"/>
              <a:t>：</a:t>
            </a:r>
            <a:endParaRPr dirty="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320324" indent="-306989" algn="just" defTabSz="457200">
              <a:spcBef>
                <a:spcPts val="600"/>
              </a:spcBef>
              <a:spcAft>
                <a:spcPts val="600"/>
              </a:spcAft>
              <a:buClr>
                <a:srgbClr val="000000"/>
              </a:buClr>
              <a:buFont typeface="Helvetica Neue"/>
              <a:defRPr sz="3300">
                <a:latin typeface="PingFang TC Regular"/>
                <a:ea typeface="PingFang TC Regular"/>
                <a:cs typeface="PingFang TC Regular"/>
                <a:sym typeface="PingFang TC Regular"/>
              </a:defRPr>
            </a:pPr>
            <a:r>
              <a:rPr dirty="0" err="1"/>
              <a:t>没有讨厌你</a:t>
            </a:r>
            <a:r>
              <a:rPr dirty="0"/>
              <a:t>。</a:t>
            </a:r>
            <a:endParaRPr dirty="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320324" indent="-306989" algn="just" defTabSz="457200">
              <a:spcBef>
                <a:spcPts val="600"/>
              </a:spcBef>
              <a:spcAft>
                <a:spcPts val="600"/>
              </a:spcAft>
              <a:buClr>
                <a:srgbClr val="000000"/>
              </a:buClr>
              <a:buFont typeface="Helvetica Neue"/>
              <a:defRPr sz="3300">
                <a:latin typeface="PingFang TC Regular"/>
                <a:ea typeface="PingFang TC Regular"/>
                <a:cs typeface="PingFang TC Regular"/>
                <a:sym typeface="PingFang TC Regular"/>
              </a:defRPr>
            </a:pPr>
            <a:r>
              <a:rPr dirty="0" err="1"/>
              <a:t>他不是拒绝你，而是拒绝神</a:t>
            </a:r>
            <a:r>
              <a:rPr dirty="0"/>
              <a:t>。</a:t>
            </a:r>
            <a:endParaRPr dirty="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320324" indent="-306989" algn="just" defTabSz="457200">
              <a:spcBef>
                <a:spcPts val="600"/>
              </a:spcBef>
              <a:spcAft>
                <a:spcPts val="600"/>
              </a:spcAft>
              <a:buClr>
                <a:srgbClr val="000000"/>
              </a:buClr>
              <a:buFont typeface="Helvetica Neue"/>
              <a:defRPr sz="3300">
                <a:latin typeface="PingFang TC Regular"/>
                <a:ea typeface="PingFang TC Regular"/>
                <a:cs typeface="PingFang TC Regular"/>
                <a:sym typeface="PingFang TC Regular"/>
              </a:defRPr>
            </a:pPr>
            <a:r>
              <a:rPr dirty="0" err="1"/>
              <a:t>爱就把惧怕除去</a:t>
            </a:r>
            <a:r>
              <a:rPr dirty="0"/>
              <a:t>。</a:t>
            </a:r>
            <a:endParaRPr dirty="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indent="0" algn="just" defTabSz="457200">
              <a:spcBef>
                <a:spcPts val="600"/>
              </a:spcBef>
              <a:spcAft>
                <a:spcPts val="600"/>
              </a:spcAft>
              <a:buSzTx/>
              <a:buNone/>
              <a:defRPr sz="3300">
                <a:solidFill>
                  <a:schemeClr val="accent1">
                    <a:hueOff val="114395"/>
                    <a:lumOff val="-24975"/>
                  </a:schemeClr>
                </a:solidFill>
                <a:latin typeface="PingFang TC Regular"/>
                <a:ea typeface="PingFang TC Regular"/>
                <a:cs typeface="PingFang TC Regular"/>
                <a:sym typeface="PingFang TC Regular"/>
              </a:defRPr>
            </a:pPr>
            <a:r>
              <a:rPr dirty="0"/>
              <a:t>约一</a:t>
            </a:r>
            <a:r>
              <a:rPr dirty="0">
                <a:latin typeface="Helvetica Neue"/>
                <a:ea typeface="Helvetica Neue"/>
                <a:cs typeface="Helvetica Neue"/>
                <a:sym typeface="Helvetica Neue"/>
              </a:rPr>
              <a:t>4:18</a:t>
            </a:r>
            <a:r>
              <a:rPr dirty="0"/>
              <a:t>爱里没有惧怕；爱既完全，就把惧怕除去。</a:t>
            </a:r>
            <a:endParaRPr dirty="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320324" indent="-306989" algn="just" defTabSz="457200">
              <a:spcBef>
                <a:spcPts val="600"/>
              </a:spcBef>
              <a:spcAft>
                <a:spcPts val="600"/>
              </a:spcAft>
              <a:buClr>
                <a:srgbClr val="000000"/>
              </a:buClr>
              <a:buFont typeface="Helvetica Neue"/>
              <a:defRPr sz="3300">
                <a:latin typeface="PingFang TC Regular"/>
                <a:ea typeface="PingFang TC Regular"/>
                <a:cs typeface="PingFang TC Regular"/>
                <a:sym typeface="PingFang TC Regular"/>
              </a:defRPr>
            </a:pPr>
            <a:r>
              <a:rPr dirty="0" err="1"/>
              <a:t>学习舍弃自己时，是在神面前谦卑，被神使用时便能找到自己的价值，这才是对自己尊严的肯定</a:t>
            </a:r>
            <a:r>
              <a:rPr dirty="0"/>
              <a:t>。</a:t>
            </a:r>
            <a:endParaRPr dirty="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indent="0" algn="just" defTabSz="457200">
              <a:spcBef>
                <a:spcPts val="600"/>
              </a:spcBef>
              <a:spcAft>
                <a:spcPts val="600"/>
              </a:spcAft>
              <a:buSzTx/>
              <a:buNone/>
              <a:defRPr sz="3300"/>
            </a:pPr>
            <a:endParaRPr dirty="0"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3.舍弃自己的能力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 marL="0" indent="0" algn="just" defTabSz="457200">
              <a:spcBef>
                <a:spcPts val="600"/>
              </a:spcBef>
              <a:spcAft>
                <a:spcPts val="600"/>
              </a:spcAft>
              <a:buSzTx/>
              <a:buNone/>
              <a:defRPr sz="3300">
                <a:solidFill>
                  <a:schemeClr val="accent3">
                    <a:hueOff val="914337"/>
                    <a:satOff val="31515"/>
                    <a:lumOff val="-30790"/>
                  </a:schemeClr>
                </a:solidFill>
                <a:latin typeface="PingFang TC Regular"/>
                <a:ea typeface="PingFang TC Regular"/>
                <a:cs typeface="PingFang TC Regular"/>
                <a:sym typeface="PingFang TC Regular"/>
              </a:defRPr>
            </a:pPr>
            <a:r>
              <a:rPr dirty="0">
                <a:latin typeface="Helvetica Neue"/>
                <a:ea typeface="Helvetica Neue"/>
                <a:cs typeface="Helvetica Neue"/>
                <a:sym typeface="Helvetica Neue"/>
              </a:rPr>
              <a:t>3.</a:t>
            </a:r>
            <a:r>
              <a:rPr dirty="0"/>
              <a:t>舍弃自己的能力</a:t>
            </a:r>
            <a:endParaRPr dirty="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320324" indent="-306989" algn="just" defTabSz="457200">
              <a:spcBef>
                <a:spcPts val="600"/>
              </a:spcBef>
              <a:spcAft>
                <a:spcPts val="600"/>
              </a:spcAft>
              <a:buClr>
                <a:srgbClr val="000000"/>
              </a:buClr>
              <a:buFont typeface="Helvetica Neue"/>
              <a:defRPr sz="3300">
                <a:latin typeface="PingFang TC Regular"/>
                <a:ea typeface="PingFang TC Regular"/>
                <a:cs typeface="PingFang TC Regular"/>
                <a:sym typeface="PingFang TC Regular"/>
              </a:defRPr>
            </a:pPr>
            <a:r>
              <a:rPr dirty="0" err="1"/>
              <a:t>世上的人依靠自己的能力。</a:t>
            </a:r>
            <a:r>
              <a:rPr dirty="0" err="1"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rPr>
              <a:t>属神的教会，是靠神的能力</a:t>
            </a:r>
            <a:r>
              <a:rPr dirty="0"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rPr>
              <a:t>。</a:t>
            </a:r>
            <a:endParaRPr dirty="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indent="0" defTabSz="457200">
              <a:spcBef>
                <a:spcPts val="600"/>
              </a:spcBef>
              <a:spcAft>
                <a:spcPts val="600"/>
              </a:spcAft>
              <a:buSzTx/>
              <a:buNone/>
              <a:defRPr sz="3300">
                <a:solidFill>
                  <a:schemeClr val="accent1">
                    <a:hueOff val="114395"/>
                    <a:lumOff val="-24975"/>
                  </a:schemeClr>
                </a:solidFill>
                <a:latin typeface="PingFang TC Regular"/>
                <a:ea typeface="PingFang TC Regular"/>
                <a:cs typeface="PingFang TC Regular"/>
                <a:sym typeface="PingFang TC Regular"/>
              </a:defRPr>
            </a:pPr>
            <a:r>
              <a:rPr dirty="0">
                <a:latin typeface="Helvetica Neue"/>
                <a:ea typeface="Helvetica Neue"/>
                <a:cs typeface="Helvetica Neue"/>
                <a:sym typeface="Helvetica Neue"/>
              </a:rPr>
              <a:t>10:17-20 </a:t>
            </a:r>
            <a:r>
              <a:rPr dirty="0"/>
              <a:t>那七十二个人欢欢喜喜地回来，说：“主啊，因你的名，就是鬼也服了我们。”耶稣对他们说：“我看见撒但从天上坠落，像闪电一样。我已经给你们权柄可以践踏蛇和蝎子，又胜过仇</a:t>
            </a:r>
            <a:r>
              <a:rPr dirty="0">
                <a:latin typeface="PingFang SC Regular"/>
                <a:ea typeface="PingFang SC Regular"/>
                <a:cs typeface="PingFang SC Regular"/>
                <a:sym typeface="PingFang SC Regular"/>
              </a:rPr>
              <a:t>敌</a:t>
            </a:r>
            <a:r>
              <a:rPr dirty="0"/>
              <a:t>一切的能力，绝没有什么能害你们。然而，不要因灵服了你们就欢喜，而要因你们的名记录在天上欢喜。”</a:t>
            </a:r>
            <a:endParaRPr dirty="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indent="0" defTabSz="457200">
              <a:spcBef>
                <a:spcPts val="600"/>
              </a:spcBef>
              <a:spcAft>
                <a:spcPts val="600"/>
              </a:spcAft>
              <a:buSzTx/>
              <a:buNone/>
              <a:defRPr sz="1100">
                <a:solidFill>
                  <a:schemeClr val="accent1">
                    <a:hueOff val="114395"/>
                    <a:lumOff val="-24975"/>
                  </a:schemeClr>
                </a:solidFill>
              </a:defRPr>
            </a:pPr>
            <a:endParaRPr dirty="0"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我们为主作工能有果效，不是因为自己的能力，而是主耶稣亲自工作。我们只要做好撒种的工作，其余的完全交托在神的手里，深信神必有预备和亲自作工。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 marL="320324" indent="-306989" algn="just" defTabSz="457200">
              <a:spcBef>
                <a:spcPts val="600"/>
              </a:spcBef>
              <a:spcAft>
                <a:spcPts val="600"/>
              </a:spcAft>
              <a:buClr>
                <a:srgbClr val="000000"/>
              </a:buClr>
              <a:buFont typeface="Helvetica Neue"/>
              <a:defRPr sz="3300">
                <a:latin typeface="PingFang TC Regular"/>
                <a:ea typeface="PingFang TC Regular"/>
                <a:cs typeface="PingFang TC Regular"/>
                <a:sym typeface="PingFang TC Regular"/>
              </a:defRPr>
            </a:pPr>
            <a:r>
              <a:rPr dirty="0"/>
              <a:t>我们为主作工能有果效，不是因为自己的能力，而是主耶稣亲自工作。我们只要做好撒种的工作，其余的完全交托在神的手里，深信神必有预备和亲自作工。</a:t>
            </a:r>
            <a:endParaRPr dirty="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320324" indent="-306989" algn="just" defTabSz="457200">
              <a:spcBef>
                <a:spcPts val="600"/>
              </a:spcBef>
              <a:spcAft>
                <a:spcPts val="600"/>
              </a:spcAft>
              <a:buClr>
                <a:srgbClr val="000000"/>
              </a:buClr>
              <a:buFont typeface="Helvetica Neue"/>
              <a:defRPr sz="3300">
                <a:latin typeface="PingFang TC Regular"/>
                <a:ea typeface="PingFang TC Regular"/>
                <a:cs typeface="PingFang TC Regular"/>
                <a:sym typeface="PingFang TC Regular"/>
              </a:defRPr>
            </a:pPr>
            <a:r>
              <a:rPr dirty="0" err="1"/>
              <a:t>发单张的工作，不但让人知道教会的存在，更让弟兄姐妹经历神的帮助，激发传福音的热心，坚固信心</a:t>
            </a:r>
            <a:r>
              <a:rPr dirty="0"/>
              <a:t>。</a:t>
            </a:r>
            <a:endParaRPr dirty="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320324" indent="-306989" algn="just" defTabSz="457200">
              <a:spcBef>
                <a:spcPts val="600"/>
              </a:spcBef>
              <a:spcAft>
                <a:spcPts val="600"/>
              </a:spcAft>
              <a:buClr>
                <a:srgbClr val="000000"/>
              </a:buClr>
              <a:buFont typeface="Helvetica Neue"/>
              <a:defRPr sz="3300">
                <a:latin typeface="PingFang TC Regular"/>
                <a:ea typeface="PingFang TC Regular"/>
                <a:cs typeface="PingFang TC Regular"/>
                <a:sym typeface="PingFang TC Regular"/>
              </a:defRPr>
            </a:pPr>
            <a:r>
              <a:rPr dirty="0" err="1"/>
              <a:t>与人分享不莱梅团契发单张的见证，他们都归荣耀</a:t>
            </a:r>
            <a:r>
              <a:rPr lang="zh-CN" altLang="en-US" dirty="0"/>
              <a:t>与</a:t>
            </a:r>
            <a:r>
              <a:rPr dirty="0"/>
              <a:t>神！</a:t>
            </a:r>
            <a:endParaRPr dirty="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161713" indent="-148378" defTabSz="457200">
              <a:spcBef>
                <a:spcPts val="600"/>
              </a:spcBef>
              <a:spcAft>
                <a:spcPts val="600"/>
              </a:spcAft>
              <a:buClr>
                <a:srgbClr val="000000"/>
              </a:buClr>
              <a:buFont typeface="Helvetica Neue"/>
              <a:defRPr sz="1595"/>
            </a:pPr>
            <a:endParaRPr sz="1100" dirty="0"/>
          </a:p>
        </p:txBody>
      </p:sp>
    </p:spTree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10:20 然而，不要因灵服了你们就欢喜，而要因你们的名记录在天上欢喜。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 marL="0" indent="0" algn="just" defTabSz="457200">
              <a:spcBef>
                <a:spcPts val="600"/>
              </a:spcBef>
              <a:spcAft>
                <a:spcPts val="600"/>
              </a:spcAft>
              <a:buSzTx/>
              <a:buNone/>
              <a:defRPr sz="3300">
                <a:solidFill>
                  <a:schemeClr val="accent1">
                    <a:hueOff val="114395"/>
                    <a:lumOff val="-24975"/>
                  </a:schemeClr>
                </a:solidFill>
                <a:latin typeface="PingFang TC Regular"/>
                <a:ea typeface="PingFang TC Regular"/>
                <a:cs typeface="PingFang TC Regular"/>
                <a:sym typeface="PingFang TC Regular"/>
              </a:defRPr>
            </a:pPr>
            <a:r>
              <a:rPr dirty="0">
                <a:latin typeface="Helvetica Neue"/>
                <a:ea typeface="Helvetica Neue"/>
                <a:cs typeface="Helvetica Neue"/>
                <a:sym typeface="Helvetica Neue"/>
              </a:rPr>
              <a:t>10:20 </a:t>
            </a:r>
            <a:r>
              <a:rPr dirty="0" err="1"/>
              <a:t>然而，不要因灵服了你们就欢喜，而要因你们的名记录在天上欢喜</a:t>
            </a:r>
            <a:r>
              <a:rPr dirty="0"/>
              <a:t>。</a:t>
            </a:r>
            <a:endParaRPr dirty="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320324" indent="-306989" algn="just" defTabSz="457200">
              <a:spcBef>
                <a:spcPts val="600"/>
              </a:spcBef>
              <a:spcAft>
                <a:spcPts val="600"/>
              </a:spcAft>
              <a:buClr>
                <a:srgbClr val="000000"/>
              </a:buClr>
              <a:buFont typeface="Helvetica Neue"/>
              <a:defRPr sz="3300">
                <a:latin typeface="PingFang TC Regular"/>
                <a:ea typeface="PingFang TC Regular"/>
                <a:cs typeface="PingFang TC Regular"/>
                <a:sym typeface="PingFang TC Regular"/>
              </a:defRPr>
            </a:pPr>
            <a:r>
              <a:rPr dirty="0" err="1"/>
              <a:t>耶稣提醒我们，不要因我们做了什么而欢喜，要因我们的名被记录在天上而欢喜</a:t>
            </a:r>
            <a:r>
              <a:rPr dirty="0"/>
              <a:t>。</a:t>
            </a:r>
            <a:endParaRPr dirty="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320324" indent="-306989" algn="just" defTabSz="457200">
              <a:spcBef>
                <a:spcPts val="600"/>
              </a:spcBef>
              <a:spcAft>
                <a:spcPts val="600"/>
              </a:spcAft>
              <a:buClr>
                <a:srgbClr val="000000"/>
              </a:buClr>
              <a:buFont typeface="Helvetica Neue"/>
              <a:defRPr sz="3300">
                <a:latin typeface="PingFang TC Regular"/>
                <a:ea typeface="PingFang TC Regular"/>
                <a:cs typeface="PingFang TC Regular"/>
                <a:sym typeface="PingFang TC Regular"/>
              </a:defRPr>
            </a:pPr>
            <a:r>
              <a:rPr dirty="0" err="1"/>
              <a:t>因为成就这事的不是靠我们的能力，是神的能力和神的工作</a:t>
            </a:r>
            <a:r>
              <a:rPr dirty="0"/>
              <a:t>。</a:t>
            </a:r>
            <a:endParaRPr dirty="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320324" indent="-306989" algn="just" defTabSz="457200">
              <a:spcBef>
                <a:spcPts val="600"/>
              </a:spcBef>
              <a:spcAft>
                <a:spcPts val="600"/>
              </a:spcAft>
              <a:buClr>
                <a:srgbClr val="000000"/>
              </a:buClr>
              <a:buFont typeface="Helvetica Neue"/>
              <a:defRPr sz="3300">
                <a:latin typeface="PingFang TC Regular"/>
                <a:ea typeface="PingFang TC Regular"/>
                <a:cs typeface="PingFang TC Regular"/>
                <a:sym typeface="PingFang TC Regular"/>
              </a:defRPr>
            </a:pPr>
            <a:r>
              <a:rPr dirty="0" err="1"/>
              <a:t>神是知道我们为传福音撒种了，付出了，所以我们的名被祂记在心里了</a:t>
            </a:r>
            <a:r>
              <a:rPr dirty="0"/>
              <a:t>。</a:t>
            </a:r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1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1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302</Words>
  <Application>Microsoft Office PowerPoint</Application>
  <PresentationFormat>自定义</PresentationFormat>
  <Paragraphs>51</Paragraphs>
  <Slides>10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20" baseType="lpstr">
      <vt:lpstr>Helvetica Light</vt:lpstr>
      <vt:lpstr>Helvetica Neue</vt:lpstr>
      <vt:lpstr>Helvetica Neue Light</vt:lpstr>
      <vt:lpstr>Helvetica Neue Medium</vt:lpstr>
      <vt:lpstr>Helvetica Neue Thin</vt:lpstr>
      <vt:lpstr>PingFang SC Regular</vt:lpstr>
      <vt:lpstr>PingFang TC Regular</vt:lpstr>
      <vt:lpstr>PingFang TC Semibold</vt:lpstr>
      <vt:lpstr>Tahoma</vt:lpstr>
      <vt:lpstr>White</vt:lpstr>
      <vt:lpstr>讲题 欢欢喜喜地回来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讲题 欢欢喜喜地回来</dc:title>
  <cp:lastModifiedBy>SONG Pengyang</cp:lastModifiedBy>
  <cp:revision>3</cp:revision>
  <dcterms:modified xsi:type="dcterms:W3CDTF">2022-10-30T18:34:48Z</dcterms:modified>
</cp:coreProperties>
</file>