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<Relationship Id="rId25" Type="http://schemas.openxmlformats.org/officeDocument/2006/relationships/slide" Target="slides/slide15.xml"/><Relationship Id="rId26" Type="http://schemas.openxmlformats.org/officeDocument/2006/relationships/slide" Target="slides/slide16.xml"/><Relationship Id="rId27" Type="http://schemas.openxmlformats.org/officeDocument/2006/relationships/slide" Target="slides/slide17.xml"/><Relationship Id="rId28" Type="http://schemas.openxmlformats.org/officeDocument/2006/relationships/slide" Target="slides/slide18.xml"/><Relationship Id="rId29" Type="http://schemas.openxmlformats.org/officeDocument/2006/relationships/slide" Target="slides/slide19.xml"/><Relationship Id="rId30" Type="http://schemas.openxmlformats.org/officeDocument/2006/relationships/slide" Target="slides/slide20.xml"/><Relationship Id="rId31" Type="http://schemas.openxmlformats.org/officeDocument/2006/relationships/slide" Target="slides/slide21.xml"/><Relationship Id="rId32" Type="http://schemas.openxmlformats.org/officeDocument/2006/relationships/slide" Target="slides/slide22.xml"/><Relationship Id="rId3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dt" idx="21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ftr" idx="22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7" name="PlaceHolder 6"/>
          <p:cNvSpPr>
            <a:spLocks noGrp="1"/>
          </p:cNvSpPr>
          <p:nvPr>
            <p:ph type="sldNum" idx="23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251BD27C-1103-4FC3-8FC5-F0E434343A51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请注意修改证道题目和讲员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标题为</a:t>
            </a: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Calibri"/>
              </a:rPr>
              <a:t>42</a:t>
            </a: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正文字体</a:t>
            </a: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Calibri"/>
              </a:rPr>
              <a:t>66</a:t>
            </a: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  <p:sp>
        <p:nvSpPr>
          <p:cNvPr id="391" name="PlaceHolder 3"/>
          <p:cNvSpPr>
            <a:spLocks noGrp="1"/>
          </p:cNvSpPr>
          <p:nvPr>
            <p:ph type="sldNum" idx="24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E845A1E0-DCF7-44ED-82F0-D117825C6609}" type="slidenum">
              <a:rPr b="0" lang="de-DE" sz="1200" spc="-1" strike="noStrike">
                <a:solidFill>
                  <a:srgbClr val="000000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http://www.hao123.com/haoserver/jianfanzh.htm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36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1200" spc="-1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r>
            <a:r>
              <a:rPr b="0" lang="zh-CN" sz="12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614EDC-C361-436F-9CAA-46051242652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32D7BF-6E1E-48C7-A1CE-1C5A27E0827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21392E-29BD-4260-8A5A-371CDF73DCD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BF52272-5074-4E3B-A6FB-7184370BB16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B827DA4-7998-4CC6-BF3A-880D0B9AB9E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7EEBA06-9C7F-4113-AA5D-F4FB4569768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E0314CB-24AC-42D6-A6A3-C2246116BAD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60CEC85-E718-47D0-87E7-4379943790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002BDE-17EA-4EAB-B291-784ACC9466E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4B8FFF9-3F56-44E8-89BF-C804831AB3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D9B606D-1CC8-4213-AB27-C1EC161BA56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09BB8B-DB3F-40D6-947E-39607C55C3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93C80F5-A089-48EB-ACEE-A0D0A78877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E46BA5B-79C7-439F-A218-7939B609E1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BD2A0FB-CEE4-4631-9609-4C4785E9F7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8BE8043-1A83-4D4D-9124-745D7837C6F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820160D-5A3C-4F25-9E17-778CC62F0CF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2695285-4B03-4649-9ABB-059AD10033C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706B18E-A3AF-4300-B1A6-33462705BC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68ED4E7-9CF9-4128-BDC8-C7A0F7DFB2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0753752-FD8F-474B-8C41-042957D1DAF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4120E6E-5B8B-4ACB-8F54-26440D26290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02F659-8400-4935-B395-B2AF791860F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0178CD9-4F51-4590-B708-513D35D90D8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535BD9F-1D84-44A2-9378-5F6B766A2C7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6EFE01E-D856-4AC1-8F97-65B31CB01F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6CE9C11-996C-41F1-82F7-786A34BA8C7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9BE6B82-1D88-4581-99DC-EF4ACCE431B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2B7597C-BF91-463C-A990-E144E6B1A35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97ADD1D-79C1-4461-A2C1-637013FBD7C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0D742F0-8542-4852-A974-7D5C176D9D4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55E6CF1-76F1-4B10-914E-F060D5611D1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382973F-EBB6-41E5-A874-4E6B8C163C7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F18D40-121E-4C11-B107-95A35D0AF37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A22A662-201E-4EED-A562-1E8205F00F4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419A0B6-92DE-4C84-B9CA-2AC39988EC2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8AF95C4-66BB-4B9E-81F6-59E70367BA2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C453A28-90FA-4189-B820-DE392E1684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DF08DA7-87C2-4F00-9330-F4AC700DC56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7093A4C-9DDA-4072-8194-CF035B0B40B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5630C09-3485-4570-ABE4-C74EA1404A3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5BC2710-4835-4219-876E-D95C22A413C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9D88BCC-A872-4C19-AC99-8ABDAC1151C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5169D91-BE46-4ED6-9BCF-40F9C16D7F6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10BD4F-5738-420A-B718-D074FDAEDE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AEBDE23-C7E5-478E-8F44-3EDA7E3850E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63491A2-ED6A-4786-BB57-64F25B1E53A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3966E36-0F0B-4CDF-AE06-B57F839223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31A7762-1F09-4B9E-B75E-291FF3F7CB6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689CE40-9C16-4B1E-BC10-4B7FD8298AE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348E6ED-540E-4420-814A-D2D308F6E43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71EBEA9-A098-412C-9596-104B32B9B58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97EBEF3-6DB4-4AB1-8852-50FE4A4EBAF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1D7CA5C-3B8E-4DA7-966E-83A29D1BD1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3451D64-FC83-436C-A84C-6E8560B3B96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26EF204-B229-4926-BCC5-81EC4A4E175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B899956-BCDB-45DD-A8D2-8EFF8E24749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C445536-6D7A-4EE1-B967-14B5166A866B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48B240B-467B-41D6-9888-34B6BEC0CE9F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4D1144C5-1A9F-4805-B11C-975E26A990B9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37175C5-C708-4DB6-B61F-E1D410A839F3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A8AE84B-1FE6-4EF7-ACCE-26BA8F63B06A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208FD7C-DE97-4BE4-8211-FDB5501E8B16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E17FDEE-54D0-430A-BA54-3BA9996E0DD3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456148B-DADF-4650-B5BA-4B0AA8368FD5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9ED86D3-9931-4EC3-8DA2-E0A4C8658AA3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AE5555-66B0-4471-A864-1043097EB31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65D6740-6CD4-49BF-A009-86750D19FE8E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CB360F1-A54A-4493-8FCE-D6938207A1E0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751A1F22-65E4-4EE2-B0EE-E24D63FA53A7}" type="slidenum">
              <a:t>&lt;#&gt;</a:t>
            </a:fld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60A2FBC-8FAE-40C5-9424-BD852DD6857E}" type="slidenum">
              <a:t>&lt;#&gt;</a:t>
            </a:fld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D0B1F500-CF5B-48A9-A56C-5EEBF427610F}" type="slidenum">
              <a:t>&lt;#&gt;</a:t>
            </a:fld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8F16F0E1-0C09-4AB2-9EEE-A7C27283A134}" type="slidenum">
              <a:t>&lt;#&gt;</a:t>
            </a:fld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A4D6C824-C07E-45A7-949C-731270BD759C}" type="slidenum">
              <a:t>&lt;#&gt;</a:t>
            </a:fld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96AE3D3-7874-4188-B44C-BC8C02995679}" type="slidenum">
              <a:t>&lt;#&gt;</a:t>
            </a:fld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663574C-5F07-4B4A-8592-2A99C45CD713}" type="slidenum">
              <a:t>&lt;#&gt;</a:t>
            </a:fld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D2BB4725-706C-420F-B940-26BB4F2037DF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F5B2D7-23F6-4799-A0DB-AD15E38CA31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0D06E715-0058-46BC-83ED-1D54A493E5E9}" type="slidenum">
              <a:t>&lt;#&gt;</a:t>
            </a:fld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5ED75C88-65D4-451D-A283-22709BC85378}" type="slidenum">
              <a:t>&lt;#&gt;</a:t>
            </a:fld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4A3BAE0-3F0C-4B5E-AA38-24F26F2927E3}" type="slidenum">
              <a:t>&lt;#&gt;</a:t>
            </a:fld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AB83F7FA-1D85-4BF5-B38C-C570A2FF6253}" type="slidenum">
              <a:t>&lt;#&gt;</a:t>
            </a:fld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CF02ED39-0AE2-4A0B-BD89-0A8CCA4421CA}" type="slidenum">
              <a:t>&lt;#&gt;</a:t>
            </a:fld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61F8BD8-DB1E-4389-8CD1-3E593389A44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B9FEA4B-DF1F-45D0-A6AD-1332801305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75A7A30-7847-48AE-ABF7-11890DADA1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EC0B3318-8EF3-462B-841E-CA1E1FCD201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A6C7CAD4-85EE-4A4A-A0E7-BCCD6E57410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B4FD59-F1C3-4A0E-B00D-986E8136618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4FAA4B01-EA86-4B3F-8263-A1A6B159E3D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6845469E-7ABB-434D-9933-80061BC813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E1A133D-B2CE-4D56-A517-594BF9052E3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3C0C634-15B3-4714-AC4C-2F84EBDA5B4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7FE72FD7-C681-401C-886A-332FB2FA235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CBB58568-71BF-4677-AD38-D8F068C34F6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EC47E6B0-E1B5-41F1-80C0-5A54CBBD005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6.xml"/><Relationship Id="rId8" Type="http://schemas.openxmlformats.org/officeDocument/2006/relationships/slideLayout" Target="../slideLayouts/slideLayout77.xml"/><Relationship Id="rId9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1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 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1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F0F725D-06AA-48BD-9245-74D58F050D75}" type="slidenum">
              <a:rPr b="0" lang="de-DE" sz="1400" spc="-1" strike="noStrike">
                <a:solidFill>
                  <a:srgbClr val="000000"/>
                </a:solidFill>
                <a:latin typeface="Arial"/>
                <a:ea typeface="Arial"/>
              </a:rPr>
              <a:t>1</a:t>
            </a:fld>
            <a:endParaRPr b="0" lang="de-DE" sz="1400" spc="-1" strike="noStrike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r>
              <a:rPr b="0" lang="de-DE" sz="60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2C267837-B273-4718-A58F-A7472FEFE78A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5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180511FD-1BBB-463A-AE07-7DBC4230BA0A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8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A77A3EE9-5EC0-4C24-A8FF-75CFCD83A29F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1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r>
              <a:rPr b="0" lang="de-DE" sz="60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FC3D164F-D76B-412C-89F5-EA6408255940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4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Google Shape;181;p125"/>
          <p:cNvSpPr/>
          <p:nvPr/>
        </p:nvSpPr>
        <p:spPr>
          <a:xfrm>
            <a:off x="380880" y="1144440"/>
            <a:ext cx="640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6" name="Google Shape;182;p125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56D0E959-B18B-4FF9-AC9F-636BB4EBC017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57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58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59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60" name="PlaceHolder 1"/>
          <p:cNvSpPr>
            <a:spLocks noGrp="1"/>
          </p:cNvSpPr>
          <p:nvPr>
            <p:ph type="sldNum" idx="17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99AE1D9-5CD6-4A06-95AC-88D396DB1AB6}" type="slidenum"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00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dt" idx="18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ftr" idx="19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sldNum" idx="20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6E1E7B4-B707-49AF-AE00-D5998C5BEBF7}" type="slidenum"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748;p5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latin typeface="Arial"/>
            </a:endParaRPr>
          </a:p>
        </p:txBody>
      </p:sp>
      <p:sp>
        <p:nvSpPr>
          <p:cNvPr id="349" name="Google Shape;749;p51"/>
          <p:cNvSpPr/>
          <p:nvPr/>
        </p:nvSpPr>
        <p:spPr>
          <a:xfrm>
            <a:off x="190440" y="1825920"/>
            <a:ext cx="7391160" cy="251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常常祷告</a:t>
            </a:r>
            <a:endParaRPr b="0" lang="de-DE" sz="6600" spc="-1" strike="noStrike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不可灰心</a:t>
            </a:r>
            <a:endParaRPr b="0" lang="de-DE" sz="6600" spc="-1" strike="noStrike">
              <a:latin typeface="Arial"/>
            </a:endParaRPr>
          </a:p>
        </p:txBody>
      </p:sp>
      <p:sp>
        <p:nvSpPr>
          <p:cNvPr id="350" name="Google Shape;750;p51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经文：路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18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1-8</a:t>
            </a: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昼夜呼吁他"/>
          <p:cNvSpPr/>
          <p:nvPr/>
        </p:nvSpPr>
        <p:spPr>
          <a:xfrm>
            <a:off x="2620800" y="2849760"/>
            <a:ext cx="3902400" cy="914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昼夜呼吁他</a:t>
            </a:r>
            <a:endParaRPr b="0" lang="de-DE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昼夜呼吁他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68" name="弗2:11-22"/>
          <p:cNvSpPr/>
          <p:nvPr/>
        </p:nvSpPr>
        <p:spPr>
          <a:xfrm>
            <a:off x="435600" y="1402200"/>
            <a:ext cx="6778800" cy="4509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章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2-7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节，“某城里有一个官，不惧怕神，也不尊重世人。</a:t>
            </a:r>
            <a:r>
              <a:rPr b="0" lang="de-DE" sz="29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那城里有个寡妇，常到他那里，说：『我有一个对头，求你给我伸冤。』</a:t>
            </a:r>
            <a:r>
              <a:rPr b="0" lang="de-DE" sz="29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4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他多日不准，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 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后来心里说：『我虽不惧怕神，也不尊重世人，</a:t>
            </a:r>
            <a:r>
              <a:rPr b="0" lang="de-DE" sz="29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5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只因这寡妇烦扰我，我就给她伸冤吧，免得她常来缠磨我！』”</a:t>
            </a:r>
            <a:r>
              <a:rPr b="0" lang="de-DE" sz="29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6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主说：“你们听这不义之官所说的话。</a:t>
            </a:r>
            <a:r>
              <a:rPr b="0" lang="de-DE" sz="29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神的选民昼夜呼吁他，他纵然为他们忍了多时，岂不终久给他们伸冤吗？”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昼夜呼吁他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70" name="弗2:11-22"/>
          <p:cNvSpPr/>
          <p:nvPr/>
        </p:nvSpPr>
        <p:spPr>
          <a:xfrm>
            <a:off x="435600" y="1402200"/>
            <a:ext cx="7777440" cy="2805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那位寡妇⋯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犹太律法也教导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要多照顾孤儿寡妇，严苦待他们，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不可向他们收利息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(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出二十二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25)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；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不可拿寡妇的衣服作抵押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(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出二十二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26-27)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；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审判时，亦不可屈枉正直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(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出二十七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19)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昼夜呼吁他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72" name="弗2:11-22"/>
          <p:cNvSpPr/>
          <p:nvPr/>
        </p:nvSpPr>
        <p:spPr>
          <a:xfrm>
            <a:off x="435600" y="1402200"/>
            <a:ext cx="5769000" cy="2868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不义的官⋯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心中没有神公义、怜悯的性情。不重神，也就不去尊重人。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那为官员不是为了神，不是为了公正、职责，也不是为了怜悯人，只为自己的好处，也为这妇人伸冤。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昼夜呼吁他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74" name="弗2:11-22"/>
          <p:cNvSpPr/>
          <p:nvPr/>
        </p:nvSpPr>
        <p:spPr>
          <a:xfrm>
            <a:off x="435600" y="1402200"/>
            <a:ext cx="7777440" cy="3310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这个比喻，不是说神是不义的官，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而是作了一个推论。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不义的官也会做的，那寛容忍耐的神，不是更会这样回应吗？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《和合本修定本》将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18:7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这样翻译：</a:t>
            </a:r>
            <a:br>
              <a:rPr sz="2900"/>
            </a:b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“神的选民昼夜呼吁他，</a:t>
            </a:r>
            <a:br>
              <a:rPr sz="2900"/>
            </a:b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他岂会延</a:t>
            </a:r>
            <a:r>
              <a:rPr b="0" lang="zh-CN" sz="2900" spc="-1" strike="noStrike">
                <a:solidFill>
                  <a:srgbClr val="ff2600"/>
                </a:solidFill>
                <a:latin typeface="PingFang SC Regular"/>
                <a:ea typeface="PingFang SC Regular"/>
              </a:rPr>
              <a:t>迟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不给他们伸冤吗？”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为神的国祷告…"/>
          <p:cNvSpPr/>
          <p:nvPr/>
        </p:nvSpPr>
        <p:spPr>
          <a:xfrm>
            <a:off x="2239200" y="2369880"/>
            <a:ext cx="4664520" cy="1737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为神的国祷告</a:t>
            </a:r>
            <a:endParaRPr b="0" lang="de-DE" sz="6000" spc="-1" strike="noStrike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（应用篇）</a:t>
            </a:r>
            <a:endParaRPr b="0" lang="de-DE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为神的国祷告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77" name="弗2:11-22"/>
          <p:cNvSpPr/>
          <p:nvPr/>
        </p:nvSpPr>
        <p:spPr>
          <a:xfrm>
            <a:off x="435600" y="1402200"/>
            <a:ext cx="7777440" cy="3625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神国的来临，我们</a:t>
            </a:r>
            <a:r>
              <a:rPr b="0" lang="zh-CN" sz="2900" spc="-1" strike="noStrike">
                <a:solidFill>
                  <a:srgbClr val="009051"/>
                </a:solidFill>
                <a:latin typeface="PingFang HK Regular"/>
                <a:ea typeface="PingFang HK Regular"/>
              </a:rPr>
              <a:t>首先为自己祷告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</a:t>
            </a: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17: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26-29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26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挪亚的日子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怎样，人子的日子也要怎样。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27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那时候的人又吃又喝，又娶又嫁，到挪亚进方舟的那日，洪水就来，把他们全都灭了。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又好像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罗得的日子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；人又吃又喝，又买又卖，又耕种又盖造。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到罗得出所多玛的那日，就有火与硫磺从天上降下来，把他们全都灭了。”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为神的国祷告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79" name="弗2:11-22"/>
          <p:cNvSpPr/>
          <p:nvPr/>
        </p:nvSpPr>
        <p:spPr>
          <a:xfrm>
            <a:off x="435600" y="1402200"/>
            <a:ext cx="7777440" cy="1858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怎样受装备的，我回顾了一下，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是一个很漫长的经历，除了知识的操练，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更多是人格上的操练，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愿意除掉老我，才能被神去使用⋯⋯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为神的国祷告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81" name="弗2:11-22"/>
          <p:cNvSpPr/>
          <p:nvPr/>
        </p:nvSpPr>
        <p:spPr>
          <a:xfrm>
            <a:off x="435600" y="1402200"/>
            <a:ext cx="6829560" cy="3247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说到审判，我们想到是末日，是破坏现在的，我们没有看到圣经所说的审判是美好的。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神呼召先知耶利米时说：</a:t>
            </a:r>
            <a:br>
              <a:rPr sz="2900"/>
            </a:b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“我今日立你在列邦列国之上，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为要施行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拔出、拆毁、毁坏、倾覆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又要</a:t>
            </a:r>
            <a:r>
              <a:rPr b="0" lang="zh-CN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建立、栽植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。”（耶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1:10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为神的国祷告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83" name="弗2:11-22"/>
          <p:cNvSpPr/>
          <p:nvPr/>
        </p:nvSpPr>
        <p:spPr>
          <a:xfrm>
            <a:off x="435600" y="1402200"/>
            <a:ext cx="6829560" cy="3879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第二，就是</a:t>
            </a:r>
            <a:r>
              <a:rPr b="0" lang="zh-CN" sz="2900" spc="-1" strike="noStrike">
                <a:solidFill>
                  <a:srgbClr val="009051"/>
                </a:solidFill>
                <a:latin typeface="PingFang HK Regular"/>
                <a:ea typeface="PingFang HK Regular"/>
              </a:rPr>
              <a:t>为神国的来临祷告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挪亚是敬虔生活的榜样。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在周一的时候，别人都问你，这个周末过得怎么样？⋯⋯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在长假期以后，人都在说往那里旅游了，我们却可以说⋯⋯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发单张的时候，福音活动的时候，家人朋友传福音的时候⋯⋯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讲题：在基督里合一"/>
          <p:cNvSpPr/>
          <p:nvPr/>
        </p:nvSpPr>
        <p:spPr>
          <a:xfrm>
            <a:off x="1016640" y="3092760"/>
            <a:ext cx="7110000" cy="914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常常祷告，不可灰心</a:t>
            </a:r>
            <a:endParaRPr b="0" lang="de-DE" sz="6000" spc="-1" strike="noStrike">
              <a:latin typeface="Arial"/>
            </a:endParaRPr>
          </a:p>
        </p:txBody>
      </p:sp>
      <p:sp>
        <p:nvSpPr>
          <p:cNvPr id="352" name="弗2:11-22"/>
          <p:cNvSpPr/>
          <p:nvPr/>
        </p:nvSpPr>
        <p:spPr>
          <a:xfrm>
            <a:off x="3246120" y="4112280"/>
            <a:ext cx="2229840" cy="1150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zh-CN" sz="3400" spc="-1" strike="noStrike">
                <a:solidFill>
                  <a:srgbClr val="000000"/>
                </a:solidFill>
                <a:latin typeface="SimHei"/>
                <a:ea typeface="SimHei"/>
              </a:rPr>
              <a:t>路</a:t>
            </a:r>
            <a:r>
              <a:rPr b="0" lang="de-DE" sz="3400" spc="-1" strike="noStrike">
                <a:solidFill>
                  <a:srgbClr val="000000"/>
                </a:solidFill>
                <a:latin typeface="SimHei"/>
                <a:ea typeface="SimHei"/>
              </a:rPr>
              <a:t>18:1-8</a:t>
            </a:r>
            <a:endParaRPr b="0" lang="de-DE" sz="3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</a:pPr>
            <a:endParaRPr b="0" lang="de-DE" sz="3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总结"/>
          <p:cNvSpPr/>
          <p:nvPr/>
        </p:nvSpPr>
        <p:spPr>
          <a:xfrm>
            <a:off x="3763800" y="2369880"/>
            <a:ext cx="1616400" cy="914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 algn="ctr"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总结</a:t>
            </a:r>
            <a:endParaRPr b="0" lang="de-DE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1/2 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86" name="弗2:11-22"/>
          <p:cNvSpPr/>
          <p:nvPr/>
        </p:nvSpPr>
        <p:spPr>
          <a:xfrm>
            <a:off x="435600" y="1402200"/>
            <a:ext cx="6994800" cy="3815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耶稣说这个比喻是劝门徒，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为到神国的实现祷告。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我们要转移我们祷告的重点，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我们要祈求神的国在自己生命中降临祷告，这是一个拔出、拆毁、毁坏、倾覆，又要建立、栽植的过程。</a:t>
            </a:r>
            <a:endParaRPr b="0" lang="de-DE" sz="29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buNone/>
            </a:pPr>
            <a:endParaRPr b="0" lang="de-DE" sz="29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buNone/>
            </a:pP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2/2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88" name="弗2:11-22"/>
          <p:cNvSpPr/>
          <p:nvPr/>
        </p:nvSpPr>
        <p:spPr>
          <a:xfrm>
            <a:off x="435600" y="1402200"/>
            <a:ext cx="6837480" cy="3752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我们也要为神国的救恩祷告，为到福音努力，摆上，挪亚建造方舟，我们今天传扬耶稣救恩的信息。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务要传道，无论得时不得时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凡事谨慎，忍受苦难，做传道的工夫，尽你的职份”（提后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4:2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）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“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神的选民昼夜呼吁他，他岂会延</a:t>
            </a:r>
            <a:r>
              <a:rPr b="0" lang="zh-CN" sz="2900" spc="-1" strike="noStrike">
                <a:solidFill>
                  <a:srgbClr val="000000"/>
                </a:solidFill>
                <a:latin typeface="PingFang SC Regular"/>
                <a:ea typeface="PingFang SC Regular"/>
              </a:rPr>
              <a:t>迟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不给他们伸冤吗？”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（路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18:7</a:t>
            </a: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，和修本）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1/2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54" name="弗2:11-22"/>
          <p:cNvSpPr/>
          <p:nvPr/>
        </p:nvSpPr>
        <p:spPr>
          <a:xfrm>
            <a:off x="435600" y="1402200"/>
            <a:ext cx="699480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路加福音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18:1-8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 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耶稣在这里说了一个比喻，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是要人</a:t>
            </a:r>
            <a:r>
              <a:rPr b="0" lang="de-DE" sz="29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“常常祷告，不可灰心”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。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2/2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56" name="弗2:11-22"/>
          <p:cNvSpPr/>
          <p:nvPr/>
        </p:nvSpPr>
        <p:spPr>
          <a:xfrm>
            <a:off x="435600" y="1402200"/>
            <a:ext cx="6745320" cy="2868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耶稣一直以来祷告的教导，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到底是说什么的，要为那些事情祷告？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耶稣用了一个比喻来推论出，神一定会为他的子民伸冤的，我们能够认同吗？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最后，从应用来说，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我们要为什么事情来祷告！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为那些事情祷告？"/>
          <p:cNvSpPr/>
          <p:nvPr/>
        </p:nvSpPr>
        <p:spPr>
          <a:xfrm>
            <a:off x="1477800" y="2849760"/>
            <a:ext cx="6188400" cy="914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5720" rIns="45720" anchor="t">
            <a:spAutoFit/>
          </a:bodyPr>
          <a:p>
            <a:pPr>
              <a:lnSpc>
                <a:spcPct val="90000"/>
              </a:lnSpc>
              <a:buNone/>
            </a:pPr>
            <a:r>
              <a:rPr b="0" lang="zh-CN" sz="6000" spc="-1" strike="noStrike">
                <a:solidFill>
                  <a:srgbClr val="942193"/>
                </a:solidFill>
                <a:latin typeface="SimHei"/>
                <a:ea typeface="SimHei"/>
              </a:rPr>
              <a:t>为那些事情祷告？</a:t>
            </a:r>
            <a:endParaRPr b="0" lang="de-DE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为那些事情祷告？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59" name="弗2:11-22"/>
          <p:cNvSpPr/>
          <p:nvPr/>
        </p:nvSpPr>
        <p:spPr>
          <a:xfrm>
            <a:off x="435600" y="1402200"/>
            <a:ext cx="7433640" cy="141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读圣经的时候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要注意⚠️ 上下文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及整体圣经的教导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为那些事情祷告？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61" name="弗2:11-22"/>
          <p:cNvSpPr/>
          <p:nvPr/>
        </p:nvSpPr>
        <p:spPr>
          <a:xfrm>
            <a:off x="435600" y="1402200"/>
            <a:ext cx="6778800" cy="3310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常常祷告不可灰心，是不是我们想求什么，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 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用了这个态度，神就不得不回应我们的祷告呢？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当然不是。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 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雅各书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4:2-3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：“你们得不着，是因为你们不求。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你们求也得不着，是因为你们妄求，要浪费在你们的宴乐中。”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为那些事情祷告？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63" name="弗2:11-22"/>
          <p:cNvSpPr/>
          <p:nvPr/>
        </p:nvSpPr>
        <p:spPr>
          <a:xfrm>
            <a:off x="435600" y="1402200"/>
            <a:ext cx="6778800" cy="4130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耶稣却教导我们要为天国祷告，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要为到天国临到地上祷告。</a:t>
            </a:r>
            <a:endParaRPr b="0" lang="de-DE" sz="2900" spc="-1" strike="noStrike">
              <a:latin typeface="Arial"/>
            </a:endParaRPr>
          </a:p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在路加福音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12:29-31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，耶稣已经说了：“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29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你们不要求吃什么，喝什么，也不要挂心；</a:t>
            </a:r>
            <a:r>
              <a:rPr b="0" lang="de-DE" sz="138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这都是外邦人所求的。你们必须用这些东西，你们的父是知道的。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你们只要求他的国，这些东西就必加给你们了。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32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你们这小群，不要惧怕，因为你们的父乐意把国赐给你们。”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讲题：在基督里合一"/>
          <p:cNvSpPr/>
          <p:nvPr/>
        </p:nvSpPr>
        <p:spPr>
          <a:xfrm>
            <a:off x="256320" y="463320"/>
            <a:ext cx="7547760" cy="585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  <a:buNone/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为那些事情祷告？ </a:t>
            </a: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4/4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365" name="弗2:11-22"/>
          <p:cNvSpPr/>
          <p:nvPr/>
        </p:nvSpPr>
        <p:spPr>
          <a:xfrm>
            <a:off x="435600" y="1402200"/>
            <a:ext cx="7761960" cy="2299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120240" indent="-120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路加福音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18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章的经文，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祷告的教导显然是回应上文的讨论，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17:20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20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法利赛人问：“神的国几时来到？”</a:t>
            </a:r>
            <a:br>
              <a:rPr sz="2900"/>
            </a:b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耶稣在</a:t>
            </a:r>
            <a:r>
              <a:rPr b="0" lang="de-DE" sz="29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21</a:t>
            </a:r>
            <a:r>
              <a:rPr b="0" lang="zh-CN" sz="29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节说：“神的国就在你们心里。”</a:t>
            </a:r>
            <a:endParaRPr b="0" lang="de-DE" sz="2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Application>LibreOffice/7.3.4.2$Windows_X86_64 LibreOffice_project/728fec16bd5f605073805c3c9e7c4212a0120dc5</Application>
  <AppVersion>15.0000</AppVersion>
  <Words>5659</Words>
  <Paragraphs>816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2022-10-15T14:10:54Z</cp:lastPrinted>
  <dcterms:modified xsi:type="dcterms:W3CDTF">2022-10-18T00:00:09Z</dcterms:modified>
  <cp:revision>95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MMClips">
    <vt:i4>12</vt:i4>
  </property>
  <property fmtid="{D5CDD505-2E9C-101B-9397-08002B2CF9AE}" pid="4" name="Notes">
    <vt:i4>80</vt:i4>
  </property>
  <property fmtid="{D5CDD505-2E9C-101B-9397-08002B2CF9AE}" pid="5" name="PresentationFormat">
    <vt:lpwstr>全屏显示(4:3)</vt:lpwstr>
  </property>
  <property fmtid="{D5CDD505-2E9C-101B-9397-08002B2CF9AE}" pid="6" name="Slides">
    <vt:i4>106</vt:i4>
  </property>
  <property fmtid="{D5CDD505-2E9C-101B-9397-08002B2CF9AE}" pid="7" name="Version">
    <vt:i4>1</vt:i4>
  </property>
</Properties>
</file>