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6.xml" ContentType="application/vnd.openxmlformats-officedocument.presentationml.slideMaster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7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</p:sldIdLst>
  <p:sldSz cx="9144000" cy="6858000"/>
  <p:notesSz cx="6889750" cy="1002188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notesMaster" Target="notesMasters/notesMaster1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slide" Target="slides/slide14.xml"/><Relationship Id="rId23" Type="http://schemas.openxmlformats.org/officeDocument/2006/relationships/slide" Target="slides/slide15.xml"/><Relationship Id="rId24" Type="http://schemas.openxmlformats.org/officeDocument/2006/relationships/slide" Target="slides/slide16.xml"/><Relationship Id="rId25" Type="http://schemas.openxmlformats.org/officeDocument/2006/relationships/slide" Target="slides/slide17.xml"/><Relationship Id="rId26" Type="http://schemas.openxmlformats.org/officeDocument/2006/relationships/slide" Target="slides/slide18.xml"/><Relationship Id="rId27" Type="http://schemas.openxmlformats.org/officeDocument/2006/relationships/slide" Target="slides/slide19.xml"/><Relationship Id="rId28" Type="http://schemas.openxmlformats.org/officeDocument/2006/relationships/slide" Target="slides/slide20.xml"/><Relationship Id="rId29" Type="http://schemas.openxmlformats.org/officeDocument/2006/relationships/slide" Target="slides/slide21.xml"/><Relationship Id="rId30" Type="http://schemas.openxmlformats.org/officeDocument/2006/relationships/slide" Target="slides/slide22.xml"/><Relationship Id="rId31" Type="http://schemas.openxmlformats.org/officeDocument/2006/relationships/slide" Target="slides/slide23.xml"/><Relationship Id="rId32" Type="http://schemas.openxmlformats.org/officeDocument/2006/relationships/slide" Target="slides/slide24.xml"/><Relationship Id="rId33" Type="http://schemas.openxmlformats.org/officeDocument/2006/relationships/slide" Target="slides/slide25.xml"/><Relationship Id="rId34" Type="http://schemas.openxmlformats.org/officeDocument/2006/relationships/slide" Target="slides/slide26.xml"/><Relationship Id="rId35" Type="http://schemas.openxmlformats.org/officeDocument/2006/relationships/slide" Target="slides/slide27.xml"/><Relationship Id="rId3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sldImg"/>
          </p:nvPr>
        </p:nvSpPr>
        <p:spPr>
          <a:xfrm>
            <a:off x="939600" y="761400"/>
            <a:ext cx="5010120" cy="375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Folie mittels Klicken verschieben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688680" y="4760280"/>
            <a:ext cx="5511240" cy="450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2000" spc="-1" strike="noStrike">
                <a:latin typeface="Arial"/>
              </a:rPr>
              <a:t>Format der Notizen mittels Klicken bearbeiten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1400" spc="-1" strike="noStrike">
                <a:latin typeface="Times New Roman"/>
              </a:rPr>
              <a:t>&lt;Kopfzeile&gt;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 type="dt" idx="17"/>
          </p:nvPr>
        </p:nvSpPr>
        <p:spPr>
          <a:xfrm>
            <a:off x="389988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260" name="PlaceHolder 5"/>
          <p:cNvSpPr>
            <a:spLocks noGrp="1"/>
          </p:cNvSpPr>
          <p:nvPr>
            <p:ph type="ftr" idx="18"/>
          </p:nvPr>
        </p:nvSpPr>
        <p:spPr>
          <a:xfrm>
            <a:off x="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261" name="PlaceHolder 6"/>
          <p:cNvSpPr>
            <a:spLocks noGrp="1"/>
          </p:cNvSpPr>
          <p:nvPr>
            <p:ph type="sldNum" idx="19"/>
          </p:nvPr>
        </p:nvSpPr>
        <p:spPr>
          <a:xfrm>
            <a:off x="389988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03A900FF-A868-474C-B39A-9682812AE0E8}" type="slidenum">
              <a:rPr b="0" lang="de-DE" sz="1400" spc="-1" strike="noStrike">
                <a:latin typeface="Times New Roman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1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Arial"/>
              </a:rPr>
              <a:t>请注意修改证道题目和讲员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Arial"/>
              </a:rPr>
              <a:t>标题为</a:t>
            </a:r>
            <a:r>
              <a:rPr b="0" lang="de-DE" sz="2000" spc="-1" strike="noStrike">
                <a:latin typeface="Arial"/>
              </a:rPr>
              <a:t>42</a:t>
            </a:r>
            <a:r>
              <a:rPr b="0" lang="zh-CN" sz="2000" spc="-1" strike="noStrike">
                <a:latin typeface="Arial"/>
              </a:rPr>
              <a:t>正文字体</a:t>
            </a:r>
            <a:r>
              <a:rPr b="0" lang="en-US" sz="2000" spc="-1" strike="noStrike">
                <a:latin typeface="Arial"/>
              </a:rPr>
              <a:t>66</a:t>
            </a:r>
            <a:r>
              <a:rPr b="0" lang="zh-CN" sz="2000" spc="-1" strike="noStrike">
                <a:latin typeface="Arial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319" name="PlaceHolder 3"/>
          <p:cNvSpPr>
            <a:spLocks noGrp="1"/>
          </p:cNvSpPr>
          <p:nvPr>
            <p:ph type="sldNum" idx="20"/>
          </p:nvPr>
        </p:nvSpPr>
        <p:spPr>
          <a:xfrm>
            <a:off x="3903120" y="9520200"/>
            <a:ext cx="2984760" cy="501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BEA0DE2-9311-4269-AF35-1A63555FB745}" type="slidenum">
              <a:rPr b="0" lang="de-DE" sz="12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3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3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3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2DDC565-AC56-4045-BED8-D66F143549E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D7EC34D-EE76-4A08-A397-75D992386EC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57AD08A-EB76-446A-A6DC-FC7FE72C483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83F087-CCAF-49DC-93ED-54164B77A17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AC2CF86-7812-47EB-9CFC-EF4AD599AFD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66CABC5-A706-4044-8540-673F704CD3E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6A62A45-DCFA-4E08-8B04-11246CACF17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3DD6633-911D-44D9-AB1B-F01B40773DE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C9E03A0-910D-48E6-A666-070DAABC9F2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2CA0D5D-3C6F-4228-A21F-4271C7D09F2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3A72222-28C6-4DC0-850A-21E0318099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84CE31C-BEA6-4476-8D74-3EF7A3643A4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F112AFF-6159-48BF-B411-293483BB0C3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D3B0333-49A2-4298-ABAA-57114B1ADCF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06F75C1-6AAD-4F74-AD26-AC77DD542D0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230E98A-DCC6-4852-B1DB-D622D5C53F1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A7274EA-8EB2-46DF-BA09-776AED46271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54E1863-6BE2-460A-B0B7-7809CD96735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2B5A201-45D0-415F-A811-6E206317948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BF215B2-117E-4DC3-9C53-90A1A9C2C69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E00F7F4-4EF3-43F8-BD5A-6FAA309349B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3A5CA60-B206-4CB7-AEE6-BBA7699BEC3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3C1C1D7-5427-45C2-BEF3-9758EB7FA40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50C23DE-98F3-48D6-A905-557D2517F04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D0B3594-A93E-4F83-B279-E29F4AF0BD6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FB70BAA-4BDA-4E52-8484-B9A4773D262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D227FBF-9D62-477D-9DAD-BEAC677EF14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07B612D-395D-4A3C-90D0-9F8D6A377D4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1CDF016-AB2F-4025-BC6F-E7A422B68DF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EDD7A5F-C40A-43D9-9E02-8B2D892B12F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2FA3514-3D19-4940-805D-51A1C9CE920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1C58508-6FC9-4373-9423-3C9830BA5E3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57AA5FB-8727-49F2-AAB8-17C354F8DE7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EE7FAF9-FBB7-46A7-8B48-FB1D47E0C4E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B31EED1-884C-4B84-B836-E4C81E69527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F32576F-064E-4778-BBEC-CCD7B021E79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BDEFD4E-968E-46A7-A9A2-8B12C8E82A5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00C6BF6-E2D6-4095-82C7-88DBDF83F09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F96B987-CDC1-4EAE-9F1A-B4A07E5B06A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1575795-E32E-46EA-8FDD-500FD395C26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20840C5-2A51-46E5-9474-B298DA259EB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E2E0B52-5454-4223-896A-02005D58490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D09F2BA-87D8-4F1B-9644-A6C23F17358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7A94235-EDB6-4E88-ABEC-D4B7C9FF58B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85FD728-A984-4C90-AD5E-0F0A7C623ED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08B348C-ECEB-4BB1-87D0-27A242A4D04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57D853B-A70C-4959-884B-A7FB4B4A8F0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C06825E8-DE12-495B-97C9-9AF36A75266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BC6E3FF-FE31-496B-8723-7F858284F29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0976CA7-1561-4C69-B6A0-445057BBEE0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7ADFE3A-0F2D-462A-97AA-8D83A477EA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A15C95A1-2B1B-4A13-92A6-BFC0311492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99A81F9-7AB7-489A-BAA2-6AC50724965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594E48E-61BC-4D6E-81B1-6DA8046DC29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3DB7893A-5623-4932-9960-C6412196110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5E44EE3-F9B5-418E-8D16-A9382003511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31FB86BB-F040-45D8-868F-12927682B43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6FE8E239-E3F3-4A20-995A-88DB2DE4A125}" type="slidenum">
              <a:t>&lt;#&gt;</a:t>
            </a:fld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922C86D0-D4A0-4381-96E6-7EAFEF7E2349}" type="slidenum">
              <a:t>&lt;#&gt;</a:t>
            </a:fld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5919638C-DB51-4C24-974A-36F2E53E8082}" type="slidenum">
              <a:t>&lt;#&gt;</a:t>
            </a:fld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D63421BE-1310-4DD3-A953-2612FC530900}" type="slidenum">
              <a:t>&lt;#&gt;</a:t>
            </a:fld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ABE3322B-FC13-4D1D-A71B-7E92FFA09E48}" type="slidenum">
              <a:t>&lt;#&gt;</a:t>
            </a:fld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9E9D7C81-CEC1-4862-919A-F7047FB4C1EA}" type="slidenum">
              <a:t>&lt;#&gt;</a:t>
            </a:fld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58A06462-28CC-43D8-AAB2-57F0F38098EF}" type="slidenum">
              <a:t>&lt;#&gt;</a:t>
            </a:fld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1BC9B8A7-7DF8-4B00-AF99-A26393DB48C1}" type="slidenum">
              <a:t>&lt;#&gt;</a:t>
            </a:fld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91F840FF-55F6-4BD1-BD6E-A64BF36E1817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D4B02BC-301E-423B-B3D4-B395A4FEAAF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B187C3D-0330-48E2-9947-A1C15A19585E}" type="slidenum">
              <a:t>&lt;#&gt;</a:t>
            </a:fld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BA520285-91EF-496C-852F-B73C00291847}" type="slidenum">
              <a:t>&lt;#&gt;</a:t>
            </a:fld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348ED24C-AB46-4AB3-A9BC-78E8A1301185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CCDFC5E-8481-4F0F-B839-4DB966564BD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F7EEF7D-A22D-44F0-97F8-5B49B927D18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5.xml"/><Relationship Id="rId9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5"/>
          <p:cNvSpPr/>
          <p:nvPr/>
        </p:nvSpPr>
        <p:spPr>
          <a:xfrm>
            <a:off x="380880" y="1143000"/>
            <a:ext cx="6400800" cy="36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" name="Grafik 7" descr=""/>
          <p:cNvPicPr/>
          <p:nvPr/>
        </p:nvPicPr>
        <p:blipFill>
          <a:blip r:embed="rId2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Mastertitelformat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 </a:t>
            </a:r>
            <a:endParaRPr b="0" lang="de-DE" sz="4400" spc="-1" strike="noStrike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 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fld id="{3A5FF442-49DB-4CDE-932F-90DA72D471FC}" type="slidenum"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1</a:t>
            </a:fld>
            <a:endParaRPr b="0" lang="de-DE" sz="4400" spc="-1" strike="noStrike"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 idx="4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 idx="5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3885B70-C57B-4B8A-998F-8B46C1847C1D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85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dt" idx="7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ftr" idx="8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9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3C0B1F8-C614-483E-8F0F-8C6895975C7E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28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de-DE" sz="42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  <a:ea typeface="SimHei"/>
              </a:rPr>
              <a:t>Textmasterformat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SimSun"/>
              </a:rPr>
              <a:t>Zweite Ebene</a:t>
            </a:r>
            <a:endParaRPr b="0" lang="de-DE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  <a:ea typeface="SimSun"/>
              </a:rPr>
              <a:t>Dritte 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Vierte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Fünfte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dt" idx="10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ftr" idx="11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sldNum" idx="12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EFA391C-0D41-4A1A-9C7C-BB0E9689A58E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71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dt" idx="13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ftr" idx="14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sldNum" idx="15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62916F7-7682-482A-86E7-6EA25E54D50C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4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15" name="Line"/>
          <p:cNvSpPr/>
          <p:nvPr/>
        </p:nvSpPr>
        <p:spPr>
          <a:xfrm>
            <a:off x="380880" y="1144080"/>
            <a:ext cx="6400800" cy="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6" name="image.png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12700">
            <a:noFill/>
          </a:ln>
        </p:spPr>
      </p:pic>
      <p:sp>
        <p:nvSpPr>
          <p:cNvPr id="217" name="PlaceHolder 1"/>
          <p:cNvSpPr>
            <a:spLocks noGrp="1"/>
          </p:cNvSpPr>
          <p:nvPr>
            <p:ph type="sldNum" idx="16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9A8B3D3-3B86-4C8C-AA38-077A3736BB1D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el 1"/>
          <p:cNvSpPr/>
          <p:nvPr/>
        </p:nvSpPr>
        <p:spPr>
          <a:xfrm>
            <a:off x="380880" y="343080"/>
            <a:ext cx="6552720" cy="72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证道</a:t>
            </a:r>
            <a:endParaRPr b="0" lang="de-DE" sz="4200" spc="-1" strike="noStrike">
              <a:latin typeface="Arial"/>
            </a:endParaRPr>
          </a:p>
        </p:txBody>
      </p:sp>
      <p:sp>
        <p:nvSpPr>
          <p:cNvPr id="263" name="Inhaltsplatzhalter 2"/>
          <p:cNvSpPr/>
          <p:nvPr/>
        </p:nvSpPr>
        <p:spPr>
          <a:xfrm>
            <a:off x="228600" y="1523880"/>
            <a:ext cx="7391160" cy="26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66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zh-CN" sz="6600" spc="-1" strike="noStrike">
                <a:solidFill>
                  <a:srgbClr val="000000"/>
                </a:solidFill>
                <a:latin typeface="SimHei"/>
                <a:ea typeface="SimHei"/>
              </a:rPr>
              <a:t>耶稣的门徒训练</a:t>
            </a:r>
            <a:endParaRPr b="0" lang="de-DE" sz="6600" spc="-1" strike="noStrike">
              <a:latin typeface="Arial"/>
            </a:endParaRPr>
          </a:p>
        </p:txBody>
      </p:sp>
      <p:sp>
        <p:nvSpPr>
          <p:cNvPr id="264" name="Inhaltsplatzhalter 2"/>
          <p:cNvSpPr/>
          <p:nvPr/>
        </p:nvSpPr>
        <p:spPr>
          <a:xfrm>
            <a:off x="838080" y="4343400"/>
            <a:ext cx="6095520" cy="150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199"/>
              </a:spcBef>
              <a:buNone/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证道：陈永安 牧师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经文：路</a:t>
            </a:r>
            <a:r>
              <a:rPr b="0" lang="de-DE" sz="3200" spc="-1" strike="noStrike">
                <a:solidFill>
                  <a:srgbClr val="000000"/>
                </a:solidFill>
                <a:latin typeface="SimHei"/>
                <a:ea typeface="SimHei"/>
              </a:rPr>
              <a:t>17</a:t>
            </a: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：</a:t>
            </a:r>
            <a:r>
              <a:rPr b="0" lang="de-DE" sz="3200" spc="-1" strike="noStrike">
                <a:solidFill>
                  <a:srgbClr val="000000"/>
                </a:solidFill>
                <a:latin typeface="SimHei"/>
                <a:ea typeface="SimHei"/>
              </a:rPr>
              <a:t>1-10</a:t>
            </a:r>
            <a:endParaRPr b="0" lang="de-DE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饶恕的操练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2" name="弗2:11-22"/>
          <p:cNvSpPr/>
          <p:nvPr/>
        </p:nvSpPr>
        <p:spPr>
          <a:xfrm>
            <a:off x="435600" y="1402200"/>
            <a:ext cx="6994800" cy="2300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第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3-4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节：“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3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你们要谨慎！若是你的弟兄得罪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你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，就劝戒他；他若懊悔，就饶恕他。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4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倘若他一天七次得罪你，又七次回转，说：『我懊悔了』，你总要饶恕他。”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1" dur="indefinite" restart="never" nodeType="tmRoot">
          <p:childTnLst>
            <p:seq>
              <p:cTn id="72" dur="indefinite" nodeType="mainSeq">
                <p:childTnLst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0" dur="500"/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饶恕的操练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4" name="弗2:11-22"/>
          <p:cNvSpPr/>
          <p:nvPr/>
        </p:nvSpPr>
        <p:spPr>
          <a:xfrm>
            <a:off x="435600" y="1402200"/>
            <a:ext cx="6994800" cy="2805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犹太人的数目，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七是完全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的意思，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耶稣不单是在次数上的多少问题，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而是要表达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完全饶恕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他。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一个人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完完全全地得罪了你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门徒仍要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完完全全饶恕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耶稣说：</a:t>
            </a:r>
            <a:r>
              <a:rPr b="0" lang="de-DE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“你总要饶恕他”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1" dur="indefinite" restart="never" nodeType="tmRoot">
          <p:childTnLst>
            <p:seq>
              <p:cTn id="82" dur="indefinite" nodeType="mainSeq">
                <p:childTnLst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0" dur="500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5" dur="500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饶恕的操练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6" name="弗2:11-22"/>
          <p:cNvSpPr/>
          <p:nvPr/>
        </p:nvSpPr>
        <p:spPr>
          <a:xfrm>
            <a:off x="435600" y="1402200"/>
            <a:ext cx="6994800" cy="141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主动地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去做饶恕这件事情。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耶稣说：“若是你的弟兄得罪你，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就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劝戒他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；他若懊悔，就饶恕他。”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6" dur="indefinite" restart="never" nodeType="tmRoot">
          <p:childTnLst>
            <p:seq>
              <p:cTn id="97" dur="indefinite" nodeType="mainSeq">
                <p:childTnLst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2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5" dur="500"/>
                                        <p:tgtEl>
                                          <p:spTgt spid="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饶恕的操练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8" name="弗2:11-22"/>
          <p:cNvSpPr/>
          <p:nvPr/>
        </p:nvSpPr>
        <p:spPr>
          <a:xfrm>
            <a:off x="435600" y="1402200"/>
            <a:ext cx="6994800" cy="23637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当你去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劝戒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的时候，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就是给人回转的机会。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要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不断的给予机会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他若懊悔，就饶恕他，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要完完全全地饶恕他，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总要饶恕他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6" dur="indefinite" restart="never" nodeType="tmRoot">
          <p:childTnLst>
            <p:seq>
              <p:cTn id="107" dur="indefinite" nodeType="mainSeq">
                <p:childTnLst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1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5" dur="500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9" fill="hold"/>
                                        <p:tgtEl>
                                          <p:spTgt spid="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0" dur="500"/>
                                        <p:tgtEl>
                                          <p:spTgt spid="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饶恕的操练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90" name="弗2:11-22"/>
          <p:cNvSpPr/>
          <p:nvPr/>
        </p:nvSpPr>
        <p:spPr>
          <a:xfrm>
            <a:off x="435600" y="1402200"/>
            <a:ext cx="6994800" cy="19220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这是耶稣对门徒的训练⋯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生命变得更能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包容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别人，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能有更多的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朋友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，更少的</a:t>
            </a:r>
            <a:r>
              <a:rPr b="0" lang="zh-CN" sz="2900" spc="-1" strike="noStrike">
                <a:solidFill>
                  <a:srgbClr val="ff2600"/>
                </a:solidFill>
                <a:latin typeface="PingFang SC Regular"/>
                <a:ea typeface="PingFang SC Regular"/>
              </a:rPr>
              <a:t>敌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人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你更加是</a:t>
            </a:r>
            <a:r>
              <a:rPr b="0" lang="zh-CN" sz="29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得着了他</a:t>
            </a: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1" dur="indefinite" restart="never" nodeType="tmRoot">
          <p:childTnLst>
            <p:seq>
              <p:cTn id="122" dur="indefinite" nodeType="mainSeq">
                <p:childTnLst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9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0" dur="500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4" fill="hold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5" dur="500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饶恕的操练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92" name="弗2:11-22"/>
          <p:cNvSpPr/>
          <p:nvPr/>
        </p:nvSpPr>
        <p:spPr>
          <a:xfrm>
            <a:off x="435600" y="1402200"/>
            <a:ext cx="6994800" cy="1038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门徒听到耶稣的教导，感到不可思议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⋯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因此，引发了耶稣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信心的教导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6" dur="indefinite" restart="never" nodeType="tmRoot">
          <p:childTnLst>
            <p:seq>
              <p:cTn id="137" dur="indefinite" nodeType="mainSeq">
                <p:childTnLst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1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2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4" fill="hold"/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5" dur="500"/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9" fill="hold"/>
                                        <p:tgtEl>
                                          <p:spTgt spid="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0" dur="500"/>
                                        <p:tgtEl>
                                          <p:spTgt spid="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你有信心饶恕人吗？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94" name="弗2:11-22"/>
          <p:cNvSpPr/>
          <p:nvPr/>
        </p:nvSpPr>
        <p:spPr>
          <a:xfrm>
            <a:off x="435600" y="1402200"/>
            <a:ext cx="6994800" cy="274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第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5-6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节。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5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使徒对主说：“求主加增我们的信心。”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6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主说：“你们若有信心像一粒芥菜种，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就是对这棵桑树说：『你要拔起根来，栽在海里』，它也必听从你们。”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1" dur="indefinite" restart="never" nodeType="tmRoot">
          <p:childTnLst>
            <p:seq>
              <p:cTn id="152" dur="indefinite" nodeType="mainSeq">
                <p:childTnLst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7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9" fill="hold"/>
                                        <p:tgtEl>
                                          <p:spTgt spid="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0" dur="500"/>
                                        <p:tgtEl>
                                          <p:spTgt spid="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你有信心饶恕人吗？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96" name="弗2:11-22"/>
          <p:cNvSpPr/>
          <p:nvPr/>
        </p:nvSpPr>
        <p:spPr>
          <a:xfrm>
            <a:off x="435600" y="1402200"/>
            <a:ext cx="6994800" cy="1858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耶稣说的是，我们在饶恕人的事情上，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在面对别人得罪你的时候，在我们面对冲突的时候，我们要有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信心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能够化解，能够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复和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，能够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彼此饶恕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1" dur="indefinite" restart="never" nodeType="tmRoot">
          <p:childTnLst>
            <p:seq>
              <p:cTn id="162" dur="indefinite" nodeType="mainSeq">
                <p:childTnLst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9" fill="hold"/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0" dur="500"/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你有信心饶恕人吗？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98" name="弗2:11-22"/>
          <p:cNvSpPr/>
          <p:nvPr/>
        </p:nvSpPr>
        <p:spPr>
          <a:xfrm>
            <a:off x="435600" y="1402200"/>
            <a:ext cx="6994800" cy="975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一粒芥菜种的信心，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就能面对巨大的困难。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1" dur="indefinite" restart="never" nodeType="tmRoot">
          <p:childTnLst>
            <p:seq>
              <p:cTn id="172" dur="indefinite" nodeType="mainSeq">
                <p:childTnLst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7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9" fill="hold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0" dur="500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你有信心饶恕人吗？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00" name="弗2:11-22"/>
          <p:cNvSpPr/>
          <p:nvPr/>
        </p:nvSpPr>
        <p:spPr>
          <a:xfrm>
            <a:off x="435600" y="1402200"/>
            <a:ext cx="6994800" cy="14803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使徒要求耶稣加增信心，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耶稣的回答，你们觉得怎样？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是在说他们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没有信心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？还是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有信心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？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1" dur="indefinite" restart="never" nodeType="tmRoot">
          <p:childTnLst>
            <p:seq>
              <p:cTn id="182" dur="indefinite" nodeType="mainSeq">
                <p:childTnLst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9" fill="hold"/>
                                        <p:tgtEl>
                                          <p:spTgt spid="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0" dur="500"/>
                                        <p:tgtEl>
                                          <p:spTgt spid="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4" fill="hold"/>
                                        <p:tgtEl>
                                          <p:spTgt spid="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5" dur="500"/>
                                        <p:tgtEl>
                                          <p:spTgt spid="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讲题：在基督里合一"/>
          <p:cNvSpPr/>
          <p:nvPr/>
        </p:nvSpPr>
        <p:spPr>
          <a:xfrm>
            <a:off x="426600" y="480960"/>
            <a:ext cx="646128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耶稣的门徒训练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66" name="弗2:11-22"/>
          <p:cNvSpPr/>
          <p:nvPr/>
        </p:nvSpPr>
        <p:spPr>
          <a:xfrm>
            <a:off x="426600" y="1295280"/>
            <a:ext cx="6994800" cy="557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zh-CN" sz="3400" spc="-1" strike="noStrike">
                <a:solidFill>
                  <a:srgbClr val="000000"/>
                </a:solidFill>
                <a:latin typeface="SimHei"/>
                <a:ea typeface="SimHei"/>
              </a:rPr>
              <a:t>路</a:t>
            </a:r>
            <a:r>
              <a:rPr b="0" lang="de-DE" sz="3400" spc="-1" strike="noStrike">
                <a:solidFill>
                  <a:srgbClr val="000000"/>
                </a:solidFill>
                <a:latin typeface="SimHei"/>
                <a:ea typeface="SimHei"/>
              </a:rPr>
              <a:t>17:1-10</a:t>
            </a:r>
            <a:endParaRPr b="0" lang="de-DE" sz="3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你有信心饶恕人吗？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02" name="弗2:11-22"/>
          <p:cNvSpPr/>
          <p:nvPr/>
        </p:nvSpPr>
        <p:spPr>
          <a:xfrm>
            <a:off x="435600" y="1402200"/>
            <a:ext cx="6994800" cy="1985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为什么面对得罪我的弟兄姐妹、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劝戒、饶恕、要有信心呢？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因为我们不知道对方会怎样回应！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这时候，需要信心去面对。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6" dur="indefinite" restart="never" nodeType="tmRoot">
          <p:childTnLst>
            <p:seq>
              <p:cTn id="197" dur="indefinite" nodeType="mainSeq">
                <p:childTnLst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1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2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4" fill="hold"/>
                                        <p:tgtEl>
                                          <p:spTgt spid="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5" dur="500"/>
                                        <p:tgtEl>
                                          <p:spTgt spid="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9" fill="hold"/>
                                        <p:tgtEl>
                                          <p:spTgt spid="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0" dur="500"/>
                                        <p:tgtEl>
                                          <p:spTgt spid="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4" fill="hold"/>
                                        <p:tgtEl>
                                          <p:spTgt spid="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5" dur="500"/>
                                        <p:tgtEl>
                                          <p:spTgt spid="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你有信心饶恕人吗？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04" name="弗2:11-22"/>
          <p:cNvSpPr/>
          <p:nvPr/>
        </p:nvSpPr>
        <p:spPr>
          <a:xfrm>
            <a:off x="435600" y="1402200"/>
            <a:ext cx="6994800" cy="3247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在这种激列的沟通里，却埋下了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不信任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的种子，甚至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对神失去信心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但我们有很小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很小的信心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像芥菜种那么小，踏出一步，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弟兄姐妹之间就可以彼此饶恕，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化解冲突，并没有你所想像的困难，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更重要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神在当中工作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6" dur="indefinite" restart="never" nodeType="tmRoot">
          <p:childTnLst>
            <p:seq>
              <p:cTn id="217" dur="indefinite" nodeType="mainSeq">
                <p:childTnLst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1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4" fill="hold"/>
                                        <p:tgtEl>
                                          <p:spTgt spid="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5" dur="500"/>
                                        <p:tgtEl>
                                          <p:spTgt spid="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9" fill="hold"/>
                                        <p:tgtEl>
                                          <p:spTgt spid="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0" dur="500"/>
                                        <p:tgtEl>
                                          <p:spTgt spid="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你有信心饶恕人吗？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06" name="弗2:11-22"/>
          <p:cNvSpPr/>
          <p:nvPr/>
        </p:nvSpPr>
        <p:spPr>
          <a:xfrm>
            <a:off x="435600" y="1402200"/>
            <a:ext cx="6994800" cy="141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你愿意再给对方一次机会，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就是再给自己一次机会，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也是让神在你生命中作工的机会。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1" dur="indefinite" restart="never" nodeType="tmRoot">
          <p:childTnLst>
            <p:seq>
              <p:cTn id="232" dur="indefinite" nodeType="mainSeq">
                <p:childTnLst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6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7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9" fill="hold"/>
                                        <p:tgtEl>
                                          <p:spTgt spid="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0" dur="500"/>
                                        <p:tgtEl>
                                          <p:spTgt spid="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 ：无用的仆人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08" name="弗2:11-22"/>
          <p:cNvSpPr/>
          <p:nvPr/>
        </p:nvSpPr>
        <p:spPr>
          <a:xfrm>
            <a:off x="435600" y="1402200"/>
            <a:ext cx="6994800" cy="1858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7-10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节，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耶稣再以</a:t>
            </a:r>
            <a:r>
              <a:rPr b="0" lang="de-DE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“无用的仆人”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的比喻，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来让门徒明白，这不是可以自义，或可以得奖赏原因，我们是应分这样做的。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 ：无用的仆人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10" name="弗2:11-22"/>
          <p:cNvSpPr/>
          <p:nvPr/>
        </p:nvSpPr>
        <p:spPr>
          <a:xfrm>
            <a:off x="435600" y="1402200"/>
            <a:ext cx="6994800" cy="4067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7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你们谁有仆人耕地或是放羊，从田里回来，就对他说：『你快来坐下吃饭』呢？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8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岂不对他说：『你给我预备晚饭，束上带子伺候我，等我吃喝完了，你才可以吃喝』吗？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9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仆人照所吩咐的去做，主人还谢谢他吗？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10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这样，你们做完了一切所吩咐的，只当说：『我们是无用的仆人，所做的本是我们应分做的。』”</a:t>
            </a: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（路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17:7-10</a:t>
            </a: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 ：无用的仆人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12" name="弗2:11-22"/>
          <p:cNvSpPr/>
          <p:nvPr/>
        </p:nvSpPr>
        <p:spPr>
          <a:xfrm>
            <a:off x="435600" y="1402200"/>
            <a:ext cx="6994800" cy="2805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要记得我们都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同有一位主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这不过是应分做的。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在弟兄快要跌倒的时候，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彼此提醒、彼此扶持、彼此饶恕，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我们就少一个</a:t>
            </a:r>
            <a:r>
              <a:rPr b="0" lang="zh-CN" sz="2900" spc="-1" strike="noStrike">
                <a:solidFill>
                  <a:srgbClr val="000000"/>
                </a:solidFill>
                <a:latin typeface="PingFang SC Regular"/>
                <a:ea typeface="PingFang SC Regular"/>
              </a:rPr>
              <a:t>敌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人，多一个朋友，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成为真正的弟兄姐妹。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 ：无用的仆人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14" name="弗2:11-22"/>
          <p:cNvSpPr/>
          <p:nvPr/>
        </p:nvSpPr>
        <p:spPr>
          <a:xfrm>
            <a:off x="435600" y="1402200"/>
            <a:ext cx="6994800" cy="3310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在今天，你认为是你在帮助别人，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但其实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真正得着帮助的是自己。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在饶恕的操拣上，我们可以成为一个能爱人的人，不再被自己的恐惧所控制。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回头再看，犯更大过错的，可能是自己，原来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自己才是那个需要被饶恕，蒙饶恕的人。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 ：无用的仆人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16" name="弗2:11-22"/>
          <p:cNvSpPr/>
          <p:nvPr/>
        </p:nvSpPr>
        <p:spPr>
          <a:xfrm>
            <a:off x="435600" y="1402200"/>
            <a:ext cx="6994800" cy="3310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我们在神面前，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求神伸张公义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</a:t>
            </a:r>
            <a:br>
              <a:rPr sz="2900"/>
            </a:b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倒不如求神赐下怜悯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感谢主！爱我们的主，祂已经饶恕了我们﹐祂借爱子耶稣基督的宝血，赦免了我们，以致我们能成为蒙爱的人，我们也可以在教会里，饶恕别人，操练爱的功课。</a:t>
            </a:r>
            <a:endParaRPr b="0" lang="de-DE" sz="29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buNone/>
            </a:pP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68" name="弗2:11-22"/>
          <p:cNvSpPr/>
          <p:nvPr/>
        </p:nvSpPr>
        <p:spPr>
          <a:xfrm>
            <a:off x="435600" y="1402200"/>
            <a:ext cx="6994800" cy="23630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17:1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，耶稣是对</a:t>
            </a:r>
            <a:r>
              <a:rPr b="0" lang="de-DE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“门徒”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的教导，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 在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17:5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，向耶稣提出问题的是</a:t>
            </a:r>
            <a:r>
              <a:rPr b="0" lang="de-DE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“使徒”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经文里，提到几个课题：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绊到人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、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饶恕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、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信心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及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仆人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，这几点都是</a:t>
            </a:r>
            <a:r>
              <a:rPr b="0" lang="zh-CN" sz="2900" spc="-1" strike="noStrike">
                <a:solidFill>
                  <a:srgbClr val="0433ff"/>
                </a:solidFill>
                <a:latin typeface="PingFang HK Regular"/>
                <a:ea typeface="PingFang HK Regular"/>
              </a:rPr>
              <a:t>有关连的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尽力避免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VS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免不了……绊倒人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0" name="弗2:11-22"/>
          <p:cNvSpPr/>
          <p:nvPr/>
        </p:nvSpPr>
        <p:spPr>
          <a:xfrm>
            <a:off x="435600" y="1402200"/>
            <a:ext cx="6994800" cy="141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耶稣说：“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耶稣又对门徒说：“绊倒人的事是免不了的；但那绊倒人的有祸了……”（路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17:1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）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" dur="500"/>
                                        <p:tgtEl>
                                          <p:spTgt spid="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尽力避免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VS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免不了……绊倒人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2" name="弗2:11-22"/>
          <p:cNvSpPr/>
          <p:nvPr/>
        </p:nvSpPr>
        <p:spPr>
          <a:xfrm>
            <a:off x="435600" y="1402200"/>
            <a:ext cx="6994800" cy="23637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经文提到那将</a:t>
            </a:r>
            <a:r>
              <a:rPr b="0" lang="de-DE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“小子”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绊倒的人有祸了，就是他们可能年纪比你小，没有分辨能力，你却引领他行恶，这就有祸了。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上文  财主与讨饭的拉撒路的故事，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 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下文  十个长大痳疯的病人……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" dur="500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" dur="500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尽力避免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VS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免不了……绊倒人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4" name="弗2:11-22"/>
          <p:cNvSpPr/>
          <p:nvPr/>
        </p:nvSpPr>
        <p:spPr>
          <a:xfrm>
            <a:off x="435600" y="1402200"/>
            <a:ext cx="6994800" cy="2805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在第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节：“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就是把磨石拴在这人的颈项上，丢在海里，还强如他把这小子里的一个绊倒了。”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“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凡使这信我的一个小子跌倒的，倒不如把大磨石拴在这人的颈项上，沉在深海里。”（太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18‧6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－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7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）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" dur="indefinite" restart="never" nodeType="tmRoot">
          <p:childTnLst>
            <p:seq>
              <p:cTn id="27" dur="indefinite" nodeType="mainSeq">
                <p:childTnLst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2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5" dur="500"/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0" dur="500"/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尽力避免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VS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免不了……绊倒人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6" name="弗2:11-22"/>
          <p:cNvSpPr/>
          <p:nvPr/>
        </p:nvSpPr>
        <p:spPr>
          <a:xfrm>
            <a:off x="435600" y="1402200"/>
            <a:ext cx="6994800" cy="975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祂这样说，是要门徒尽量避免这样的事情发生，说到这罪的严重性。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" dur="indefinite" restart="never" nodeType="tmRoot">
          <p:childTnLst>
            <p:seq>
              <p:cTn id="42" dur="indefinite" nodeType="mainSeq"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7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0" dur="500"/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尽力避免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VS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免不了……绊倒人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8" name="弗2:11-22"/>
          <p:cNvSpPr/>
          <p:nvPr/>
        </p:nvSpPr>
        <p:spPr>
          <a:xfrm>
            <a:off x="435600" y="1402200"/>
            <a:ext cx="6994800" cy="141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一方面耶稣说要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尽力避免绊倒人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的事，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另一方，耶稣一开始就说：“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绊倒人的事是免不了的…</a:t>
            </a: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1" dur="indefinite" restart="never" nodeType="tmRoot">
          <p:childTnLst>
            <p:seq>
              <p:cTn id="52" dur="indefinite" nodeType="mainSeq"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0" dur="500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尽力避免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VS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免不了……绊倒人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0" name="弗2:11-22"/>
          <p:cNvSpPr/>
          <p:nvPr/>
        </p:nvSpPr>
        <p:spPr>
          <a:xfrm>
            <a:off x="435600" y="1402200"/>
            <a:ext cx="6994800" cy="141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虽然我们尽力避免，但又几乎是无可避免地会发生绊倒人的事情，在这情况下，就要面对学习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饶恕的操练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1" dur="indefinite" restart="never" nodeType="tmRoot">
          <p:childTnLst>
            <p:seq>
              <p:cTn id="62" dur="indefinite" nodeType="mainSeq">
                <p:childTnLst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7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nodeType="withEffect" fill="hold" presetClass="entr" presetID="10">
                                  <p:stCondLst>
                                    <p:cond delay="0"/>
                                  </p:stCondLst>
                                  <p:iterate type="el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0" dur="500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LibreOffice/7.3.4.2$Windows_X86_64 LibreOffice_project/728fec16bd5f605073805c3c9e7c4212a0120dc5</Application>
  <AppVersion>15.0000</AppVersion>
  <Words>7035</Words>
  <Paragraphs>847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2013-12-13T09:03:28Z</dcterms:created>
  <dc:creator>Baolei Han</dc:creator>
  <dc:description/>
  <dc:language>de-DE</dc:language>
  <cp:lastModifiedBy/>
  <cp:lastPrinted>2021-04-07T14:28:01Z</cp:lastPrinted>
  <dcterms:modified xsi:type="dcterms:W3CDTF">2022-10-12T23:36:49Z</dcterms:modified>
  <cp:revision>2513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MMClips">
    <vt:i4>13</vt:i4>
  </property>
  <property fmtid="{D5CDD505-2E9C-101B-9397-08002B2CF9AE}" pid="4" name="Notes">
    <vt:i4>84</vt:i4>
  </property>
  <property fmtid="{D5CDD505-2E9C-101B-9397-08002B2CF9AE}" pid="5" name="PresentationFormat">
    <vt:lpwstr>Bildschirmpräsentation (4:3)</vt:lpwstr>
  </property>
  <property fmtid="{D5CDD505-2E9C-101B-9397-08002B2CF9AE}" pid="6" name="Slides">
    <vt:i4>115</vt:i4>
  </property>
  <property fmtid="{D5CDD505-2E9C-101B-9397-08002B2CF9AE}" pid="7" name="Version">
    <vt:i4>1</vt:i4>
  </property>
</Properties>
</file>