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39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59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71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70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1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40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47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1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1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0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0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4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25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1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6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1179-DDA2-4B54-913C-C8053A4B2D89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044D72-1333-44CA-AC1E-8E03ABED5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98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819564"/>
            <a:ext cx="8728365" cy="2789381"/>
          </a:xfrm>
        </p:spPr>
        <p:txBody>
          <a:bodyPr>
            <a:normAutofit/>
          </a:bodyPr>
          <a:lstStyle/>
          <a:p>
            <a:pPr algn="ctr"/>
            <a:r>
              <a:rPr lang="zh-CN" altLang="de-DE" sz="6000" dirty="0" smtClean="0">
                <a:solidFill>
                  <a:schemeClr val="tx1"/>
                </a:solidFill>
              </a:rPr>
              <a:t>看哪，庄稼熟了</a:t>
            </a:r>
            <a:endParaRPr lang="de-DE" altLang="zh-CN" sz="6000" dirty="0" smtClean="0">
              <a:solidFill>
                <a:schemeClr val="tx1"/>
              </a:solidFill>
            </a:endParaRPr>
          </a:p>
          <a:p>
            <a:pPr algn="ctr"/>
            <a:endParaRPr lang="de-DE" sz="4800" dirty="0">
              <a:solidFill>
                <a:schemeClr val="tx1"/>
              </a:solidFill>
            </a:endParaRPr>
          </a:p>
          <a:p>
            <a:pPr algn="ctr"/>
            <a:r>
              <a:rPr lang="zh-CN" altLang="en-US" sz="4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sym typeface="华文宋体" charset="-122"/>
              </a:rPr>
              <a:t>太</a:t>
            </a:r>
            <a:r>
              <a:rPr lang="en-US" altLang="zh-CN" sz="48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华文宋体" charset="-122"/>
              </a:rPr>
              <a:t>9:35-38</a:t>
            </a:r>
            <a:endParaRPr lang="de-DE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711201"/>
            <a:ext cx="8728365" cy="5781964"/>
          </a:xfrm>
        </p:spPr>
        <p:txBody>
          <a:bodyPr>
            <a:normAutofit fontScale="92500" lnSpcReduction="10000"/>
          </a:bodyPr>
          <a:lstStyle/>
          <a:p>
            <a:r>
              <a:rPr lang="zh-CN" altLang="de-DE" sz="52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三</a:t>
            </a:r>
            <a:r>
              <a:rPr lang="zh-CN" altLang="en-US" sz="52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、</a:t>
            </a:r>
            <a:r>
              <a:rPr lang="zh-CN" altLang="de-DE" sz="5200" dirty="0">
                <a:solidFill>
                  <a:schemeClr val="tx1"/>
                </a:solidFill>
                <a:latin typeface="+mn-ea"/>
              </a:rPr>
              <a:t>从主而来的托付</a:t>
            </a:r>
            <a:endParaRPr lang="de-DE" altLang="zh-CN" sz="52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de-DE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r>
              <a:rPr lang="zh-CN" altLang="en-US" sz="39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谁是收割的工人？</a:t>
            </a:r>
            <a:endParaRPr lang="en-US" altLang="zh-CN" sz="39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endParaRPr lang="en-US" altLang="zh-CN" sz="17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r>
              <a:rPr lang="zh-CN" altLang="en-US" sz="39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宣教士？</a:t>
            </a:r>
            <a:endParaRPr lang="en-US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r>
              <a:rPr lang="zh-CN" altLang="en-US" sz="39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牧师传道？</a:t>
            </a:r>
            <a:endParaRPr lang="en-US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r>
              <a:rPr lang="zh-CN" altLang="en-US" sz="39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教会长执？</a:t>
            </a:r>
            <a:endParaRPr lang="en-US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endParaRPr lang="en-US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</a:pPr>
            <a:r>
              <a:rPr lang="zh-CN" altLang="en-US" sz="39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还是你我？</a:t>
            </a:r>
            <a:endParaRPr lang="en-US" altLang="zh-CN" sz="39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450109"/>
            <a:ext cx="8728365" cy="469207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</a:pPr>
            <a:r>
              <a:rPr lang="zh-CN" altLang="zh-CN" sz="4000" dirty="0">
                <a:solidFill>
                  <a:srgbClr val="FF0000"/>
                </a:solidFill>
                <a:latin typeface="+mn-ea"/>
              </a:rPr>
              <a:t>赶紧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派工人去收割他的庄稼</a:t>
            </a:r>
            <a:r>
              <a:rPr lang="de-DE" altLang="zh-CN" sz="400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4000" dirty="0">
                <a:solidFill>
                  <a:schemeClr val="tx1"/>
                </a:solidFill>
                <a:latin typeface="+mn-ea"/>
              </a:rPr>
              <a:t>新</a:t>
            </a:r>
            <a:r>
              <a:rPr lang="zh-CN" altLang="de-DE" sz="4000" dirty="0">
                <a:solidFill>
                  <a:schemeClr val="tx1"/>
                </a:solidFill>
                <a:latin typeface="+mn-ea"/>
              </a:rPr>
              <a:t>汉语</a:t>
            </a:r>
            <a:r>
              <a:rPr lang="de-DE" altLang="zh-CN" sz="4000" dirty="0">
                <a:solidFill>
                  <a:schemeClr val="tx1"/>
                </a:solidFill>
                <a:latin typeface="+mn-ea"/>
              </a:rPr>
              <a:t>》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endParaRPr lang="en-US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3200" dirty="0" smtClean="0">
                <a:solidFill>
                  <a:schemeClr val="tx1"/>
                </a:solidFill>
                <a:latin typeface="+mn-ea"/>
              </a:rPr>
              <a:t>收</a:t>
            </a:r>
            <a:r>
              <a:rPr lang="zh-CN" altLang="de-DE" sz="3200" dirty="0">
                <a:solidFill>
                  <a:schemeClr val="tx1"/>
                </a:solidFill>
                <a:latin typeface="+mn-ea"/>
              </a:rPr>
              <a:t>割庄稼是一件刻不容缓，非常紧急的事</a:t>
            </a:r>
            <a:endParaRPr lang="en-US" altLang="zh-CN" sz="32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7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711201"/>
            <a:ext cx="8728365" cy="578196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</a:pP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传福音的不同模式：</a:t>
            </a:r>
            <a:endParaRPr lang="en-US" altLang="zh-CN" sz="48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endParaRPr lang="en-US" altLang="zh-CN" sz="48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彼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得直截了当式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保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罗理性分析式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马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太联谊式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瞎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子见证式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撒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玛利亚</a:t>
            </a:r>
            <a:r>
              <a:rPr lang="zh-CN" altLang="en-US" sz="4000" dirty="0">
                <a:solidFill>
                  <a:schemeClr val="tx1"/>
                </a:solidFill>
                <a:latin typeface="+mn-ea"/>
              </a:rPr>
              <a:t>妇人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邀请式</a:t>
            </a:r>
            <a:endParaRPr lang="en-US" altLang="zh-CN" sz="4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ct val="0"/>
              </a:spcBef>
              <a:buClrTx/>
            </a:pPr>
            <a:r>
              <a:rPr lang="de-DE" altLang="zh-CN" sz="40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·</a:t>
            </a:r>
            <a:r>
              <a:rPr lang="zh-CN" altLang="zh-CN" sz="4000" dirty="0" smtClean="0">
                <a:solidFill>
                  <a:schemeClr val="tx1"/>
                </a:solidFill>
                <a:latin typeface="+mn-ea"/>
              </a:rPr>
              <a:t>多</a:t>
            </a:r>
            <a:r>
              <a:rPr lang="zh-CN" altLang="zh-CN" sz="4000" dirty="0">
                <a:solidFill>
                  <a:schemeClr val="tx1"/>
                </a:solidFill>
                <a:latin typeface="+mn-ea"/>
              </a:rPr>
              <a:t>加服事式</a:t>
            </a:r>
            <a:endParaRPr lang="en-US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8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246909"/>
            <a:ext cx="8728365" cy="5246256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</a:pPr>
            <a:r>
              <a:rPr lang="zh-CN" altLang="de-DE" sz="48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结语：</a:t>
            </a:r>
            <a:endParaRPr lang="de-DE" altLang="zh-CN" sz="48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看见</a:t>
            </a:r>
            <a:r>
              <a:rPr lang="de-DE" altLang="zh-CN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——</a:t>
            </a:r>
            <a:r>
              <a:rPr lang="zh-CN" altLang="de-DE" sz="40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呼</a:t>
            </a: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求</a:t>
            </a:r>
            <a:r>
              <a:rPr lang="de-DE" altLang="zh-CN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——</a:t>
            </a: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行动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能力或意愿的问题？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9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246909"/>
            <a:ext cx="8728365" cy="462741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</a:pP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新加坡怀恩堂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宣教：献祷、献金、献身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我们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</a:pPr>
            <a:r>
              <a:rPr lang="zh-CN" altLang="de-DE" sz="40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传福</a:t>
            </a:r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音：</a:t>
            </a:r>
            <a:r>
              <a:rPr lang="zh-CN" altLang="de-DE" sz="40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献祷</a:t>
            </a:r>
            <a:r>
              <a:rPr lang="zh-CN" altLang="de-DE" sz="400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、</a:t>
            </a:r>
            <a:r>
              <a:rPr lang="zh-CN" altLang="de-DE" sz="400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献力、</a:t>
            </a:r>
            <a:r>
              <a:rPr lang="zh-CN" altLang="de-DE" sz="40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献身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089892"/>
            <a:ext cx="9227128" cy="4405744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tx1"/>
                </a:solidFill>
                <a:latin typeface="+mn-ea"/>
                <a:sym typeface="华文黑体" charset="0"/>
              </a:rPr>
              <a:t>引</a:t>
            </a:r>
            <a:r>
              <a:rPr lang="zh-CN" altLang="en-US" sz="4800" dirty="0" smtClean="0">
                <a:solidFill>
                  <a:schemeClr val="tx1"/>
                </a:solidFill>
                <a:latin typeface="+mn-ea"/>
                <a:sym typeface="华文黑体" charset="0"/>
              </a:rPr>
              <a:t>言：</a:t>
            </a:r>
            <a:endParaRPr lang="de-DE" altLang="zh-CN" sz="4800" dirty="0" smtClean="0">
              <a:solidFill>
                <a:schemeClr val="tx1"/>
              </a:solidFill>
              <a:latin typeface="+mn-ea"/>
              <a:sym typeface="华文黑体" charset="0"/>
            </a:endParaRPr>
          </a:p>
          <a:p>
            <a:endParaRPr lang="de-DE" altLang="zh-CN" sz="4800" dirty="0">
              <a:solidFill>
                <a:schemeClr val="tx1"/>
              </a:solidFill>
              <a:latin typeface="+mn-ea"/>
              <a:sym typeface="华文黑体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、大家最近一次传福音是什么时候</a:t>
            </a:r>
            <a:r>
              <a:rPr lang="zh-CN" altLang="de-DE" sz="2800" dirty="0" smtClean="0">
                <a:solidFill>
                  <a:schemeClr val="tx1"/>
                </a:solidFill>
                <a:latin typeface="+mn-ea"/>
              </a:rPr>
              <a:t>？传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福音</a:t>
            </a:r>
            <a:r>
              <a:rPr lang="zh-CN" altLang="de-DE" sz="2800" dirty="0" smtClean="0">
                <a:solidFill>
                  <a:schemeClr val="tx1"/>
                </a:solidFill>
                <a:latin typeface="+mn-ea"/>
              </a:rPr>
              <a:t>有困难吗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？</a:t>
            </a:r>
            <a:endParaRPr lang="de-DE" sz="2800" dirty="0">
              <a:solidFill>
                <a:schemeClr val="tx1"/>
              </a:solidFill>
              <a:latin typeface="+mn-ea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、在现今忙碌的时代，我们的眼目看重的是什么？</a:t>
            </a:r>
            <a:r>
              <a:rPr lang="en-US" sz="28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+mn-ea"/>
              </a:rPr>
            </a:br>
            <a:r>
              <a:rPr lang="en-US" sz="28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、信徒面对时代的需</a:t>
            </a:r>
            <a:r>
              <a:rPr lang="zh-CN" altLang="de-DE" sz="2800" dirty="0" smtClean="0">
                <a:solidFill>
                  <a:schemeClr val="tx1"/>
                </a:solidFill>
                <a:latin typeface="+mn-ea"/>
              </a:rPr>
              <a:t>要，</a:t>
            </a:r>
            <a:r>
              <a:rPr lang="zh-CN" altLang="de-DE" sz="2800" dirty="0">
                <a:solidFill>
                  <a:schemeClr val="tx1"/>
                </a:solidFill>
                <a:latin typeface="+mn-ea"/>
              </a:rPr>
              <a:t>当如何回应呢</a:t>
            </a:r>
            <a:r>
              <a:rPr lang="zh-CN" altLang="de-DE" sz="2800" dirty="0" smtClean="0">
                <a:solidFill>
                  <a:schemeClr val="tx1"/>
                </a:solidFill>
                <a:latin typeface="+mn-ea"/>
              </a:rPr>
              <a:t>？</a:t>
            </a:r>
            <a:endParaRPr lang="de-DE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378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1089892"/>
            <a:ext cx="8728365" cy="4405744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60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经文背景：</a:t>
            </a:r>
            <a:endParaRPr lang="en-US" altLang="zh-CN" sz="6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en-US" altLang="zh-CN" sz="48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耶稣</a:t>
            </a:r>
            <a:r>
              <a:rPr lang="zh-CN" altLang="en-US" sz="4800" dirty="0">
                <a:solidFill>
                  <a:srgbClr val="00B0F0"/>
                </a:solidFill>
                <a:latin typeface="+mn-ea"/>
                <a:sym typeface="Helvetica" panose="020B0604020202020204" pitchFamily="34" charset="0"/>
              </a:rPr>
              <a:t>走遍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加利利，在各会堂里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教训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人，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传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天国的福音，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医治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百姓各样的病症。（</a:t>
            </a:r>
            <a:r>
              <a:rPr lang="en-US" altLang="zh-CN" sz="48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  <a:sym typeface="Helvetica" panose="020B0604020202020204" pitchFamily="34" charset="0"/>
              </a:rPr>
              <a:t>4:23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）</a:t>
            </a:r>
            <a:endParaRPr lang="en-US" altLang="zh-CN" sz="48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en-US" altLang="zh-CN" sz="48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耶稣</a:t>
            </a:r>
            <a:r>
              <a:rPr lang="zh-CN" altLang="en-US" sz="4800" dirty="0">
                <a:solidFill>
                  <a:srgbClr val="00B0F0"/>
                </a:solidFill>
                <a:latin typeface="+mn-ea"/>
                <a:sym typeface="Helvetica" panose="020B0604020202020204" pitchFamily="34" charset="0"/>
              </a:rPr>
              <a:t>走遍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各城各乡，在会堂里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教训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人，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宣讲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天国的福音，又</a:t>
            </a:r>
            <a:r>
              <a:rPr lang="zh-CN" altLang="en-US" sz="4800" dirty="0">
                <a:solidFill>
                  <a:srgbClr val="FF0000"/>
                </a:solidFill>
                <a:latin typeface="+mn-ea"/>
                <a:sym typeface="Helvetica" panose="020B0604020202020204" pitchFamily="34" charset="0"/>
              </a:rPr>
              <a:t>医治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各样的病症。（</a:t>
            </a:r>
            <a:r>
              <a:rPr lang="en-US" altLang="zh-CN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9:35</a:t>
            </a:r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094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45671" y="258617"/>
            <a:ext cx="8728365" cy="6599383"/>
          </a:xfrm>
        </p:spPr>
        <p:txBody>
          <a:bodyPr>
            <a:noAutofit/>
          </a:bodyPr>
          <a:lstStyle/>
          <a:p>
            <a:r>
              <a:rPr lang="zh-CN" altLang="zh-CN" sz="2400" dirty="0">
                <a:solidFill>
                  <a:schemeClr val="tx1"/>
                </a:solidFill>
                <a:latin typeface="+mn-ea"/>
              </a:rPr>
              <a:t>教导、传道</a:t>
            </a:r>
            <a:r>
              <a:rPr lang="zh-CN" altLang="en-US" sz="240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zh-CN" sz="2400" dirty="0">
                <a:solidFill>
                  <a:schemeClr val="tx1"/>
                </a:solidFill>
                <a:latin typeface="+mn-ea"/>
              </a:rPr>
              <a:t>治病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  <a:sym typeface="Helvetica" panose="020B0604020202020204" pitchFamily="34" charset="0"/>
              </a:rPr>
              <a:t>4:23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）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en-US" altLang="zh-CN" sz="11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5-7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章                         </a:t>
            </a:r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8:1-9:34 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登山宝训                治好麻风病人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医治百夫长的仆人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医治彼得岳母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治好鬼附的</a:t>
            </a:r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治好瘫子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医治血漏的女子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使管会堂的女儿复活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                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医治瞎子、哑巴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en-US" altLang="zh-CN" sz="11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 </a:t>
            </a:r>
            <a:endParaRPr lang="en-US" altLang="zh-CN" sz="11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zh-CN" sz="2400" dirty="0">
                <a:solidFill>
                  <a:schemeClr val="tx1"/>
                </a:solidFill>
                <a:latin typeface="+mn-ea"/>
              </a:rPr>
              <a:t>教导、传道</a:t>
            </a:r>
            <a:r>
              <a:rPr lang="zh-CN" altLang="en-US" sz="240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zh-CN" sz="2400" dirty="0">
                <a:solidFill>
                  <a:schemeClr val="tx1"/>
                </a:solidFill>
                <a:latin typeface="+mn-ea"/>
              </a:rPr>
              <a:t>治病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9:35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）</a:t>
            </a:r>
            <a:endParaRPr lang="en-US" altLang="zh-CN" sz="24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951345"/>
            <a:ext cx="8728365" cy="4544291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一、从心而来的看</a:t>
            </a:r>
            <a:r>
              <a:rPr lang="zh-CN" altLang="en-US" sz="48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见</a:t>
            </a:r>
            <a:endParaRPr lang="de-DE" altLang="zh-CN" sz="48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de-DE" altLang="zh-CN" sz="2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de-DE" altLang="zh-CN" sz="32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</a:rPr>
              <a:t>困</a:t>
            </a:r>
            <a:r>
              <a:rPr lang="zh-CN" altLang="de-DE" sz="4000" dirty="0">
                <a:solidFill>
                  <a:schemeClr val="tx1"/>
                </a:solidFill>
                <a:latin typeface="+mn-ea"/>
              </a:rPr>
              <a:t>苦流</a:t>
            </a:r>
            <a:r>
              <a:rPr lang="zh-CN" altLang="de-DE" sz="4000" dirty="0" smtClean="0">
                <a:solidFill>
                  <a:schemeClr val="tx1"/>
                </a:solidFill>
                <a:latin typeface="+mn-ea"/>
              </a:rPr>
              <a:t>离：</a:t>
            </a:r>
            <a:endParaRPr lang="de-DE" altLang="zh-CN" sz="40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</a:rPr>
              <a:t>困扰的</a:t>
            </a:r>
            <a:endParaRPr lang="de-DE" altLang="zh-CN" sz="40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</a:rPr>
              <a:t>无助的</a:t>
            </a:r>
            <a:endParaRPr lang="en-US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951345"/>
            <a:ext cx="8728365" cy="4544291"/>
          </a:xfrm>
        </p:spPr>
        <p:txBody>
          <a:bodyPr>
            <a:normAutofit/>
          </a:bodyPr>
          <a:lstStyle/>
          <a:p>
            <a:r>
              <a:rPr lang="zh-CN" altLang="de-DE" sz="3600" dirty="0">
                <a:solidFill>
                  <a:schemeClr val="tx1"/>
                </a:solidFill>
              </a:rPr>
              <a:t>怜</a:t>
            </a:r>
            <a:r>
              <a:rPr lang="zh-CN" altLang="de-DE" sz="3600" dirty="0" smtClean="0">
                <a:solidFill>
                  <a:schemeClr val="tx1"/>
                </a:solidFill>
              </a:rPr>
              <a:t>悯：</a:t>
            </a:r>
            <a:r>
              <a:rPr lang="en-US" sz="3600" dirty="0" err="1" smtClean="0">
                <a:solidFill>
                  <a:schemeClr val="tx1"/>
                </a:solidFill>
              </a:rPr>
              <a:t>hesed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altLang="zh-CN" sz="36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de-DE" sz="3600" dirty="0">
                <a:solidFill>
                  <a:schemeClr val="tx1"/>
                </a:solidFill>
              </a:rPr>
              <a:t>怜悯不仅仅是一种情感或感觉，而是指人看到需</a:t>
            </a:r>
            <a:r>
              <a:rPr lang="zh-CN" altLang="de-DE" sz="3600" dirty="0" smtClean="0">
                <a:solidFill>
                  <a:schemeClr val="tx1"/>
                </a:solidFill>
              </a:rPr>
              <a:t>要不</a:t>
            </a:r>
            <a:r>
              <a:rPr lang="zh-CN" altLang="de-DE" sz="3600" dirty="0">
                <a:solidFill>
                  <a:schemeClr val="tx1"/>
                </a:solidFill>
              </a:rPr>
              <a:t>得不采取行动的意思。</a:t>
            </a:r>
            <a:endParaRPr lang="en-US" altLang="zh-CN" sz="36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951345"/>
            <a:ext cx="8728365" cy="4544291"/>
          </a:xfrm>
        </p:spPr>
        <p:txBody>
          <a:bodyPr>
            <a:normAutofit/>
          </a:bodyPr>
          <a:lstStyle/>
          <a:p>
            <a:r>
              <a:rPr lang="zh-CN" altLang="de-DE" sz="3600" dirty="0">
                <a:solidFill>
                  <a:schemeClr val="tx1"/>
                </a:solidFill>
              </a:rPr>
              <a:t>怜</a:t>
            </a:r>
            <a:r>
              <a:rPr lang="zh-CN" altLang="de-DE" sz="3600" dirty="0" smtClean="0">
                <a:solidFill>
                  <a:schemeClr val="tx1"/>
                </a:solidFill>
              </a:rPr>
              <a:t>悯：</a:t>
            </a:r>
            <a:r>
              <a:rPr lang="en-US" sz="3600" dirty="0" err="1" smtClean="0">
                <a:solidFill>
                  <a:schemeClr val="tx1"/>
                </a:solidFill>
              </a:rPr>
              <a:t>hesed</a:t>
            </a:r>
            <a:r>
              <a:rPr lang="zh-CN" altLang="de-DE" sz="3600" dirty="0" smtClean="0">
                <a:solidFill>
                  <a:schemeClr val="tx1"/>
                </a:solidFill>
              </a:rPr>
              <a:t>（</a:t>
            </a:r>
            <a:r>
              <a:rPr lang="zh-CN" altLang="de-DE" sz="3600" dirty="0" smtClean="0">
                <a:solidFill>
                  <a:srgbClr val="FF0000"/>
                </a:solidFill>
              </a:rPr>
              <a:t>何舍得</a:t>
            </a:r>
            <a:r>
              <a:rPr lang="zh-CN" altLang="de-DE" sz="3600" dirty="0" smtClean="0">
                <a:solidFill>
                  <a:schemeClr val="tx1"/>
                </a:solidFill>
              </a:rPr>
              <a:t>）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altLang="zh-CN" sz="36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de-DE" sz="3600" dirty="0">
                <a:solidFill>
                  <a:schemeClr val="tx1"/>
                </a:solidFill>
              </a:rPr>
              <a:t>怜悯不仅仅是一种情感或感觉，而是指人看到需</a:t>
            </a:r>
            <a:r>
              <a:rPr lang="zh-CN" altLang="de-DE" sz="3600" dirty="0" smtClean="0">
                <a:solidFill>
                  <a:schemeClr val="tx1"/>
                </a:solidFill>
              </a:rPr>
              <a:t>要不</a:t>
            </a:r>
            <a:r>
              <a:rPr lang="zh-CN" altLang="de-DE" sz="3600" dirty="0">
                <a:solidFill>
                  <a:schemeClr val="tx1"/>
                </a:solidFill>
              </a:rPr>
              <a:t>得不采取行动的意思。</a:t>
            </a:r>
            <a:endParaRPr lang="en-US" altLang="zh-CN" sz="36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951345"/>
            <a:ext cx="8728365" cy="4544291"/>
          </a:xfrm>
        </p:spPr>
        <p:txBody>
          <a:bodyPr>
            <a:normAutofit/>
          </a:bodyPr>
          <a:lstStyle/>
          <a:p>
            <a:r>
              <a:rPr lang="zh-CN" altLang="de-DE" sz="48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二</a:t>
            </a:r>
            <a:r>
              <a:rPr lang="zh-CN" altLang="en-US" sz="48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、</a:t>
            </a:r>
            <a:r>
              <a:rPr lang="zh-CN" altLang="de-DE" sz="5200" dirty="0">
                <a:solidFill>
                  <a:schemeClr val="tx1"/>
                </a:solidFill>
                <a:latin typeface="+mn-ea"/>
              </a:rPr>
              <a:t>从地向天的寻求</a:t>
            </a:r>
            <a:endParaRPr lang="de-DE" altLang="zh-CN" sz="52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</a:rPr>
              <a:t>面对：庄稼多、工人少</a:t>
            </a:r>
            <a:endParaRPr lang="de-DE" altLang="zh-CN" sz="4000" dirty="0" smtClean="0">
              <a:solidFill>
                <a:schemeClr val="tx1"/>
              </a:solidFill>
              <a:latin typeface="+mn-ea"/>
            </a:endParaRPr>
          </a:p>
          <a:p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怎么办？</a:t>
            </a:r>
            <a:endParaRPr lang="en-US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4908" y="951345"/>
            <a:ext cx="8728365" cy="4544291"/>
          </a:xfrm>
        </p:spPr>
        <p:txBody>
          <a:bodyPr>
            <a:normAutofit/>
          </a:bodyPr>
          <a:lstStyle/>
          <a:p>
            <a:r>
              <a:rPr lang="zh-CN" altLang="de-DE" sz="4000" dirty="0" smtClean="0">
                <a:solidFill>
                  <a:schemeClr val="tx1"/>
                </a:solidFill>
                <a:latin typeface="+mn-ea"/>
                <a:sym typeface="Helvetica" panose="020B0604020202020204" pitchFamily="34" charset="0"/>
              </a:rPr>
              <a:t>祷告有用吗？</a:t>
            </a:r>
            <a:endParaRPr lang="de-DE" altLang="zh-CN" sz="4000" dirty="0" smtClean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endParaRPr lang="de-DE" altLang="zh-CN" sz="40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  <a:p>
            <a:r>
              <a:rPr lang="zh-CN" altLang="de-DE" sz="3600" dirty="0">
                <a:solidFill>
                  <a:schemeClr val="tx1"/>
                </a:solidFill>
              </a:rPr>
              <a:t>祷告，是宣教的燃料</a:t>
            </a:r>
            <a:r>
              <a:rPr lang="zh-CN" altLang="de-DE" sz="3600" dirty="0" smtClean="0">
                <a:solidFill>
                  <a:schemeClr val="tx1"/>
                </a:solidFill>
              </a:rPr>
              <a:t>；</a:t>
            </a:r>
            <a:endParaRPr lang="de-DE" altLang="zh-CN" sz="3600" dirty="0" smtClean="0">
              <a:solidFill>
                <a:schemeClr val="tx1"/>
              </a:solidFill>
            </a:endParaRPr>
          </a:p>
          <a:p>
            <a:r>
              <a:rPr lang="zh-CN" altLang="de-DE" sz="3600" dirty="0" smtClean="0">
                <a:solidFill>
                  <a:schemeClr val="tx1"/>
                </a:solidFill>
              </a:rPr>
              <a:t>透</a:t>
            </a:r>
            <a:r>
              <a:rPr lang="zh-CN" altLang="de-DE" sz="3600" dirty="0">
                <a:solidFill>
                  <a:schemeClr val="tx1"/>
                </a:solidFill>
              </a:rPr>
              <a:t>过祷告，可以为神的福音预备道路。</a:t>
            </a:r>
            <a:endParaRPr lang="en-US" altLang="zh-CN" sz="6600" dirty="0">
              <a:solidFill>
                <a:schemeClr val="tx1"/>
              </a:solidFill>
              <a:latin typeface="+mn-ea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559</Words>
  <Application>Microsoft Office PowerPoint</Application>
  <PresentationFormat>Breitbild</PresentationFormat>
  <Paragraphs>76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SimSun</vt:lpstr>
      <vt:lpstr>华文宋体</vt:lpstr>
      <vt:lpstr>幼圆</vt:lpstr>
      <vt:lpstr>华文黑体</vt:lpstr>
      <vt:lpstr>Arial</vt:lpstr>
      <vt:lpstr>Century Gothic</vt:lpstr>
      <vt:lpstr>Helvetica</vt:lpstr>
      <vt:lpstr>Times New Roman</vt:lpstr>
      <vt:lpstr>Wingdings 3</vt:lpstr>
      <vt:lpstr>Fetzen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Ming</dc:creator>
  <cp:lastModifiedBy>Ming</cp:lastModifiedBy>
  <cp:revision>8</cp:revision>
  <dcterms:created xsi:type="dcterms:W3CDTF">2022-09-08T14:09:25Z</dcterms:created>
  <dcterms:modified xsi:type="dcterms:W3CDTF">2022-09-15T19:42:44Z</dcterms:modified>
</cp:coreProperties>
</file>