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39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59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4714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706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016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2401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447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510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81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60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49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08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4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225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11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56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21179-DDA2-4B54-913C-C8053A4B2D89}" type="datetimeFigureOut">
              <a:rPr lang="de-DE" smtClean="0"/>
              <a:t>15.09.2022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D044D72-1333-44CA-AC1E-8E03ABED5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98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1819564"/>
            <a:ext cx="8728365" cy="2789381"/>
          </a:xfrm>
        </p:spPr>
        <p:txBody>
          <a:bodyPr>
            <a:normAutofit/>
          </a:bodyPr>
          <a:lstStyle/>
          <a:p>
            <a:pPr algn="ctr"/>
            <a:r>
              <a:rPr lang="zh-CN" altLang="de-DE" sz="6000" dirty="0" smtClean="0">
                <a:solidFill>
                  <a:schemeClr val="tx1"/>
                </a:solidFill>
              </a:rPr>
              <a:t>看哪，庄稼熟了</a:t>
            </a:r>
            <a:endParaRPr lang="de-DE" altLang="zh-CN" sz="6000" dirty="0" smtClean="0">
              <a:solidFill>
                <a:schemeClr val="tx1"/>
              </a:solidFill>
            </a:endParaRPr>
          </a:p>
          <a:p>
            <a:pPr algn="ctr"/>
            <a:endParaRPr lang="de-DE" sz="4800" dirty="0">
              <a:solidFill>
                <a:schemeClr val="tx1"/>
              </a:solidFill>
            </a:endParaRPr>
          </a:p>
          <a:p>
            <a:pPr algn="ctr"/>
            <a:r>
              <a:rPr lang="zh-CN" altLang="en-US" sz="48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  <a:sym typeface="华文宋体" charset="-122"/>
              </a:rPr>
              <a:t>太</a:t>
            </a:r>
            <a:r>
              <a:rPr lang="en-US" altLang="zh-CN" sz="48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华文宋体" charset="-122"/>
              </a:rPr>
              <a:t>9:35-38</a:t>
            </a:r>
            <a:endParaRPr lang="de-DE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2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711201"/>
            <a:ext cx="8728365" cy="5781964"/>
          </a:xfrm>
        </p:spPr>
        <p:txBody>
          <a:bodyPr>
            <a:normAutofit fontScale="92500" lnSpcReduction="10000"/>
          </a:bodyPr>
          <a:lstStyle/>
          <a:p>
            <a:r>
              <a:rPr lang="zh-CN" altLang="de-DE" sz="52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三</a:t>
            </a:r>
            <a:r>
              <a:rPr lang="zh-CN" altLang="en-US" sz="52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、</a:t>
            </a:r>
            <a:r>
              <a:rPr lang="zh-CN" altLang="de-DE" sz="5200" dirty="0">
                <a:solidFill>
                  <a:schemeClr val="tx1"/>
                </a:solidFill>
                <a:latin typeface="+mn-ea"/>
              </a:rPr>
              <a:t>从主而来的托付</a:t>
            </a:r>
            <a:endParaRPr lang="de-DE" altLang="zh-CN" sz="52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endParaRPr lang="de-DE" altLang="zh-CN" sz="39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00"/>
              </a:spcAft>
              <a:buClrTx/>
            </a:pPr>
            <a:r>
              <a:rPr lang="zh-CN" altLang="en-US" sz="39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谁是收割的工人？</a:t>
            </a:r>
            <a:endParaRPr lang="en-US" altLang="zh-CN" sz="39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ct val="0"/>
              </a:spcBef>
              <a:spcAft>
                <a:spcPts val="1000"/>
              </a:spcAft>
              <a:buClrTx/>
            </a:pPr>
            <a:endParaRPr lang="en-US" altLang="zh-CN" sz="17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00"/>
              </a:spcAft>
              <a:buClrTx/>
            </a:pPr>
            <a:r>
              <a:rPr lang="zh-CN" altLang="en-US" sz="39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宣教士？</a:t>
            </a:r>
            <a:endParaRPr lang="en-US" altLang="zh-CN" sz="39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00"/>
              </a:spcAft>
              <a:buClrTx/>
            </a:pPr>
            <a:r>
              <a:rPr lang="zh-CN" altLang="en-US" sz="39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牧师传道？</a:t>
            </a:r>
            <a:endParaRPr lang="en-US" altLang="zh-CN" sz="39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00"/>
              </a:spcAft>
              <a:buClrTx/>
            </a:pPr>
            <a:r>
              <a:rPr lang="zh-CN" altLang="en-US" sz="39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教会长执？</a:t>
            </a:r>
            <a:endParaRPr lang="en-US" altLang="zh-CN" sz="39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00"/>
              </a:spcAft>
              <a:buClrTx/>
            </a:pPr>
            <a:endParaRPr lang="en-US" altLang="zh-CN" sz="39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spcAft>
                <a:spcPts val="1000"/>
              </a:spcAft>
              <a:buClrTx/>
            </a:pPr>
            <a:r>
              <a:rPr lang="zh-CN" altLang="en-US" sz="39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还是你我？</a:t>
            </a:r>
            <a:endParaRPr lang="en-US" altLang="zh-CN" sz="39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32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1450109"/>
            <a:ext cx="8728365" cy="469207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</a:pPr>
            <a:r>
              <a:rPr lang="zh-CN" altLang="zh-CN" sz="4000" dirty="0">
                <a:solidFill>
                  <a:srgbClr val="FF0000"/>
                </a:solidFill>
                <a:latin typeface="+mn-ea"/>
              </a:rPr>
              <a:t>赶紧</a:t>
            </a:r>
            <a:r>
              <a:rPr lang="zh-CN" altLang="zh-CN" sz="4000" dirty="0">
                <a:solidFill>
                  <a:schemeClr val="tx1"/>
                </a:solidFill>
                <a:latin typeface="+mn-ea"/>
              </a:rPr>
              <a:t>派工人去收割他的庄稼</a:t>
            </a:r>
            <a:r>
              <a:rPr lang="de-DE" altLang="zh-CN" sz="4000" dirty="0">
                <a:solidFill>
                  <a:schemeClr val="tx1"/>
                </a:solidFill>
                <a:latin typeface="+mn-ea"/>
              </a:rPr>
              <a:t>《</a:t>
            </a:r>
            <a:r>
              <a:rPr lang="zh-CN" altLang="en-US" sz="4000" dirty="0">
                <a:solidFill>
                  <a:schemeClr val="tx1"/>
                </a:solidFill>
                <a:latin typeface="+mn-ea"/>
              </a:rPr>
              <a:t>新</a:t>
            </a:r>
            <a:r>
              <a:rPr lang="zh-CN" altLang="de-DE" sz="4000" dirty="0">
                <a:solidFill>
                  <a:schemeClr val="tx1"/>
                </a:solidFill>
                <a:latin typeface="+mn-ea"/>
              </a:rPr>
              <a:t>汉语</a:t>
            </a:r>
            <a:r>
              <a:rPr lang="de-DE" altLang="zh-CN" sz="4000" dirty="0">
                <a:solidFill>
                  <a:schemeClr val="tx1"/>
                </a:solidFill>
                <a:latin typeface="+mn-ea"/>
              </a:rPr>
              <a:t>》</a:t>
            </a:r>
            <a:endParaRPr lang="en-US" altLang="zh-CN" sz="40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ct val="0"/>
              </a:spcBef>
              <a:buClrTx/>
            </a:pPr>
            <a:endParaRPr lang="en-US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zh-CN" altLang="de-DE" sz="3200" dirty="0" smtClean="0">
                <a:solidFill>
                  <a:schemeClr val="tx1"/>
                </a:solidFill>
                <a:latin typeface="+mn-ea"/>
              </a:rPr>
              <a:t>收</a:t>
            </a:r>
            <a:r>
              <a:rPr lang="zh-CN" altLang="de-DE" sz="3200" dirty="0">
                <a:solidFill>
                  <a:schemeClr val="tx1"/>
                </a:solidFill>
                <a:latin typeface="+mn-ea"/>
              </a:rPr>
              <a:t>割庄稼是一件刻不容缓，非常紧急的事</a:t>
            </a:r>
            <a:endParaRPr lang="en-US" altLang="zh-CN" sz="32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7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711201"/>
            <a:ext cx="8728365" cy="5781964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</a:pP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传福音的不同模式：</a:t>
            </a:r>
            <a:endParaRPr lang="en-US" altLang="zh-CN" sz="48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endParaRPr lang="en-US" altLang="zh-CN" sz="48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de-DE" altLang="zh-CN" sz="4000" dirty="0" smtClean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zh-CN" sz="4000" dirty="0" smtClean="0">
                <a:solidFill>
                  <a:schemeClr val="tx1"/>
                </a:solidFill>
                <a:latin typeface="+mn-ea"/>
              </a:rPr>
              <a:t>彼</a:t>
            </a:r>
            <a:r>
              <a:rPr lang="zh-CN" altLang="zh-CN" sz="4000" dirty="0">
                <a:solidFill>
                  <a:schemeClr val="tx1"/>
                </a:solidFill>
                <a:latin typeface="+mn-ea"/>
              </a:rPr>
              <a:t>得直截了当式</a:t>
            </a:r>
            <a:endParaRPr lang="en-US" altLang="zh-CN" sz="40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ct val="0"/>
              </a:spcBef>
              <a:buClrTx/>
            </a:pPr>
            <a:r>
              <a:rPr lang="de-DE" altLang="zh-CN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zh-CN" sz="4000" dirty="0" smtClean="0">
                <a:solidFill>
                  <a:schemeClr val="tx1"/>
                </a:solidFill>
                <a:latin typeface="+mn-ea"/>
              </a:rPr>
              <a:t>保</a:t>
            </a:r>
            <a:r>
              <a:rPr lang="zh-CN" altLang="zh-CN" sz="4000" dirty="0">
                <a:solidFill>
                  <a:schemeClr val="tx1"/>
                </a:solidFill>
                <a:latin typeface="+mn-ea"/>
              </a:rPr>
              <a:t>罗理性分析式</a:t>
            </a:r>
            <a:endParaRPr lang="en-US" altLang="zh-CN" sz="40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ct val="0"/>
              </a:spcBef>
              <a:buClrTx/>
            </a:pPr>
            <a:r>
              <a:rPr lang="de-DE" altLang="zh-CN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zh-CN" sz="4000" dirty="0" smtClean="0">
                <a:solidFill>
                  <a:schemeClr val="tx1"/>
                </a:solidFill>
                <a:latin typeface="+mn-ea"/>
              </a:rPr>
              <a:t>马</a:t>
            </a:r>
            <a:r>
              <a:rPr lang="zh-CN" altLang="zh-CN" sz="4000" dirty="0">
                <a:solidFill>
                  <a:schemeClr val="tx1"/>
                </a:solidFill>
                <a:latin typeface="+mn-ea"/>
              </a:rPr>
              <a:t>太联谊式</a:t>
            </a:r>
            <a:endParaRPr lang="en-US" altLang="zh-CN" sz="40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ct val="0"/>
              </a:spcBef>
              <a:buClrTx/>
            </a:pPr>
            <a:r>
              <a:rPr lang="de-DE" altLang="zh-CN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zh-CN" sz="4000" dirty="0" smtClean="0">
                <a:solidFill>
                  <a:schemeClr val="tx1"/>
                </a:solidFill>
                <a:latin typeface="+mn-ea"/>
              </a:rPr>
              <a:t>瞎</a:t>
            </a:r>
            <a:r>
              <a:rPr lang="zh-CN" altLang="zh-CN" sz="4000" dirty="0">
                <a:solidFill>
                  <a:schemeClr val="tx1"/>
                </a:solidFill>
                <a:latin typeface="+mn-ea"/>
              </a:rPr>
              <a:t>子见证式</a:t>
            </a:r>
            <a:endParaRPr lang="en-US" altLang="zh-CN" sz="40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ct val="0"/>
              </a:spcBef>
              <a:buClrTx/>
            </a:pPr>
            <a:r>
              <a:rPr lang="de-DE" altLang="zh-CN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zh-CN" sz="4000" dirty="0" smtClean="0">
                <a:solidFill>
                  <a:schemeClr val="tx1"/>
                </a:solidFill>
                <a:latin typeface="+mn-ea"/>
              </a:rPr>
              <a:t>撒</a:t>
            </a:r>
            <a:r>
              <a:rPr lang="zh-CN" altLang="zh-CN" sz="4000" dirty="0">
                <a:solidFill>
                  <a:schemeClr val="tx1"/>
                </a:solidFill>
                <a:latin typeface="+mn-ea"/>
              </a:rPr>
              <a:t>玛利亚</a:t>
            </a:r>
            <a:r>
              <a:rPr lang="zh-CN" altLang="en-US" sz="4000" dirty="0">
                <a:solidFill>
                  <a:schemeClr val="tx1"/>
                </a:solidFill>
                <a:latin typeface="+mn-ea"/>
              </a:rPr>
              <a:t>妇人</a:t>
            </a:r>
            <a:r>
              <a:rPr lang="zh-CN" altLang="zh-CN" sz="4000" dirty="0">
                <a:solidFill>
                  <a:schemeClr val="tx1"/>
                </a:solidFill>
                <a:latin typeface="+mn-ea"/>
              </a:rPr>
              <a:t>邀请式</a:t>
            </a:r>
            <a:endParaRPr lang="en-US" altLang="zh-CN" sz="4000" dirty="0">
              <a:solidFill>
                <a:schemeClr val="tx1"/>
              </a:solidFill>
              <a:latin typeface="+mn-ea"/>
            </a:endParaRPr>
          </a:p>
          <a:p>
            <a:pPr>
              <a:spcBef>
                <a:spcPct val="0"/>
              </a:spcBef>
              <a:buClrTx/>
            </a:pPr>
            <a:r>
              <a:rPr lang="de-DE" altLang="zh-CN" sz="4000" dirty="0">
                <a:solidFill>
                  <a:schemeClr val="tx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zh-CN" sz="4000" dirty="0" smtClean="0">
                <a:solidFill>
                  <a:schemeClr val="tx1"/>
                </a:solidFill>
                <a:latin typeface="+mn-ea"/>
              </a:rPr>
              <a:t>多</a:t>
            </a:r>
            <a:r>
              <a:rPr lang="zh-CN" altLang="zh-CN" sz="4000" dirty="0">
                <a:solidFill>
                  <a:schemeClr val="tx1"/>
                </a:solidFill>
                <a:latin typeface="+mn-ea"/>
              </a:rPr>
              <a:t>加服事式</a:t>
            </a:r>
            <a:endParaRPr lang="en-US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8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1246909"/>
            <a:ext cx="8728365" cy="5246256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</a:pPr>
            <a:r>
              <a:rPr lang="zh-CN" altLang="de-DE" sz="48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结语：</a:t>
            </a:r>
            <a:endParaRPr lang="de-DE" altLang="zh-CN" sz="48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endParaRPr lang="de-DE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看见</a:t>
            </a:r>
            <a:r>
              <a:rPr lang="de-DE" altLang="zh-CN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——</a:t>
            </a:r>
            <a:r>
              <a:rPr lang="zh-CN" altLang="de-DE" sz="40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呼</a:t>
            </a:r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求</a:t>
            </a:r>
            <a:r>
              <a:rPr lang="de-DE" altLang="zh-CN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——</a:t>
            </a:r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行动</a:t>
            </a:r>
            <a:endParaRPr lang="de-DE" altLang="zh-CN" sz="40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endParaRPr lang="de-DE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能力或意愿的问题？</a:t>
            </a:r>
            <a:endParaRPr lang="de-DE" altLang="zh-CN" sz="40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9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1246909"/>
            <a:ext cx="8728365" cy="462741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ClrTx/>
            </a:pPr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新加坡怀恩堂</a:t>
            </a:r>
            <a:endParaRPr lang="de-DE" altLang="zh-CN" sz="40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宣教：献祷、献金、献身</a:t>
            </a:r>
            <a:endParaRPr lang="de-DE" altLang="zh-CN" sz="40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endParaRPr lang="de-DE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我们</a:t>
            </a:r>
            <a:endParaRPr lang="de-DE" altLang="zh-CN" sz="40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pPr>
              <a:spcBef>
                <a:spcPct val="0"/>
              </a:spcBef>
              <a:buClrTx/>
            </a:pPr>
            <a:r>
              <a:rPr lang="zh-CN" altLang="de-DE" sz="40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传福</a:t>
            </a:r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音：</a:t>
            </a:r>
            <a:r>
              <a:rPr lang="zh-CN" altLang="de-DE" sz="40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献祷</a:t>
            </a:r>
            <a:r>
              <a:rPr lang="zh-CN" altLang="de-DE" sz="400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、</a:t>
            </a:r>
            <a:r>
              <a:rPr lang="zh-CN" altLang="de-DE" sz="400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献力、</a:t>
            </a:r>
            <a:r>
              <a:rPr lang="zh-CN" altLang="de-DE" sz="40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献身</a:t>
            </a:r>
            <a:endParaRPr lang="de-DE" altLang="zh-CN" sz="40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9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1089892"/>
            <a:ext cx="9227128" cy="4405744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tx1"/>
                </a:solidFill>
                <a:latin typeface="+mn-ea"/>
                <a:sym typeface="华文黑体" charset="0"/>
              </a:rPr>
              <a:t>引</a:t>
            </a:r>
            <a:r>
              <a:rPr lang="zh-CN" altLang="en-US" sz="4800" dirty="0" smtClean="0">
                <a:solidFill>
                  <a:schemeClr val="tx1"/>
                </a:solidFill>
                <a:latin typeface="+mn-ea"/>
                <a:sym typeface="华文黑体" charset="0"/>
              </a:rPr>
              <a:t>言：</a:t>
            </a:r>
            <a:endParaRPr lang="de-DE" altLang="zh-CN" sz="4800" dirty="0" smtClean="0">
              <a:solidFill>
                <a:schemeClr val="tx1"/>
              </a:solidFill>
              <a:latin typeface="+mn-ea"/>
              <a:sym typeface="华文黑体" charset="0"/>
            </a:endParaRPr>
          </a:p>
          <a:p>
            <a:endParaRPr lang="de-DE" altLang="zh-CN" sz="4800" dirty="0">
              <a:solidFill>
                <a:schemeClr val="tx1"/>
              </a:solidFill>
              <a:latin typeface="+mn-ea"/>
              <a:sym typeface="华文黑体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de-DE" sz="2800" dirty="0">
                <a:solidFill>
                  <a:schemeClr val="tx1"/>
                </a:solidFill>
                <a:latin typeface="+mn-ea"/>
              </a:rPr>
              <a:t>、大家最近一次传福音是什么时候</a:t>
            </a:r>
            <a:r>
              <a:rPr lang="zh-CN" altLang="de-DE" sz="2800" dirty="0" smtClean="0">
                <a:solidFill>
                  <a:schemeClr val="tx1"/>
                </a:solidFill>
                <a:latin typeface="+mn-ea"/>
              </a:rPr>
              <a:t>？传</a:t>
            </a:r>
            <a:r>
              <a:rPr lang="zh-CN" altLang="de-DE" sz="2800" dirty="0">
                <a:solidFill>
                  <a:schemeClr val="tx1"/>
                </a:solidFill>
                <a:latin typeface="+mn-ea"/>
              </a:rPr>
              <a:t>福音</a:t>
            </a:r>
            <a:r>
              <a:rPr lang="zh-CN" altLang="de-DE" sz="2800" dirty="0" smtClean="0">
                <a:solidFill>
                  <a:schemeClr val="tx1"/>
                </a:solidFill>
                <a:latin typeface="+mn-ea"/>
              </a:rPr>
              <a:t>有困难吗</a:t>
            </a:r>
            <a:r>
              <a:rPr lang="zh-CN" altLang="de-DE" sz="2800" dirty="0">
                <a:solidFill>
                  <a:schemeClr val="tx1"/>
                </a:solidFill>
                <a:latin typeface="+mn-ea"/>
              </a:rPr>
              <a:t>？</a:t>
            </a:r>
            <a:endParaRPr lang="de-DE" sz="2800" dirty="0">
              <a:solidFill>
                <a:schemeClr val="tx1"/>
              </a:solidFill>
              <a:latin typeface="+mn-ea"/>
            </a:endParaRPr>
          </a:p>
          <a:p>
            <a:r>
              <a:rPr lang="en-US" sz="2800" dirty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de-DE" sz="2800" dirty="0">
                <a:solidFill>
                  <a:schemeClr val="tx1"/>
                </a:solidFill>
                <a:latin typeface="+mn-ea"/>
              </a:rPr>
              <a:t>、在现今忙碌的时代，我们的眼目看重的是什么？</a:t>
            </a:r>
            <a:r>
              <a:rPr lang="en-US" sz="2800" dirty="0">
                <a:solidFill>
                  <a:schemeClr val="tx1"/>
                </a:solidFill>
                <a:latin typeface="+mn-ea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+mn-ea"/>
              </a:rPr>
            </a:br>
            <a:r>
              <a:rPr lang="en-US" sz="2800" dirty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de-DE" sz="2800" dirty="0">
                <a:solidFill>
                  <a:schemeClr val="tx1"/>
                </a:solidFill>
                <a:latin typeface="+mn-ea"/>
              </a:rPr>
              <a:t>、信徒面对时代的需</a:t>
            </a:r>
            <a:r>
              <a:rPr lang="zh-CN" altLang="de-DE" sz="2800" dirty="0" smtClean="0">
                <a:solidFill>
                  <a:schemeClr val="tx1"/>
                </a:solidFill>
                <a:latin typeface="+mn-ea"/>
              </a:rPr>
              <a:t>要，</a:t>
            </a:r>
            <a:r>
              <a:rPr lang="zh-CN" altLang="de-DE" sz="2800" dirty="0">
                <a:solidFill>
                  <a:schemeClr val="tx1"/>
                </a:solidFill>
                <a:latin typeface="+mn-ea"/>
              </a:rPr>
              <a:t>当如何回应呢</a:t>
            </a:r>
            <a:r>
              <a:rPr lang="zh-CN" altLang="de-DE" sz="2800" dirty="0" smtClean="0">
                <a:solidFill>
                  <a:schemeClr val="tx1"/>
                </a:solidFill>
                <a:latin typeface="+mn-ea"/>
              </a:rPr>
              <a:t>？</a:t>
            </a:r>
            <a:endParaRPr lang="de-DE" sz="2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6378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1089892"/>
            <a:ext cx="8728365" cy="4405744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sz="60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经文背景：</a:t>
            </a:r>
            <a:endParaRPr lang="en-US" altLang="zh-CN" sz="6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endParaRPr lang="en-US" altLang="zh-CN" sz="48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耶稣</a:t>
            </a:r>
            <a:r>
              <a:rPr lang="zh-CN" altLang="en-US" sz="4800" dirty="0">
                <a:solidFill>
                  <a:srgbClr val="00B0F0"/>
                </a:solidFill>
                <a:latin typeface="+mn-ea"/>
                <a:sym typeface="Helvetica" panose="020B0604020202020204" pitchFamily="34" charset="0"/>
              </a:rPr>
              <a:t>走遍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加利利，在各会堂里</a:t>
            </a:r>
            <a:r>
              <a:rPr lang="zh-CN" altLang="en-US" sz="4800" dirty="0">
                <a:solidFill>
                  <a:srgbClr val="FF0000"/>
                </a:solidFill>
                <a:latin typeface="+mn-ea"/>
                <a:sym typeface="Helvetica" panose="020B0604020202020204" pitchFamily="34" charset="0"/>
              </a:rPr>
              <a:t>教训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人，</a:t>
            </a:r>
            <a:r>
              <a:rPr lang="zh-CN" altLang="en-US" sz="4800" dirty="0">
                <a:solidFill>
                  <a:srgbClr val="FF0000"/>
                </a:solidFill>
                <a:latin typeface="+mn-ea"/>
                <a:sym typeface="Helvetica" panose="020B0604020202020204" pitchFamily="34" charset="0"/>
              </a:rPr>
              <a:t>传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天国的福音，</a:t>
            </a:r>
            <a:r>
              <a:rPr lang="zh-CN" altLang="en-US" sz="4800" dirty="0">
                <a:solidFill>
                  <a:srgbClr val="FF0000"/>
                </a:solidFill>
                <a:latin typeface="+mn-ea"/>
                <a:sym typeface="Helvetica" panose="020B0604020202020204" pitchFamily="34" charset="0"/>
              </a:rPr>
              <a:t>医治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百姓各样的病症。（</a:t>
            </a:r>
            <a:r>
              <a:rPr lang="en-US" altLang="zh-CN" sz="48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  <a:sym typeface="Helvetica" panose="020B0604020202020204" pitchFamily="34" charset="0"/>
              </a:rPr>
              <a:t>4:23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）</a:t>
            </a:r>
            <a:endParaRPr lang="en-US" altLang="zh-CN" sz="48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endParaRPr lang="en-US" altLang="zh-CN" sz="48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耶稣</a:t>
            </a:r>
            <a:r>
              <a:rPr lang="zh-CN" altLang="en-US" sz="4800" dirty="0">
                <a:solidFill>
                  <a:srgbClr val="00B0F0"/>
                </a:solidFill>
                <a:latin typeface="+mn-ea"/>
                <a:sym typeface="Helvetica" panose="020B0604020202020204" pitchFamily="34" charset="0"/>
              </a:rPr>
              <a:t>走遍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各城各乡，在会堂里</a:t>
            </a:r>
            <a:r>
              <a:rPr lang="zh-CN" altLang="en-US" sz="4800" dirty="0">
                <a:solidFill>
                  <a:srgbClr val="FF0000"/>
                </a:solidFill>
                <a:latin typeface="+mn-ea"/>
                <a:sym typeface="Helvetica" panose="020B0604020202020204" pitchFamily="34" charset="0"/>
              </a:rPr>
              <a:t>教训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人，</a:t>
            </a:r>
            <a:r>
              <a:rPr lang="zh-CN" altLang="en-US" sz="4800" dirty="0">
                <a:solidFill>
                  <a:srgbClr val="FF0000"/>
                </a:solidFill>
                <a:latin typeface="+mn-ea"/>
                <a:sym typeface="Helvetica" panose="020B0604020202020204" pitchFamily="34" charset="0"/>
              </a:rPr>
              <a:t>宣讲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天国的福音，又</a:t>
            </a:r>
            <a:r>
              <a:rPr lang="zh-CN" altLang="en-US" sz="4800" dirty="0">
                <a:solidFill>
                  <a:srgbClr val="FF0000"/>
                </a:solidFill>
                <a:latin typeface="+mn-ea"/>
                <a:sym typeface="Helvetica" panose="020B0604020202020204" pitchFamily="34" charset="0"/>
              </a:rPr>
              <a:t>医治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各样的病症。（</a:t>
            </a:r>
            <a:r>
              <a:rPr lang="en-US" altLang="zh-CN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9:35</a:t>
            </a:r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094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45671" y="258617"/>
            <a:ext cx="8728365" cy="6599383"/>
          </a:xfrm>
        </p:spPr>
        <p:txBody>
          <a:bodyPr>
            <a:noAutofit/>
          </a:bodyPr>
          <a:lstStyle/>
          <a:p>
            <a:r>
              <a:rPr lang="zh-CN" altLang="zh-CN" sz="2400" dirty="0">
                <a:solidFill>
                  <a:schemeClr val="tx1"/>
                </a:solidFill>
                <a:latin typeface="+mn-ea"/>
              </a:rPr>
              <a:t>教导、传道</a:t>
            </a:r>
            <a:r>
              <a:rPr lang="zh-CN" altLang="en-US" sz="240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zh-CN" sz="2400" dirty="0">
                <a:solidFill>
                  <a:schemeClr val="tx1"/>
                </a:solidFill>
                <a:latin typeface="+mn-ea"/>
              </a:rPr>
              <a:t>治病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（</a:t>
            </a:r>
            <a:r>
              <a:rPr lang="en-US" altLang="zh-CN" sz="2400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  <a:sym typeface="Helvetica" panose="020B0604020202020204" pitchFamily="34" charset="0"/>
              </a:rPr>
              <a:t>4:23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）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endParaRPr lang="en-US" altLang="zh-CN" sz="11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5-7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章                         </a:t>
            </a:r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8:1-9:34 </a:t>
            </a:r>
          </a:p>
          <a:p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登山宝训                治好麻风病人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                            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医治百夫长的仆人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                            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医治彼得岳母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                            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治好鬼附的</a:t>
            </a:r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 </a:t>
            </a: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                            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治好瘫子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                            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医治血漏的女子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                            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使管会堂的女儿复活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                             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医治瞎子、哑巴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en-US" altLang="zh-CN" sz="11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 </a:t>
            </a:r>
            <a:endParaRPr lang="en-US" altLang="zh-CN" sz="11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zh-CN" altLang="zh-CN" sz="2400" dirty="0">
                <a:solidFill>
                  <a:schemeClr val="tx1"/>
                </a:solidFill>
                <a:latin typeface="+mn-ea"/>
              </a:rPr>
              <a:t>教导、传道</a:t>
            </a:r>
            <a:r>
              <a:rPr lang="zh-CN" altLang="en-US" sz="2400" dirty="0">
                <a:solidFill>
                  <a:schemeClr val="tx1"/>
                </a:solidFill>
                <a:latin typeface="+mn-ea"/>
              </a:rPr>
              <a:t>、</a:t>
            </a:r>
            <a:r>
              <a:rPr lang="zh-CN" altLang="zh-CN" sz="2400" dirty="0">
                <a:solidFill>
                  <a:schemeClr val="tx1"/>
                </a:solidFill>
                <a:latin typeface="+mn-ea"/>
              </a:rPr>
              <a:t>治病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（</a:t>
            </a:r>
            <a:r>
              <a:rPr lang="en-US" altLang="zh-CN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9:35</a:t>
            </a:r>
            <a:r>
              <a:rPr lang="zh-CN" altLang="en-US" sz="24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）</a:t>
            </a:r>
            <a:endParaRPr lang="en-US" altLang="zh-CN" sz="24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14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951345"/>
            <a:ext cx="8728365" cy="4544291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一、从心而来的看</a:t>
            </a:r>
            <a:r>
              <a:rPr lang="zh-CN" altLang="en-US" sz="48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见</a:t>
            </a:r>
            <a:endParaRPr lang="de-DE" altLang="zh-CN" sz="48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endParaRPr lang="de-DE" altLang="zh-CN" sz="2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endParaRPr lang="de-DE" altLang="zh-CN" sz="32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de-DE" sz="4000" dirty="0" smtClean="0">
                <a:solidFill>
                  <a:schemeClr val="tx1"/>
                </a:solidFill>
                <a:latin typeface="+mn-ea"/>
              </a:rPr>
              <a:t>困</a:t>
            </a:r>
            <a:r>
              <a:rPr lang="zh-CN" altLang="de-DE" sz="4000" dirty="0">
                <a:solidFill>
                  <a:schemeClr val="tx1"/>
                </a:solidFill>
                <a:latin typeface="+mn-ea"/>
              </a:rPr>
              <a:t>苦流</a:t>
            </a:r>
            <a:r>
              <a:rPr lang="zh-CN" altLang="de-DE" sz="4000" dirty="0" smtClean="0">
                <a:solidFill>
                  <a:schemeClr val="tx1"/>
                </a:solidFill>
                <a:latin typeface="+mn-ea"/>
              </a:rPr>
              <a:t>离：</a:t>
            </a:r>
            <a:endParaRPr lang="de-DE" altLang="zh-CN" sz="40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de-DE" sz="4000" dirty="0" smtClean="0">
                <a:solidFill>
                  <a:schemeClr val="tx1"/>
                </a:solidFill>
                <a:latin typeface="+mn-ea"/>
              </a:rPr>
              <a:t>困扰的</a:t>
            </a:r>
            <a:endParaRPr lang="de-DE" altLang="zh-CN" sz="40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de-DE" sz="4000" dirty="0" smtClean="0">
                <a:solidFill>
                  <a:schemeClr val="tx1"/>
                </a:solidFill>
                <a:latin typeface="+mn-ea"/>
              </a:rPr>
              <a:t>无助的</a:t>
            </a:r>
            <a:endParaRPr lang="en-US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951345"/>
            <a:ext cx="8728365" cy="4544291"/>
          </a:xfrm>
        </p:spPr>
        <p:txBody>
          <a:bodyPr>
            <a:normAutofit/>
          </a:bodyPr>
          <a:lstStyle/>
          <a:p>
            <a:r>
              <a:rPr lang="zh-CN" altLang="de-DE" sz="3600" dirty="0">
                <a:solidFill>
                  <a:schemeClr val="tx1"/>
                </a:solidFill>
              </a:rPr>
              <a:t>怜</a:t>
            </a:r>
            <a:r>
              <a:rPr lang="zh-CN" altLang="de-DE" sz="3600" dirty="0" smtClean="0">
                <a:solidFill>
                  <a:schemeClr val="tx1"/>
                </a:solidFill>
              </a:rPr>
              <a:t>悯：</a:t>
            </a:r>
            <a:r>
              <a:rPr lang="en-US" sz="3600" dirty="0" err="1" smtClean="0">
                <a:solidFill>
                  <a:schemeClr val="tx1"/>
                </a:solidFill>
              </a:rPr>
              <a:t>hesed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en-US" altLang="zh-CN" sz="36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zh-CN" altLang="de-DE" sz="3600" dirty="0">
                <a:solidFill>
                  <a:schemeClr val="tx1"/>
                </a:solidFill>
              </a:rPr>
              <a:t>怜悯不仅仅是一种情感或感觉，而是指人看到需</a:t>
            </a:r>
            <a:r>
              <a:rPr lang="zh-CN" altLang="de-DE" sz="3600" dirty="0" smtClean="0">
                <a:solidFill>
                  <a:schemeClr val="tx1"/>
                </a:solidFill>
              </a:rPr>
              <a:t>要不</a:t>
            </a:r>
            <a:r>
              <a:rPr lang="zh-CN" altLang="de-DE" sz="3600" dirty="0">
                <a:solidFill>
                  <a:schemeClr val="tx1"/>
                </a:solidFill>
              </a:rPr>
              <a:t>得不采取行动的意思。</a:t>
            </a:r>
            <a:endParaRPr lang="en-US" altLang="zh-CN" sz="36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53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951345"/>
            <a:ext cx="8728365" cy="4544291"/>
          </a:xfrm>
        </p:spPr>
        <p:txBody>
          <a:bodyPr>
            <a:normAutofit/>
          </a:bodyPr>
          <a:lstStyle/>
          <a:p>
            <a:r>
              <a:rPr lang="zh-CN" altLang="de-DE" sz="3600" dirty="0">
                <a:solidFill>
                  <a:schemeClr val="tx1"/>
                </a:solidFill>
              </a:rPr>
              <a:t>怜</a:t>
            </a:r>
            <a:r>
              <a:rPr lang="zh-CN" altLang="de-DE" sz="3600" dirty="0" smtClean="0">
                <a:solidFill>
                  <a:schemeClr val="tx1"/>
                </a:solidFill>
              </a:rPr>
              <a:t>悯：</a:t>
            </a:r>
            <a:r>
              <a:rPr lang="en-US" sz="3600" dirty="0" err="1" smtClean="0">
                <a:solidFill>
                  <a:schemeClr val="tx1"/>
                </a:solidFill>
              </a:rPr>
              <a:t>hesed</a:t>
            </a:r>
            <a:r>
              <a:rPr lang="zh-CN" altLang="de-DE" sz="3600" dirty="0" smtClean="0">
                <a:solidFill>
                  <a:schemeClr val="tx1"/>
                </a:solidFill>
              </a:rPr>
              <a:t>（</a:t>
            </a:r>
            <a:r>
              <a:rPr lang="zh-CN" altLang="de-DE" sz="3600" dirty="0" smtClean="0">
                <a:solidFill>
                  <a:srgbClr val="FF0000"/>
                </a:solidFill>
              </a:rPr>
              <a:t>何舍得</a:t>
            </a:r>
            <a:r>
              <a:rPr lang="zh-CN" altLang="de-DE" sz="3600" dirty="0" smtClean="0">
                <a:solidFill>
                  <a:schemeClr val="tx1"/>
                </a:solidFill>
              </a:rPr>
              <a:t>）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en-US" altLang="zh-CN" sz="36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zh-CN" altLang="de-DE" sz="3600" dirty="0">
                <a:solidFill>
                  <a:schemeClr val="tx1"/>
                </a:solidFill>
              </a:rPr>
              <a:t>怜悯不仅仅是一种情感或感觉，而是指人看到需</a:t>
            </a:r>
            <a:r>
              <a:rPr lang="zh-CN" altLang="de-DE" sz="3600" dirty="0" smtClean="0">
                <a:solidFill>
                  <a:schemeClr val="tx1"/>
                </a:solidFill>
              </a:rPr>
              <a:t>要不</a:t>
            </a:r>
            <a:r>
              <a:rPr lang="zh-CN" altLang="de-DE" sz="3600" dirty="0">
                <a:solidFill>
                  <a:schemeClr val="tx1"/>
                </a:solidFill>
              </a:rPr>
              <a:t>得不采取行动的意思。</a:t>
            </a:r>
            <a:endParaRPr lang="en-US" altLang="zh-CN" sz="36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26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951345"/>
            <a:ext cx="8728365" cy="4544291"/>
          </a:xfrm>
        </p:spPr>
        <p:txBody>
          <a:bodyPr>
            <a:normAutofit/>
          </a:bodyPr>
          <a:lstStyle/>
          <a:p>
            <a:r>
              <a:rPr lang="zh-CN" altLang="de-DE" sz="48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二</a:t>
            </a:r>
            <a:r>
              <a:rPr lang="zh-CN" altLang="en-US" sz="48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、</a:t>
            </a:r>
            <a:r>
              <a:rPr lang="zh-CN" altLang="de-DE" sz="5200" dirty="0">
                <a:solidFill>
                  <a:schemeClr val="tx1"/>
                </a:solidFill>
                <a:latin typeface="+mn-ea"/>
              </a:rPr>
              <a:t>从地向天的寻求</a:t>
            </a:r>
            <a:endParaRPr lang="de-DE" altLang="zh-CN" sz="52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endParaRPr lang="de-DE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zh-CN" altLang="de-DE" sz="4000" dirty="0" smtClean="0">
                <a:solidFill>
                  <a:schemeClr val="tx1"/>
                </a:solidFill>
                <a:latin typeface="+mn-ea"/>
              </a:rPr>
              <a:t>面对：庄稼多、工人少</a:t>
            </a:r>
            <a:endParaRPr lang="de-DE" altLang="zh-CN" sz="4000" dirty="0" smtClean="0">
              <a:solidFill>
                <a:schemeClr val="tx1"/>
              </a:solidFill>
              <a:latin typeface="+mn-ea"/>
            </a:endParaRPr>
          </a:p>
          <a:p>
            <a:endParaRPr lang="de-DE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怎么办？</a:t>
            </a:r>
            <a:endParaRPr lang="en-US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2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54908" y="951345"/>
            <a:ext cx="8728365" cy="4544291"/>
          </a:xfrm>
        </p:spPr>
        <p:txBody>
          <a:bodyPr>
            <a:normAutofit/>
          </a:bodyPr>
          <a:lstStyle/>
          <a:p>
            <a:r>
              <a:rPr lang="zh-CN" altLang="de-DE" sz="4000" dirty="0" smtClean="0">
                <a:solidFill>
                  <a:schemeClr val="tx1"/>
                </a:solidFill>
                <a:latin typeface="+mn-ea"/>
                <a:sym typeface="Helvetica" panose="020B0604020202020204" pitchFamily="34" charset="0"/>
              </a:rPr>
              <a:t>祷告有用吗？</a:t>
            </a:r>
            <a:endParaRPr lang="de-DE" altLang="zh-CN" sz="4000" dirty="0" smtClean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endParaRPr lang="de-DE" altLang="zh-CN" sz="40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  <a:p>
            <a:r>
              <a:rPr lang="zh-CN" altLang="de-DE" sz="3600" dirty="0">
                <a:solidFill>
                  <a:schemeClr val="tx1"/>
                </a:solidFill>
              </a:rPr>
              <a:t>祷告，是宣教的燃料</a:t>
            </a:r>
            <a:r>
              <a:rPr lang="zh-CN" altLang="de-DE" sz="3600" dirty="0" smtClean="0">
                <a:solidFill>
                  <a:schemeClr val="tx1"/>
                </a:solidFill>
              </a:rPr>
              <a:t>；</a:t>
            </a:r>
            <a:endParaRPr lang="de-DE" altLang="zh-CN" sz="3600" dirty="0" smtClean="0">
              <a:solidFill>
                <a:schemeClr val="tx1"/>
              </a:solidFill>
            </a:endParaRPr>
          </a:p>
          <a:p>
            <a:r>
              <a:rPr lang="zh-CN" altLang="de-DE" sz="3600" dirty="0" smtClean="0">
                <a:solidFill>
                  <a:schemeClr val="tx1"/>
                </a:solidFill>
              </a:rPr>
              <a:t>透</a:t>
            </a:r>
            <a:r>
              <a:rPr lang="zh-CN" altLang="de-DE" sz="3600" dirty="0">
                <a:solidFill>
                  <a:schemeClr val="tx1"/>
                </a:solidFill>
              </a:rPr>
              <a:t>过祷告，可以为神的福音预备道路。</a:t>
            </a:r>
            <a:endParaRPr lang="en-US" altLang="zh-CN" sz="6600" dirty="0">
              <a:solidFill>
                <a:schemeClr val="tx1"/>
              </a:solidFill>
              <a:latin typeface="+mn-ea"/>
              <a:sym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8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559</Words>
  <Application>Microsoft Office PowerPoint</Application>
  <PresentationFormat>Breitbild</PresentationFormat>
  <Paragraphs>76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4" baseType="lpstr">
      <vt:lpstr>SimSun</vt:lpstr>
      <vt:lpstr>华文宋体</vt:lpstr>
      <vt:lpstr>幼圆</vt:lpstr>
      <vt:lpstr>华文黑体</vt:lpstr>
      <vt:lpstr>Arial</vt:lpstr>
      <vt:lpstr>Century Gothic</vt:lpstr>
      <vt:lpstr>Helvetica</vt:lpstr>
      <vt:lpstr>Times New Roman</vt:lpstr>
      <vt:lpstr>Wingdings 3</vt:lpstr>
      <vt:lpstr>Fetzen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Ming</dc:creator>
  <cp:lastModifiedBy>Ming</cp:lastModifiedBy>
  <cp:revision>8</cp:revision>
  <dcterms:created xsi:type="dcterms:W3CDTF">2022-09-08T14:09:25Z</dcterms:created>
  <dcterms:modified xsi:type="dcterms:W3CDTF">2022-09-15T19:42:44Z</dcterms:modified>
</cp:coreProperties>
</file>