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image2.png" ContentType="image/png"/>
  <Override PartName="/ppt/media/image8.tif" ContentType="image/tif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/>
  <p:notesSz cx="6889750" cy="10021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939600" y="761400"/>
            <a:ext cx="501012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8680" y="4760280"/>
            <a:ext cx="5511240" cy="45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dt" idx="18"/>
          </p:nvPr>
        </p:nvSpPr>
        <p:spPr>
          <a:xfrm>
            <a:off x="389988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ftr" idx="19"/>
          </p:nvPr>
        </p:nvSpPr>
        <p:spPr>
          <a:xfrm>
            <a:off x="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sldNum" idx="20"/>
          </p:nvPr>
        </p:nvSpPr>
        <p:spPr>
          <a:xfrm>
            <a:off x="389988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864FBA5-8A65-48FE-8EE9-FBF605A6339C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latin typeface="Arial"/>
              </a:rPr>
              <a:t>请注意修改证道题目和讲员</a:t>
            </a:r>
            <a:endParaRPr b="0" lang="de-DE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CN" sz="2000" spc="-1" strike="noStrike">
                <a:latin typeface="Arial"/>
              </a:rPr>
              <a:t>标题为</a:t>
            </a:r>
            <a:r>
              <a:rPr b="0" lang="de-DE" sz="2000" spc="-1" strike="noStrike">
                <a:latin typeface="Arial"/>
              </a:rPr>
              <a:t>42</a:t>
            </a:r>
            <a:r>
              <a:rPr b="0" lang="zh-CN" sz="2000" spc="-1" strike="noStrike">
                <a:latin typeface="Arial"/>
              </a:rPr>
              <a:t>正文字体</a:t>
            </a:r>
            <a:r>
              <a:rPr b="0" lang="en-US" sz="2000" spc="-1" strike="noStrike">
                <a:latin typeface="Arial"/>
              </a:rPr>
              <a:t>66</a:t>
            </a:r>
            <a:r>
              <a:rPr b="0" lang="zh-CN" sz="2000" spc="-1" strike="noStrike">
                <a:latin typeface="Arial"/>
              </a:rPr>
              <a:t>。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21"/>
          </p:nvPr>
        </p:nvSpPr>
        <p:spPr>
          <a:xfrm>
            <a:off x="3903120" y="9520200"/>
            <a:ext cx="2984760" cy="5014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64C488-DB79-4CE3-A1DE-C896CCB957FB}" type="slidenum">
              <a:rPr b="0" lang="de-DE" sz="1200" spc="-1" strike="noStrike">
                <a:solidFill>
                  <a:srgbClr val="000000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23D8BF-BC76-45D7-99FB-94F95DD9B4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37EF4C-5884-43A3-8217-099EFD49A1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A0B509-B3AB-4FF2-9BFA-EE60C7CA78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0DD261-E7EF-4E9B-B9A7-2417CB5A10A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689735-1874-4774-BC13-B6D6184AF8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22FF1D-9DD3-4956-A38D-37005F1921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B3038B-1E40-4258-BCD7-140208D8D5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71516C-BE89-4CA1-9665-B151E98D9A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B9AA85-D326-4E0F-A77F-D0D175A103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AB7C17-4317-406E-B82D-644FEBAF24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B0A61B-A5D5-46A6-AFE4-0D2CDC98C5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1A861A-32C5-44CD-B936-7362446A4D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FA6ACC-9465-4393-868E-EC57557BC0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A0EA00-CD3D-40C7-B98A-D73534F710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293555-F78E-445F-9E40-40BF6061E4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6E23E7-DB20-4D33-AB33-081A353985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C49D92-6F1F-41E7-9138-DA07840173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87CD0D-01EB-4709-B5FB-D280448E77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A5821C-A3C3-4F36-BA5B-EFE7A4F9D0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5BED9A-1C81-47DB-8E4A-A12544B5E4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B2441F-D080-4821-AC0A-017AA392BE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9F182FD-2292-4F3A-9AE6-49F0BD6F7B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2FF966-18CB-4DB0-A03C-25FA6177F6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FB62763-946C-4BB5-965A-172AFDC0B1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27BD99-5528-4D3C-B1B4-5C208B6F7B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A772472-DC37-46C4-81F8-2851BD8596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92422D5-81A2-462D-9484-21440DC0D5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B116F4-B789-4C40-8779-A9506D8336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D3CBBC6-698A-4030-9F2F-203BDB6394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43F33F-4CE9-46C9-B6AE-1474F283B3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1AFD5A4-9EDA-46C1-AEF2-40793F6E6A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3196C80-2D82-4389-9CEC-9FE5D259AB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D969E0-4CA8-4823-9C2C-48467B0936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06B6D5-3087-4FC9-8F14-2E7E15E1DC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4E6504A-ACA4-4C3E-B244-A1705E46A6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ED2E8C4-9791-4DEB-B8CF-D59666799C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A2FF573-F832-4CE0-97EF-9841EBD26F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05C007-AFFC-4C08-BCDD-36EE2752A0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7FE76FB-9F22-4E87-AC68-DF5811BA7B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E073F5-F108-4622-B771-C4C8F6564D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51C1FE7-63EE-4AA6-9A89-8B364EFA7E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3FF55C8-38D3-4CFD-9ABB-32585D9AC2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674A073-C241-4704-8200-83EC51924A6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336B03B-E483-419A-B13F-3054CE7830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899A1E-187D-4405-A312-A922D45ED8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DC7216C-D708-41EF-9952-47338B5B98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E246EA8-5F7B-49E9-96BA-EA198316E4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B2BA0A4-1D4B-4012-B888-D0BD662F56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6DF971A-A12A-4480-9A86-9772573E5F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88CFA49-5128-44E8-85BE-42238989D2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8A88003-6651-43EC-B099-BB35B2789B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CFF4EB7-0DF3-4A18-ABF2-B5A04B059D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F7D82F3-4BD0-4E75-9863-56BFF4E25B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5E40693-7335-4FD5-92DD-B918AB7DC8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E28A03B-21D5-4D49-B83D-055859685D3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702061-E73F-41AD-8AE1-5821E94D87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43D3232-2F83-4EC5-83E3-DC2E849DCA9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5CEA038-08AD-4A8E-9005-1C48D4E04F64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CB683D59-9F9D-4F57-9E29-3BE2F8C7A283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4DD2B5C-D2B1-4569-9BF9-1E642D944B68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DD38B50-DEB8-456D-A84D-6FB6C5B2BB78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1EA0078-5EF7-4AF1-BAE7-091CDFB8A984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3DB78ED-BC4A-4E51-B50C-04BCB864552D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D15629D-1631-487C-883B-87B84180D788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F280389-3C5D-4435-A67D-9041D0100627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5A9FD22-1C4C-43F6-9EBE-180BC94D707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E88C8B-7C19-43BB-8948-B162A5F228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9C02F62-2E8E-49EA-8A9A-70B6D1FB76D7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279A02F-37C9-4D91-B579-6FBBA7383D57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53A3837-2402-4E10-96A1-6025F0F69A23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9FF4646-A79D-44B4-9BD5-3BD5FF9FB6B6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1294DA8-75B6-438D-BAB6-F7024250F86B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E18E804-6723-4069-87CC-1FBD46069413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1D0FB7A-7A49-448E-BF6D-BEAA53BDCA61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A4A217F-7A95-46E8-B73F-484F4CBFE959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DF5EB3-4436-4319-85F9-A142B5CD2949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5D8CB94-F95F-4964-ABC3-D5CE634F1CF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00C6E7-AA46-4656-A031-CEE63CDDE9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1D8AE26-CFFE-4FA0-8314-6B45E02F1341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28EB242-EE73-4B69-AD87-E553012991A8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475B853-2F0E-4E22-9A58-7B3227B04C0F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BC8A840-F3F6-444E-A2E1-1051CF0D9B15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F783D5F-828B-4031-B4E6-47102771A71B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6722CA-1372-472B-86ED-90224B08B1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5"/>
          <p:cNvSpPr/>
          <p:nvPr/>
        </p:nvSpPr>
        <p:spPr>
          <a:xfrm>
            <a:off x="380880" y="1143000"/>
            <a:ext cx="6400800" cy="36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Grafik 7" descr=""/>
          <p:cNvPicPr/>
          <p:nvPr/>
        </p:nvPicPr>
        <p:blipFill>
          <a:blip r:embed="rId2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  <a:ea typeface="SimSun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de-DE" sz="4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SimSun"/>
              </a:rPr>
              <a:t>&lt;Datum/Uhrzeit&gt;</a:t>
            </a:r>
            <a:endParaRPr b="0" lang="de-DE" sz="4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de-DE" sz="4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fld id="{DB9EE23C-34AB-4276-AD79-04DFBB9C3E8E}" type="slidenum">
              <a:rPr b="0" lang="de-DE" sz="4400" spc="-1" strike="noStrike">
                <a:solidFill>
                  <a:srgbClr val="000000"/>
                </a:solidFill>
                <a:latin typeface="Arial"/>
                <a:ea typeface="SimSun"/>
              </a:rPr>
              <a:t>&lt;Foliennummer&gt;</a:t>
            </a:fld>
            <a:endParaRPr b="0" lang="de-DE" sz="4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  <a:ea typeface="SimSun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6ECC232-0A53-43F9-94BC-988B58B83A21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D71DE5-818D-498A-B7A4-5E0087A396BE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7640" y="0"/>
            <a:ext cx="662436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de-DE" sz="4200" spc="-1" strike="noStrike">
                <a:solidFill>
                  <a:srgbClr val="3333cc"/>
                </a:solidFill>
                <a:latin typeface="SimHei"/>
                <a:ea typeface="SimHei"/>
              </a:rPr>
              <a:t>Titelmasterformat durch Klicken bearbeiten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7640" y="1495440"/>
            <a:ext cx="67435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  <a:ea typeface="SimHei"/>
              </a:rPr>
              <a:t>Textmasterformat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SimSun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SimSun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292D42-CB0F-45E3-AC7B-A300D0F30597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3333cc"/>
                </a:solidFill>
                <a:latin typeface="SimHei"/>
                <a:ea typeface="SimHei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59BDFC-E16C-4683-8246-F41AE408FAAE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  <a:ea typeface="SimHei"/>
              </a:rPr>
              <a:t>Body Level One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SimSun"/>
              </a:rPr>
              <a:t>Body Level Two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SimSun"/>
              </a:rPr>
              <a:t>Body Level Three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Body Level Four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SimSun"/>
              </a:rPr>
              <a:t>Body Level Five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1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A6DB949-16D6-4D93-9984-4929547C1DF9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5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256" name="Line"/>
          <p:cNvSpPr/>
          <p:nvPr/>
        </p:nvSpPr>
        <p:spPr>
          <a:xfrm>
            <a:off x="380880" y="1144080"/>
            <a:ext cx="6400800" cy="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7" name="image.png" descr="image.png"/>
          <p:cNvPicPr/>
          <p:nvPr/>
        </p:nvPicPr>
        <p:blipFill>
          <a:blip r:embed="rId3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1270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sldNum" idx="17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1" lang="de-DE" sz="1200" spc="-1" strike="noStrike">
                <a:solidFill>
                  <a:srgbClr val="898989"/>
                </a:solidFill>
                <a:latin typeface="Arial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A15E56-2B00-4F33-AFD8-F7925B7A7C38}" type="slidenum">
              <a:rPr b="1" lang="de-DE" sz="1200" spc="-1" strike="noStrike">
                <a:solidFill>
                  <a:srgbClr val="898989"/>
                </a:solidFill>
                <a:latin typeface="Arial"/>
                <a:ea typeface="SimSu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slideLayout" Target="../slideLayouts/slideLayout7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el 1"/>
          <p:cNvSpPr/>
          <p:nvPr/>
        </p:nvSpPr>
        <p:spPr>
          <a:xfrm>
            <a:off x="380880" y="343080"/>
            <a:ext cx="655272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2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200" spc="-1" strike="noStrike">
              <a:latin typeface="Arial"/>
            </a:endParaRPr>
          </a:p>
        </p:txBody>
      </p:sp>
      <p:sp>
        <p:nvSpPr>
          <p:cNvPr id="304" name="Inhaltsplatzhalter 2"/>
          <p:cNvSpPr/>
          <p:nvPr/>
        </p:nvSpPr>
        <p:spPr>
          <a:xfrm>
            <a:off x="228600" y="762120"/>
            <a:ext cx="7391160" cy="26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zh-CN" sz="6600" spc="-1" strike="noStrike">
                <a:solidFill>
                  <a:srgbClr val="000000"/>
                </a:solidFill>
                <a:latin typeface="SimHei"/>
                <a:ea typeface="SimHei"/>
              </a:rPr>
              <a:t>我的羊</a:t>
            </a:r>
            <a:endParaRPr b="0" lang="de-DE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zh-CN" sz="6600" spc="-1" strike="noStrike">
                <a:solidFill>
                  <a:srgbClr val="000000"/>
                </a:solidFill>
                <a:latin typeface="SimHei"/>
                <a:ea typeface="SimHei"/>
              </a:rPr>
              <a:t>听我的声音</a:t>
            </a:r>
            <a:endParaRPr b="0" lang="de-DE" sz="6600" spc="-1" strike="noStrike">
              <a:latin typeface="Arial"/>
            </a:endParaRPr>
          </a:p>
        </p:txBody>
      </p:sp>
      <p:sp>
        <p:nvSpPr>
          <p:cNvPr id="305" name="Inhaltsplatzhalter 2"/>
          <p:cNvSpPr/>
          <p:nvPr/>
        </p:nvSpPr>
        <p:spPr>
          <a:xfrm>
            <a:off x="876240" y="4343400"/>
            <a:ext cx="6095520" cy="150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199"/>
              </a:spcBef>
              <a:buNone/>
            </a:pPr>
            <a:r>
              <a:rPr b="0" lang="zh-CN" sz="3200" spc="-1" strike="noStrike">
                <a:solidFill>
                  <a:srgbClr val="000000"/>
                </a:solidFill>
                <a:latin typeface="SimHei"/>
                <a:ea typeface="SimHei"/>
              </a:rPr>
              <a:t>证道：陈梁兆琪 师母</a:t>
            </a:r>
            <a:endParaRPr b="0" lang="de-DE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zh-CN" sz="3200" spc="-1" strike="noStrike">
                <a:solidFill>
                  <a:srgbClr val="000000"/>
                </a:solidFill>
                <a:latin typeface="SimHei"/>
                <a:ea typeface="SimHei"/>
              </a:rPr>
              <a:t>经文：约 </a:t>
            </a:r>
            <a:r>
              <a:rPr b="0" lang="en-US" sz="3200" spc="-1" strike="noStrike">
                <a:solidFill>
                  <a:srgbClr val="000000"/>
                </a:solidFill>
                <a:latin typeface="SimHei"/>
                <a:ea typeface="SimHei"/>
              </a:rPr>
              <a:t>10:14-15</a:t>
            </a:r>
            <a:r>
              <a:rPr b="0" lang="de-DE" sz="3200" spc="-1" strike="noStrike">
                <a:solidFill>
                  <a:srgbClr val="000000"/>
                </a:solidFill>
                <a:latin typeface="SimHei"/>
                <a:ea typeface="SimHei"/>
              </a:rPr>
              <a:t>,</a:t>
            </a:r>
            <a:r>
              <a:rPr b="0" lang="en-US" sz="3200" spc="-1" strike="noStrike">
                <a:solidFill>
                  <a:srgbClr val="000000"/>
                </a:solidFill>
                <a:latin typeface="SimHei"/>
                <a:ea typeface="SimHei"/>
              </a:rPr>
              <a:t>22-33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/>
          </p:nvPr>
        </p:nvSpPr>
        <p:spPr>
          <a:xfrm>
            <a:off x="669600" y="144792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信耶稣的意思是：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承认耶稣基督为救主；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接受耶稣基督为生命的主。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约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10:4-5 </a:t>
            </a:r>
            <a:r>
              <a:rPr b="0" lang="de-DE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“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当他把自己的羊都放出来，就走在前面，羊也跟着他，因为牠们认得他的声音。羊绝不跟陌生人，反而会逃走，因为不认得陌生人的声音。”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跟随耶稣的人懂得分辨祂的声音，跟随祂，拒绝和逃避陌生的声音。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0" name="文本框 2"/>
          <p:cNvSpPr/>
          <p:nvPr/>
        </p:nvSpPr>
        <p:spPr>
          <a:xfrm>
            <a:off x="380880" y="33804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669600" y="176436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跟随世界的声音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跟随自己的声音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我的羊听我的声音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耶稣行了很多神迹，神迹给人力量和信心，当我们愿意相信神迹，我们有信心去听耶稣的声音和跟随祂。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2" name="文本框 2"/>
          <p:cNvSpPr/>
          <p:nvPr/>
        </p:nvSpPr>
        <p:spPr>
          <a:xfrm>
            <a:off x="380880" y="30492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/>
          </p:nvPr>
        </p:nvSpPr>
        <p:spPr>
          <a:xfrm>
            <a:off x="533520" y="167652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458280" indent="-45828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10:27-30“</a:t>
            </a:r>
            <a:r>
              <a:rPr b="0" lang="zh-CN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我的羊听我的声音，我认识牠们，牠们也跟从我。并且，我赐给他们永生；他们永不灭亡，谁也不能从我手里把他们夺去。我父所赐给我的比万有都大，谁也不能从我父手里把他们夺去。我与父原为一。犹太人又拿起石头来要打他……于是，他们又要捉拿他，他却从他们手中逃脱了。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/>
          </p:nvPr>
        </p:nvSpPr>
        <p:spPr>
          <a:xfrm>
            <a:off x="669600" y="13716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耶稣是有能力的神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应许就是“你相信便会得到这份恩典”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上帝保守了耶稣逃脱了死亡的威胁。跟随耶稣的人也有神的保守，没有人能夺去这份平安。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约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10:40-42 </a:t>
            </a:r>
            <a:r>
              <a:rPr b="0" lang="de-DE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“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 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耶稣又往约旦河的东边去，到了约翰起初施洗的地方，就住在那里。有许多人来到他那里，说：约翰没有行过一件神迹，但约翰所说有关这人的一切话都是真的。在那里，许多人信了耶稣。”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5" name="文本框 2"/>
          <p:cNvSpPr/>
          <p:nvPr/>
        </p:nvSpPr>
        <p:spPr>
          <a:xfrm>
            <a:off x="380880" y="41436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/>
          </p:nvPr>
        </p:nvSpPr>
        <p:spPr>
          <a:xfrm>
            <a:off x="669600" y="16002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耶稣说：我的羊听我的声音。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犹太人弃绝耶稣，因为他们只希望基督跟随自己的声音，他们不愿意跟随主的声音。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人都喜欢听自己和世界的声音，但仍活在恐惧、缺乏和不安之中。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愿耶稣的神迹给人力量，使我们有信心相信祂和跟随祂。帮助我们听主的声音，让耶稣作生命的主！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37" name="文本框 2"/>
          <p:cNvSpPr/>
          <p:nvPr/>
        </p:nvSpPr>
        <p:spPr>
          <a:xfrm>
            <a:off x="304920" y="38088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/>
          </p:nvPr>
        </p:nvSpPr>
        <p:spPr>
          <a:xfrm>
            <a:off x="533520" y="121932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经文背景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耶稣用比喻说明祂是好的牧羊人，和祂跟羊的关系。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07" name="文本框 1"/>
          <p:cNvSpPr/>
          <p:nvPr/>
        </p:nvSpPr>
        <p:spPr>
          <a:xfrm>
            <a:off x="387360" y="343440"/>
            <a:ext cx="129960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/>
          </p:nvPr>
        </p:nvSpPr>
        <p:spPr>
          <a:xfrm>
            <a:off x="383040" y="144252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约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10:2-4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，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，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17-18</a:t>
            </a:r>
            <a:r>
              <a:rPr b="0" lang="de-DE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“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2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那从门进去的才是羊的牧人。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3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看门的给他开门，羊也听他的声音。他按著名叫自己的羊，把羊领出来。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4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当他把自己的羊都放出来，就走在前面，羊也跟着他，因为牠们认得他的声音……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11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我是好牧人，好牧人为羊舍命……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17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为此，我父爱我，因为我把命舍去，好再取回来。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18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没有人夺去我的命，是我自己舍的；我有权舍弃，也有权再取回。这是我从我父所受的命令。”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09" name="文本框 1"/>
          <p:cNvSpPr/>
          <p:nvPr/>
        </p:nvSpPr>
        <p:spPr>
          <a:xfrm>
            <a:off x="387360" y="343440"/>
            <a:ext cx="129960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/>
          </p:nvPr>
        </p:nvSpPr>
        <p:spPr>
          <a:xfrm>
            <a:off x="669600" y="129528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名字是一个称呼，也代表祂了解每一只羊的性情和全部。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诗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23:1-3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耶和华是我的牧者，我必不致缺乏。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他使我躺卧在青草地上，领我在可安歇的水边。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他使我的灵魂甦醒，为自己的名引导我走义路。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带领：保证跟随祂的羊吃喝饱足，安全地活动和休息，带领羊走正确的路。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义路：到上帝面前。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11" name="文本框 2"/>
          <p:cNvSpPr/>
          <p:nvPr/>
        </p:nvSpPr>
        <p:spPr>
          <a:xfrm>
            <a:off x="380880" y="38088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/>
          </p:nvPr>
        </p:nvSpPr>
        <p:spPr>
          <a:xfrm>
            <a:off x="669600" y="167652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羊对牧羊人有绝对的信任和倚靠。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耶稣说祂愿意为羊舍命，祂有权舍弃，也有权再取回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祂能复活，有胜过死亡的能力，因为上帝赐他能力和命令。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你愿意耶稣作你人生的好牧人吗？你愿意耶稣成为你的带领者吗？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13" name="文本框 2"/>
          <p:cNvSpPr/>
          <p:nvPr/>
        </p:nvSpPr>
        <p:spPr>
          <a:xfrm>
            <a:off x="457200" y="38088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/>
          </p:nvPr>
        </p:nvSpPr>
        <p:spPr>
          <a:xfrm>
            <a:off x="669600" y="16002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约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10:22-42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，标题是：犹太人弃绝耶稣。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10:22-24</a:t>
            </a:r>
            <a:r>
              <a:rPr b="0" lang="de-DE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“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22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在耶路撒冷有修殿节，是冬天的时候。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23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耶稣在行走。</a:t>
            </a:r>
            <a:r>
              <a:rPr b="0" lang="de-DE" sz="3300" spc="-1" strike="noStrike">
                <a:solidFill>
                  <a:srgbClr val="24588d"/>
                </a:solidFill>
                <a:latin typeface="Times New Roman"/>
                <a:ea typeface="Times New Roman"/>
              </a:rPr>
              <a:t>24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犹太人围着他”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时间：修殿节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地点：殿里所罗门的廊下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460800" indent="-451440" algn="just">
              <a:lnSpc>
                <a:spcPct val="9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人物：耶稣，还有犹太人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15" name="文本框 2"/>
          <p:cNvSpPr/>
          <p:nvPr/>
        </p:nvSpPr>
        <p:spPr>
          <a:xfrm>
            <a:off x="457200" y="38088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"/>
          <p:cNvSpPr/>
          <p:nvPr/>
        </p:nvSpPr>
        <p:spPr>
          <a:xfrm>
            <a:off x="4321440" y="3154680"/>
            <a:ext cx="72000" cy="547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7" name="Group"/>
          <p:cNvGrpSpPr/>
          <p:nvPr/>
        </p:nvGrpSpPr>
        <p:grpSpPr>
          <a:xfrm>
            <a:off x="0" y="0"/>
            <a:ext cx="9874080" cy="6857640"/>
            <a:chOff x="0" y="0"/>
            <a:chExt cx="9874080" cy="6857640"/>
          </a:xfrm>
        </p:grpSpPr>
        <p:pic>
          <p:nvPicPr>
            <p:cNvPr id="318" name="Image" descr="Image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19" name="Oval"/>
            <p:cNvSpPr/>
            <p:nvPr/>
          </p:nvSpPr>
          <p:spPr>
            <a:xfrm>
              <a:off x="7705080" y="3170520"/>
              <a:ext cx="557280" cy="1181880"/>
            </a:xfrm>
            <a:prstGeom prst="ellipse">
              <a:avLst/>
            </a:prstGeom>
            <a:noFill/>
            <a:ln w="63500">
              <a:solidFill>
                <a:srgbClr val="4472c4">
                  <a:hueOff val="-82419"/>
                  <a:satOff val="-9513"/>
                  <a:lumOff val="-16343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0" name="Group"/>
            <p:cNvGrpSpPr/>
            <p:nvPr/>
          </p:nvGrpSpPr>
          <p:grpSpPr>
            <a:xfrm>
              <a:off x="2977560" y="56520"/>
              <a:ext cx="6173640" cy="2156760"/>
              <a:chOff x="2977560" y="56520"/>
              <a:chExt cx="6173640" cy="2156760"/>
            </a:xfrm>
          </p:grpSpPr>
          <p:sp>
            <p:nvSpPr>
              <p:cNvPr id="321" name="Rectangle"/>
              <p:cNvSpPr/>
              <p:nvPr/>
            </p:nvSpPr>
            <p:spPr>
              <a:xfrm>
                <a:off x="2977560" y="56520"/>
                <a:ext cx="6084360" cy="1891440"/>
              </a:xfrm>
              <a:prstGeom prst="rect">
                <a:avLst/>
              </a:prstGeom>
              <a:solidFill>
                <a:srgbClr val="fefecf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Rectangle"/>
              <p:cNvSpPr/>
              <p:nvPr/>
            </p:nvSpPr>
            <p:spPr>
              <a:xfrm>
                <a:off x="7421400" y="1717920"/>
                <a:ext cx="1729800" cy="495360"/>
              </a:xfrm>
              <a:prstGeom prst="rect">
                <a:avLst/>
              </a:prstGeom>
              <a:solidFill>
                <a:srgbClr val="fefecf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23" name="Quote Bubble"/>
            <p:cNvSpPr/>
            <p:nvPr/>
          </p:nvSpPr>
          <p:spPr>
            <a:xfrm>
              <a:off x="7200720" y="925560"/>
              <a:ext cx="1829160" cy="1098000"/>
            </a:xfrm>
            <a:prstGeom prst="wedgeEllipseCallout">
              <a:avLst>
                <a:gd name="adj1" fmla="val 8851"/>
                <a:gd name="adj2" fmla="val 116420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公元前165年…"/>
            <p:cNvSpPr/>
            <p:nvPr/>
          </p:nvSpPr>
          <p:spPr>
            <a:xfrm>
              <a:off x="7387920" y="961560"/>
              <a:ext cx="2486160" cy="1015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wrap="none" lIns="35640" rIns="35640" tIns="35640" bIns="35640" anchor="ctr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3100" spc="-1" strike="noStrike">
                  <a:solidFill>
                    <a:srgbClr val="ffffff"/>
                  </a:solidFill>
                  <a:latin typeface="PingFang TC Semibold"/>
                  <a:ea typeface="PingFang TC Semibold"/>
                </a:rPr>
                <a:t>公元前</a:t>
              </a:r>
              <a:r>
                <a:rPr b="0" lang="de-DE" sz="3100" spc="-1" strike="noStrike">
                  <a:solidFill>
                    <a:srgbClr val="ffffff"/>
                  </a:solidFill>
                  <a:latin typeface="Helvetica Neue"/>
                  <a:ea typeface="Helvetica Neue"/>
                </a:rPr>
                <a:t>165</a:t>
              </a:r>
              <a:r>
                <a:rPr b="0" lang="zh-CN" sz="3100" spc="-1" strike="noStrike">
                  <a:solidFill>
                    <a:srgbClr val="ffffff"/>
                  </a:solidFill>
                  <a:latin typeface="PingFang TC Semibold"/>
                  <a:ea typeface="PingFang TC Semibold"/>
                </a:rPr>
                <a:t>年</a:t>
              </a:r>
              <a:endParaRPr b="0" lang="de-DE" sz="31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zh-CN" sz="3100" spc="-1" strike="noStrike">
                  <a:solidFill>
                    <a:srgbClr val="ffffff"/>
                  </a:solidFill>
                  <a:latin typeface="PingFang TC Semibold"/>
                  <a:ea typeface="PingFang TC Semibold"/>
                </a:rPr>
                <a:t>马加比起义</a:t>
              </a:r>
              <a:endParaRPr b="0" lang="de-DE" sz="3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/>
          </p:nvPr>
        </p:nvSpPr>
        <p:spPr>
          <a:xfrm>
            <a:off x="669600" y="13716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修殿节：西元前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165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年，以色列地受叙利亚王朝的统治，安提阿古王下令百姓全部要希腊化，剥夺了以色列民的宗教和政治权利。圣殿的大祭司换了一个傀儡的祭司，查禁所有犹太的宗教活动，在圣殿祭坛上竖立宙斯神像。后来有一个祭司的五个儿子起义，成功地收复了圣殿，毁掉希腊神像，洁净祭坛，重新执行圣殿崇拜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修殿节不单有宗教义意，还有脱离外族统治的政治义意。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26" name="文本框 2"/>
          <p:cNvSpPr/>
          <p:nvPr/>
        </p:nvSpPr>
        <p:spPr>
          <a:xfrm>
            <a:off x="380880" y="41436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just">
              <a:lnSpc>
                <a:spcPct val="90000"/>
              </a:lnSpc>
              <a:buNone/>
            </a:pP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约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10:26-27</a:t>
            </a:r>
            <a:r>
              <a:rPr b="0" lang="de-DE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“</a:t>
            </a:r>
            <a:r>
              <a:rPr b="0" lang="zh-CN" sz="3300" spc="-1" strike="noStrike">
                <a:solidFill>
                  <a:srgbClr val="24588d"/>
                </a:solidFill>
                <a:latin typeface="Songti TC Regular"/>
                <a:ea typeface="Songti TC Regular"/>
              </a:rPr>
              <a:t>但是你们不信，因为你们不是我的羊。我的羊听我的声音，我认识牠们，牠们也跟从我。”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耶稣透过行神迹表明自己的身份，还有很多人相信和跟从祂。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  <a:p>
            <a:pPr marL="225360" indent="-21600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犹太人的不信：他们期待的基督，是一个威武强悍的勇士，能带领他们打杖推翻罗马政权，使他们脱离被外邦人统治。但耶稣不会这样做，所以耶稣不是他们“想要”的基督。</a:t>
            </a:r>
            <a:endParaRPr b="0" lang="de-DE" sz="3300" spc="-1" strike="noStrike">
              <a:solidFill>
                <a:srgbClr val="000000"/>
              </a:solidFill>
              <a:latin typeface="SimHei"/>
            </a:endParaRPr>
          </a:p>
        </p:txBody>
      </p:sp>
      <p:sp>
        <p:nvSpPr>
          <p:cNvPr id="328" name="文本框 2"/>
          <p:cNvSpPr/>
          <p:nvPr/>
        </p:nvSpPr>
        <p:spPr>
          <a:xfrm>
            <a:off x="380880" y="380880"/>
            <a:ext cx="45716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44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Application>LibreOffice/7.3.4.2$Windows_X86_64 LibreOffice_project/728fec16bd5f605073805c3c9e7c4212a0120dc5</Application>
  <AppVersion>15.0000</AppVersion>
  <Words>4639</Words>
  <Paragraphs>668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2013-12-13T09:03:28Z</dcterms:created>
  <dc:creator>Baolei Han</dc:creator>
  <dc:description/>
  <dc:language>de-DE</dc:language>
  <cp:lastModifiedBy/>
  <cp:lastPrinted>2021-04-07T14:28:01Z</cp:lastPrinted>
  <dcterms:modified xsi:type="dcterms:W3CDTF">2022-09-03T00:24:27Z</dcterms:modified>
  <cp:revision>2493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13</vt:i4>
  </property>
  <property fmtid="{D5CDD505-2E9C-101B-9397-08002B2CF9AE}" pid="3" name="Notes">
    <vt:i4>40</vt:i4>
  </property>
  <property fmtid="{D5CDD505-2E9C-101B-9397-08002B2CF9AE}" pid="4" name="PresentationFormat">
    <vt:lpwstr>全屏显示(4:3)</vt:lpwstr>
  </property>
  <property fmtid="{D5CDD505-2E9C-101B-9397-08002B2CF9AE}" pid="5" name="Slides">
    <vt:i4>93</vt:i4>
  </property>
  <property fmtid="{D5CDD505-2E9C-101B-9397-08002B2CF9AE}" pid="6" name="Version">
    <vt:i4>1</vt:i4>
  </property>
</Properties>
</file>