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0" name="Shape 109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5" name="Shape 10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5" name="Shape 114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Shape 11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0" name="Shape 1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Shape 11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5" name="Shape 1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Shape 11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0" name="Shape 1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Shape 1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5" name="Shape 1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0" name="Shape 11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5" name="Shape 1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0" name="Shape 111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Shape 111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0" name="Shape 112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Shape 11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5" name="Shape 11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Shape 11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0" name="Shape 11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Shape 1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5" name="Shape 1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Shape 113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0" name="Shape 114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72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4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5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7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Text"/>
          <p:cNvSpPr txBox="1">
            <a:spLocks noGrp="1"/>
          </p:cNvSpPr>
          <p:nvPr>
            <p:ph type="title"/>
          </p:nvPr>
        </p:nvSpPr>
        <p:spPr>
          <a:xfrm>
            <a:off x="669726" y="178593"/>
            <a:ext cx="7804548" cy="1518048"/>
          </a:xfrm>
          <a:prstGeom prst="rect">
            <a:avLst/>
          </a:prstGeom>
        </p:spPr>
        <p:txBody>
          <a:bodyPr lIns="35718" tIns="35718" rIns="35718" bIns="35718"/>
          <a:lstStyle>
            <a:lvl1pPr algn="ctr" defTabSz="410765">
              <a:lnSpc>
                <a:spcPct val="100000"/>
              </a:lnSpc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1082" name="Body Level One…"/>
          <p:cNvSpPr txBox="1">
            <a:spLocks noGrp="1"/>
          </p:cNvSpPr>
          <p:nvPr>
            <p:ph type="body" idx="1"/>
          </p:nvPr>
        </p:nvSpPr>
        <p:spPr>
          <a:xfrm>
            <a:off x="669726" y="1821656"/>
            <a:ext cx="7804548" cy="4420196"/>
          </a:xfrm>
          <a:prstGeom prst="rect">
            <a:avLst/>
          </a:prstGeom>
        </p:spPr>
        <p:txBody>
          <a:bodyPr lIns="35718" tIns="35718" rIns="35718" bIns="35718" anchor="ctr"/>
          <a:lstStyle>
            <a:lvl1pPr marL="305593" indent="-305593" defTabSz="410765">
              <a:lnSpc>
                <a:spcPct val="100000"/>
              </a:lnSpc>
              <a:spcBef>
                <a:spcPts val="2900"/>
              </a:spcBef>
              <a:buSzPct val="145000"/>
              <a:buChar char="•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50093" indent="-305593" defTabSz="410765">
              <a:lnSpc>
                <a:spcPct val="100000"/>
              </a:lnSpc>
              <a:spcBef>
                <a:spcPts val="2900"/>
              </a:spcBef>
              <a:buSzPct val="145000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94593" indent="-305593" defTabSz="410765">
              <a:lnSpc>
                <a:spcPct val="100000"/>
              </a:lnSpc>
              <a:spcBef>
                <a:spcPts val="2900"/>
              </a:spcBef>
              <a:buSzPct val="145000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39093" indent="-305593" defTabSz="410765">
              <a:lnSpc>
                <a:spcPct val="100000"/>
              </a:lnSpc>
              <a:spcBef>
                <a:spcPts val="2900"/>
              </a:spcBef>
              <a:buSzPct val="145000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83593" indent="-305593" defTabSz="410765">
              <a:lnSpc>
                <a:spcPct val="100000"/>
              </a:lnSpc>
              <a:spcBef>
                <a:spcPts val="2900"/>
              </a:spcBef>
              <a:buSzPct val="145000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49876" y="6536531"/>
            <a:ext cx="239485" cy="232486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sz="1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72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0997" y="1144268"/>
            <a:ext cx="6400807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被掳的得释放</a:t>
            </a:r>
          </a:p>
        </p:txBody>
      </p:sp>
      <p:sp>
        <p:nvSpPr>
          <p:cNvPr id="1093" name="弗2:11-22"/>
          <p:cNvSpPr txBox="1"/>
          <p:nvPr/>
        </p:nvSpPr>
        <p:spPr>
          <a:xfrm>
            <a:off x="426719" y="1295399"/>
            <a:ext cx="6995160" cy="1299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路4:16-21；13:10-17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管会堂的人</a:t>
            </a:r>
          </a:p>
        </p:txBody>
      </p:sp>
      <p:sp>
        <p:nvSpPr>
          <p:cNvPr id="1143" name="弗2:11-22"/>
          <p:cNvSpPr txBox="1"/>
          <p:nvPr/>
        </p:nvSpPr>
        <p:spPr>
          <a:xfrm>
            <a:off x="435605" y="1402030"/>
            <a:ext cx="6995160" cy="1663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在13: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14</a:t>
            </a:r>
            <a:r>
              <a:t>，管会堂的人就气愤愤的说：</a:t>
            </a:r>
            <a:br/>
            <a:r>
              <a:t>“有六日应当作工，那六日之内可以来求医，在安息日却不可！”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管会堂的人</a:t>
            </a:r>
          </a:p>
        </p:txBody>
      </p:sp>
      <p:sp>
        <p:nvSpPr>
          <p:cNvPr id="1148" name="弗2:11-22"/>
          <p:cNvSpPr txBox="1"/>
          <p:nvPr/>
        </p:nvSpPr>
        <p:spPr>
          <a:xfrm>
            <a:off x="435605" y="1402030"/>
            <a:ext cx="6995160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耶稣斥责他是假冒为善的人。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他顾恤牲畜的需要，不能顾恤人的需要。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管会堂的人</a:t>
            </a:r>
          </a:p>
        </p:txBody>
      </p:sp>
      <p:sp>
        <p:nvSpPr>
          <p:cNvPr id="1153" name="弗2:11-22"/>
          <p:cNvSpPr txBox="1"/>
          <p:nvPr/>
        </p:nvSpPr>
        <p:spPr>
          <a:xfrm>
            <a:off x="435605" y="1402030"/>
            <a:ext cx="6995160" cy="4872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耶稣反问：</a:t>
            </a:r>
            <a:br/>
            <a: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  <a:r>
              <a:t>况且这女人本是亚伯拉罕的后裔，被撒但捆绑了这十八年，不当在安息日解开她的绑吗？”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在申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5:15</a:t>
            </a:r>
            <a:r>
              <a:t>：</a:t>
            </a:r>
            <a:br/>
            <a: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你也要记念你在埃及地作过奴仆；耶和华－你神用大能的手和伸出来的膀臂将你从那里领出来。因此，耶和华－你的神吩咐你守安息日。”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管会堂的人</a:t>
            </a:r>
          </a:p>
        </p:txBody>
      </p:sp>
      <p:sp>
        <p:nvSpPr>
          <p:cNvPr id="1158" name="弗2:11-22"/>
          <p:cNvSpPr txBox="1"/>
          <p:nvPr/>
        </p:nvSpPr>
        <p:spPr>
          <a:xfrm>
            <a:off x="435605" y="1402030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耶稣使他重新去思考，到底安息日的意义在那里？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耶稣说：</a:t>
            </a:r>
            <a:br/>
            <a:r>
              <a:t>“安息日是为人设立的，人不是为安息日设立的。”（可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2:27</a:t>
            </a:r>
            <a:r>
              <a:t>）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163" name="弗2:11-22"/>
          <p:cNvSpPr txBox="1"/>
          <p:nvPr/>
        </p:nvSpPr>
        <p:spPr>
          <a:xfrm>
            <a:off x="426719" y="1295399"/>
            <a:ext cx="6995160" cy="4447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神是看顾一切卑微的人。耶稣所关心的，是那些在社会上边沿的人士。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基督徒不是圣人，不是一群品德良好的人，而是一群承认自己是有罪的人。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人生在高低起伏、春夏秋冬中，神都与人同行，我们都是属神的儿女。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教会是使人得释放的地方，愿教会这群体成为困苦人的帮助。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8" name="弗2:11-22"/>
          <p:cNvSpPr txBox="1"/>
          <p:nvPr/>
        </p:nvSpPr>
        <p:spPr>
          <a:xfrm>
            <a:off x="435605" y="1402030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第一段是耶稣在会堂里宣告自己的身份和工作。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第二段是耶稣在会堂里治好被鬼附，患病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18</a:t>
            </a:r>
            <a:r>
              <a:t>年的女人，使被病捆绑的女人得释放。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103" name="弗2:11-22"/>
          <p:cNvSpPr txBox="1"/>
          <p:nvPr/>
        </p:nvSpPr>
        <p:spPr>
          <a:xfrm>
            <a:off x="435605" y="1402030"/>
            <a:ext cx="6995160" cy="4968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耶稣在会堂读以赛亚先知的书：</a:t>
            </a:r>
            <a:br/>
            <a:r>
              <a:t>“ </a:t>
            </a:r>
            <a:r>
              <a:rPr>
                <a:solidFill>
                  <a:srgbClr val="AAAAAA"/>
                </a:solidFill>
              </a:rPr>
              <a:t>18</a:t>
            </a:r>
            <a:r>
              <a:t>主的灵在我身上，因为他用膏膏我，叫我传福音给贫穷的人；差遣我报告：被掳的得释放，瞎眼的得看见，叫那受压制的得自由，</a:t>
            </a:r>
            <a:r>
              <a:rPr>
                <a:solidFill>
                  <a:srgbClr val="AAAAAA"/>
                </a:solidFill>
              </a:rPr>
              <a:t>19</a:t>
            </a:r>
            <a:r>
              <a:t>报告神悦纳人的禧年。”</a:t>
            </a: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接着又说：</a:t>
            </a:r>
            <a:br/>
            <a:r>
              <a:t>“</a:t>
            </a:r>
            <a:r>
              <a:rPr>
                <a:solidFill>
                  <a:srgbClr val="AAAAAA"/>
                </a:solidFill>
              </a:rPr>
              <a:t>21</a:t>
            </a:r>
            <a:r>
              <a:t>今天这经应验在你们耳中了。”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108" name="弗2:11-22"/>
          <p:cNvSpPr txBox="1"/>
          <p:nvPr/>
        </p:nvSpPr>
        <p:spPr>
          <a:xfrm>
            <a:off x="435605" y="1402030"/>
            <a:ext cx="6995160" cy="4904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基督徒不是圣人，不是一群品德良好的人，而是一群承认自己是有罪的人。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在路5:30-32节，</a:t>
            </a:r>
            <a:br/>
            <a:r>
              <a:rPr>
                <a:solidFill>
                  <a:srgbClr val="AAAAAA"/>
                </a:solidFill>
              </a:rPr>
              <a:t>30</a:t>
            </a:r>
            <a:r>
              <a:t>法利赛人和文士就向耶稣的门徒发怨言说：“你们为什么和税吏并罪人一同吃喝呢？”</a:t>
            </a:r>
            <a:r>
              <a:rPr>
                <a:solidFill>
                  <a:srgbClr val="AAAAAA"/>
                </a:solidFill>
              </a:rPr>
              <a:t>31</a:t>
            </a:r>
            <a:r>
              <a:t>耶稣对他们说：“无病的人用不着医生；有病的人才用得着。</a:t>
            </a:r>
            <a:r>
              <a:rPr>
                <a:solidFill>
                  <a:srgbClr val="AAAAAA"/>
                </a:solidFill>
              </a:rPr>
              <a:t>32</a:t>
            </a:r>
            <a:r>
              <a:t>我来本不是召义人悔改，乃是召罪人悔改。”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患病的女人</a:t>
            </a:r>
          </a:p>
        </p:txBody>
      </p:sp>
      <p:sp>
        <p:nvSpPr>
          <p:cNvPr id="1118" name="弗2:11-22"/>
          <p:cNvSpPr txBox="1"/>
          <p:nvPr/>
        </p:nvSpPr>
        <p:spPr>
          <a:xfrm>
            <a:off x="435605" y="1402030"/>
            <a:ext cx="6995160" cy="3406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耶稣在安息日来到会堂教训人，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期间耶稣看见一个女人被鬼附着，病了十八年，腰弯得一点直不起来，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耶稣就医治她，两手按在她身上，使她脱离这病。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患病的女人</a:t>
            </a:r>
          </a:p>
        </p:txBody>
      </p:sp>
      <p:sp>
        <p:nvSpPr>
          <p:cNvPr id="1123" name="弗2:11-22"/>
          <p:cNvSpPr txBox="1"/>
          <p:nvPr/>
        </p:nvSpPr>
        <p:spPr>
          <a:xfrm>
            <a:off x="435605" y="1402030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这不单是别人加上去的标签，而是我们内心深处，都以我们能做来衡量自己的价值。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患病的女人</a:t>
            </a:r>
          </a:p>
        </p:txBody>
      </p:sp>
      <p:sp>
        <p:nvSpPr>
          <p:cNvPr id="1128" name="弗2:11-22"/>
          <p:cNvSpPr txBox="1"/>
          <p:nvPr/>
        </p:nvSpPr>
        <p:spPr>
          <a:xfrm>
            <a:off x="435605" y="1402030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这被鬼附、患病的女人，不单是她个人面对自己价值的问题，在这个社会中对她的看法，也是另一层的伤害。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患病的女人</a:t>
            </a:r>
          </a:p>
        </p:txBody>
      </p:sp>
      <p:sp>
        <p:nvSpPr>
          <p:cNvPr id="1133" name="弗2:11-22"/>
          <p:cNvSpPr txBox="1"/>
          <p:nvPr/>
        </p:nvSpPr>
        <p:spPr>
          <a:xfrm>
            <a:off x="435605" y="1402030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这女人十八年来受苦，她有值得我们学习的地方，她并没有因为苦难而离开信仰。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患病的女人</a:t>
            </a:r>
          </a:p>
        </p:txBody>
      </p:sp>
      <p:sp>
        <p:nvSpPr>
          <p:cNvPr id="1138" name="弗2:11-22"/>
          <p:cNvSpPr txBox="1"/>
          <p:nvPr/>
        </p:nvSpPr>
        <p:spPr>
          <a:xfrm>
            <a:off x="435605" y="1402030"/>
            <a:ext cx="6995160" cy="411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她面对肉体的痛苦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她被社会边沿化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世俗的价值观所捆绑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要成为怎样的一个人的观念所捆绑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无能为力，但仍然持守着信仰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耶稣肯定她是亚伯拉罕的儿女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耶稣医治了她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759</Words>
  <Application>Microsoft Office PowerPoint</Application>
  <PresentationFormat>全屏显示(4:3)</PresentationFormat>
  <Paragraphs>116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Helvetica Neue</vt:lpstr>
      <vt:lpstr>Helvetica Neue Light</vt:lpstr>
      <vt:lpstr>Helvetica Neue Medium</vt:lpstr>
      <vt:lpstr>PingFang HK Regular</vt:lpstr>
      <vt:lpstr>SimHei</vt:lpstr>
      <vt:lpstr>SimSun</vt:lpstr>
      <vt:lpstr>Calibri</vt:lpstr>
      <vt:lpstr>Calibri Light</vt:lpstr>
      <vt:lpstr>Benutzerdefiniertes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SONG Pengyang</cp:lastModifiedBy>
  <cp:revision>1</cp:revision>
  <dcterms:modified xsi:type="dcterms:W3CDTF">2022-08-14T11:54:05Z</dcterms:modified>
</cp:coreProperties>
</file>