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0" name="Shape 10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5" name="Shape 10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6" name="Shape 1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1" name="Shape 1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6" name="Shape 1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1" name="Shape 1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6" name="Shape 1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1" name="Shape 1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6" name="Shape 1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3" name="Shape 1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8" name="Shape 1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3" name="Shape 1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0" name="Shape 11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8" name="Shape 1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5" name="Shape 11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1" name="Shape 11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7" name="Shape 1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2" name="Shape 1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9" name="Shape 1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6" name="Shape 1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1" name="Shape 1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gj_10" descr="mgj_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72" cy="2305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/>
          <p:cNvSpPr/>
          <p:nvPr/>
        </p:nvSpPr>
        <p:spPr>
          <a:xfrm>
            <a:off x="647700" y="1079500"/>
            <a:ext cx="6624638" cy="0"/>
          </a:xfrm>
          <a:prstGeom prst="line">
            <a:avLst/>
          </a:prstGeom>
          <a:ln w="76200">
            <a:solidFill>
              <a:srgbClr val="A7E13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381000" y="1142999"/>
            <a:ext cx="6732588" cy="3178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2999"/>
            <a:ext cx="6732588" cy="3178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6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Line"/>
          <p:cNvSpPr/>
          <p:nvPr/>
        </p:nvSpPr>
        <p:spPr>
          <a:xfrm>
            <a:off x="380999" y="1144268"/>
            <a:ext cx="6400803" cy="4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5" name="Slide Number"/>
          <p:cNvSpPr txBox="1"/>
          <p:nvPr>
            <p:ph type="sldNum" sz="quarter" idx="2"/>
          </p:nvPr>
        </p:nvSpPr>
        <p:spPr>
          <a:xfrm>
            <a:off x="6294582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4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2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305593" indent="-305593" defTabSz="410765">
              <a:lnSpc>
                <a:spcPct val="100000"/>
              </a:lnSpc>
              <a:spcBef>
                <a:spcPts val="2900"/>
              </a:spcBef>
              <a:buSzPct val="1450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50093" indent="-305593" defTabSz="410765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4593" indent="-305593" defTabSz="410765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9093" indent="-305593" defTabSz="410765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3593" indent="-305593" defTabSz="410765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3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381000" y="1142999"/>
            <a:ext cx="6732588" cy="3178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628650" y="136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72" cy="18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>
            <a:off x="533400" y="1066800"/>
            <a:ext cx="6738938" cy="0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Line"/>
          <p:cNvSpPr/>
          <p:nvPr/>
        </p:nvSpPr>
        <p:spPr>
          <a:xfrm>
            <a:off x="380997" y="1144268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3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2812">
              <a:defRPr b="0"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0" marR="0" indent="-3413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2047" marR="0" indent="-26484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2217" marR="0" indent="-31781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47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19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讲题：在基督里合一"/>
          <p:cNvSpPr txBox="1"/>
          <p:nvPr/>
        </p:nvSpPr>
        <p:spPr>
          <a:xfrm>
            <a:off x="426716" y="340356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好牧人与坏牧人</a:t>
            </a:r>
          </a:p>
        </p:txBody>
      </p:sp>
      <p:sp>
        <p:nvSpPr>
          <p:cNvPr id="1093" name="弗2:11-22"/>
          <p:cNvSpPr txBox="1"/>
          <p:nvPr/>
        </p:nvSpPr>
        <p:spPr>
          <a:xfrm>
            <a:off x="426719" y="1295399"/>
            <a:ext cx="6995160" cy="128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  <a:r>
              <a:t>诗</a:t>
            </a:r>
            <a:r>
              <a:t>23</a:t>
            </a:r>
            <a:r>
              <a:t>；结</a:t>
            </a:r>
            <a:r>
              <a:t>34:11-24</a:t>
            </a:r>
            <a:r>
              <a:t>；约</a:t>
            </a:r>
            <a:r>
              <a:t>10:1-10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好牧人</a:t>
            </a:r>
          </a:p>
        </p:txBody>
      </p:sp>
      <p:sp>
        <p:nvSpPr>
          <p:cNvPr id="1144" name="弗2:11-22"/>
          <p:cNvSpPr txBox="1"/>
          <p:nvPr/>
        </p:nvSpPr>
        <p:spPr>
          <a:xfrm>
            <a:off x="435605" y="1402031"/>
            <a:ext cx="6995160" cy="236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好牧羊人与羊群的关系很密切。</a:t>
            </a:r>
          </a:p>
          <a:p>
            <a:pPr lvl="1" marL="671763" indent="-290763" defTabSz="457200">
              <a:spcBef>
                <a:spcPts val="500"/>
              </a:spcBef>
              <a:buSzPct val="100000"/>
              <a:buChar char="-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领到青草地、溪水旁。</a:t>
            </a:r>
          </a:p>
          <a:p>
            <a:pPr lvl="1" marL="671763" indent="-290763" defTabSz="457200">
              <a:spcBef>
                <a:spcPts val="500"/>
              </a:spcBef>
              <a:buSzPct val="100000"/>
              <a:buChar char="-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遇到狼群、羊门把守。</a:t>
            </a:r>
          </a:p>
          <a:p>
            <a:pPr lvl="1" marL="671763" indent="-290763" defTabSz="457200">
              <a:spcBef>
                <a:spcPts val="500"/>
              </a:spcBef>
              <a:buSzPct val="100000"/>
              <a:buChar char="-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声音引路、安心跟随。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坏牧人</a:t>
            </a:r>
          </a:p>
        </p:txBody>
      </p:sp>
      <p:sp>
        <p:nvSpPr>
          <p:cNvPr id="1149" name="弗2:11-22"/>
          <p:cNvSpPr txBox="1"/>
          <p:nvPr/>
        </p:nvSpPr>
        <p:spPr>
          <a:xfrm>
            <a:off x="435605" y="1402031"/>
            <a:ext cx="7736391" cy="4360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耶稣表明，先前来的，都是贼，是强盗⋯</a:t>
            </a:r>
            <a:endParaRPr>
              <a:solidFill>
                <a:srgbClr val="008F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在以西结书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34</a:t>
            </a:r>
            <a:r>
              <a:t>章</a:t>
            </a:r>
          </a:p>
          <a:p>
            <a:pPr defTabSz="457200">
              <a:lnSpc>
                <a:spcPct val="120000"/>
              </a:lnSpc>
              <a:defRPr b="0" sz="2200">
                <a:solidFill>
                  <a:srgbClr val="0433FF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34:3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你们吃脂油、穿羊毛、宰肥壮的，却不牧养群羊。</a:t>
            </a:r>
            <a:br>
              <a:rPr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34:4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瘦弱的，你们没有养壮；有病的，你们没有医治；	</a:t>
            </a:r>
          </a:p>
          <a:p>
            <a:pPr defTabSz="457200">
              <a:lnSpc>
                <a:spcPct val="120000"/>
              </a:lnSpc>
              <a:defRPr b="0" sz="2200">
                <a:solidFill>
                  <a:srgbClr val="0433FF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      受伤的，你们没有缠裹；被逐的，你们没有领回；	</a:t>
            </a:r>
          </a:p>
          <a:p>
            <a:pPr defTabSz="457200">
              <a:lnSpc>
                <a:spcPct val="120000"/>
              </a:lnSpc>
              <a:defRPr b="0" sz="2200">
                <a:solidFill>
                  <a:srgbClr val="0433FF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      失丧的，你们没有寻找；但用强暴严严地辖制。</a:t>
            </a:r>
            <a:br>
              <a:rPr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34:5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因无牧人，羊就分散；既分散，便作了一切野兽的食物。</a:t>
            </a:r>
            <a:br>
              <a:rPr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34:6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我的羊在诸山间、在各高冈上流离，</a:t>
            </a:r>
            <a:br/>
            <a:r>
              <a:t>       在全地上分散，无人去寻，无人去找。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坏牧人</a:t>
            </a:r>
          </a:p>
        </p:txBody>
      </p:sp>
      <p:sp>
        <p:nvSpPr>
          <p:cNvPr id="1154" name="弗2:11-22"/>
          <p:cNvSpPr txBox="1"/>
          <p:nvPr/>
        </p:nvSpPr>
        <p:spPr>
          <a:xfrm>
            <a:off x="435605" y="1402031"/>
            <a:ext cx="7736391" cy="226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神亲自牧养：在结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34: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11-16, 20-24</a:t>
            </a:r>
            <a:r>
              <a:t>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“我必亲自寻找我的羊，将牠们寻见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b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>
                <a:solidFill>
                  <a:srgbClr val="0433FF"/>
                </a:solidFill>
              </a:rPr>
              <a:t>要亲自牧养我的羊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b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>
                <a:solidFill>
                  <a:srgbClr val="0433FF"/>
                </a:solidFill>
              </a:rPr>
              <a:t>要在肥羊和瘦羊中间施行审判。”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坏牧人</a:t>
            </a:r>
          </a:p>
        </p:txBody>
      </p:sp>
      <p:sp>
        <p:nvSpPr>
          <p:cNvPr id="1159" name="弗2:11-22"/>
          <p:cNvSpPr txBox="1"/>
          <p:nvPr/>
        </p:nvSpPr>
        <p:spPr>
          <a:xfrm>
            <a:off x="435605" y="1402031"/>
            <a:ext cx="7343063" cy="275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一个尽责的牧者，是引领人寻求神的牧者，</a:t>
            </a:r>
            <a:br>
              <a:rPr>
                <a:solidFill>
                  <a:srgbClr val="008F00"/>
                </a:solidFill>
              </a:rPr>
            </a:br>
            <a:r>
              <a:rPr>
                <a:solidFill>
                  <a:srgbClr val="008F00"/>
                </a:solidFill>
              </a:rPr>
              <a:t>  他引领人去到神的语话里，得着喂养。</a:t>
            </a:r>
            <a:endParaRPr>
              <a:solidFill>
                <a:srgbClr val="008F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“人饥饿非因无饼，干渴非因无水，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0433FF"/>
                </a:solidFill>
              </a:rPr>
              <a:t>  而是因不听耶和华的话。”</a:t>
            </a:r>
            <a:br>
              <a:rPr>
                <a:solidFill>
                  <a:srgbClr val="0433FF"/>
                </a:solidFill>
              </a:rPr>
            </a:br>
            <a:r>
              <a:t>（亚摩司书8: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11）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坏牧人</a:t>
            </a:r>
          </a:p>
        </p:txBody>
      </p:sp>
      <p:sp>
        <p:nvSpPr>
          <p:cNvPr id="1164" name="弗2:11-22"/>
          <p:cNvSpPr txBox="1"/>
          <p:nvPr/>
        </p:nvSpPr>
        <p:spPr>
          <a:xfrm>
            <a:off x="435605" y="1402031"/>
            <a:ext cx="7343063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顺服神的话。</a:t>
            </a:r>
            <a:endParaRPr>
              <a:solidFill>
                <a:srgbClr val="008F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用祷告去成就工作。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我必立一牧人</a:t>
            </a:r>
          </a:p>
        </p:txBody>
      </p:sp>
      <p:sp>
        <p:nvSpPr>
          <p:cNvPr id="1169" name="弗2:11-22"/>
          <p:cNvSpPr txBox="1"/>
          <p:nvPr/>
        </p:nvSpPr>
        <p:spPr>
          <a:xfrm>
            <a:off x="435605" y="1402031"/>
            <a:ext cx="7343063" cy="328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在结</a:t>
            </a:r>
            <a:r>
              <a:rPr>
                <a:solidFill>
                  <a:srgbClr val="008F00"/>
                </a:solidFill>
                <a:latin typeface="+mj-lt"/>
                <a:ea typeface="+mj-ea"/>
                <a:cs typeface="+mj-cs"/>
                <a:sym typeface="Helvetica"/>
              </a:rPr>
              <a:t>34:</a:t>
            </a:r>
            <a:r>
              <a:rPr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20-24</a:t>
            </a:r>
            <a:r>
              <a:t>，提到“肥羊”和“瘦羊”。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20所以，主耶和华如此说：我必在肥羊和瘦羊中间施行判断。21因为你们用胁用肩拥挤一切瘦弱的，又用角牴触，以致使牠们四散。22所以，我必拯救我的群羊不再作掠物；我也必在羊和羊中间施行判断。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我必立一牧人</a:t>
            </a:r>
          </a:p>
        </p:txBody>
      </p:sp>
      <p:sp>
        <p:nvSpPr>
          <p:cNvPr id="1174" name="弗2:11-22"/>
          <p:cNvSpPr txBox="1"/>
          <p:nvPr/>
        </p:nvSpPr>
        <p:spPr>
          <a:xfrm>
            <a:off x="435605" y="1402031"/>
            <a:ext cx="7343063" cy="379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祂会亲自寻找、牧养属祂的羊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23我必立一牧人照管他们，牧养他们，</a:t>
            </a:r>
            <a:br/>
            <a:r>
              <a:t>     就是我的仆人大卫。</a:t>
            </a:r>
            <a:br/>
            <a:r>
              <a:t>     他必牧养他们，作他们的牧人。</a:t>
            </a:r>
            <a:br/>
            <a:r>
              <a:t>24我－耶和华必作他们的神，</a:t>
            </a:r>
            <a:br/>
            <a:r>
              <a:t>     我的仆人大卫必在他们中间作王。</a:t>
            </a:r>
            <a:br/>
            <a:r>
              <a:t>     这是耶和华说的。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我必立一牧人</a:t>
            </a:r>
          </a:p>
        </p:txBody>
      </p:sp>
      <p:sp>
        <p:nvSpPr>
          <p:cNvPr id="1179" name="弗2:11-22"/>
          <p:cNvSpPr txBox="1"/>
          <p:nvPr/>
        </p:nvSpPr>
        <p:spPr>
          <a:xfrm>
            <a:off x="435605" y="1402031"/>
            <a:ext cx="4035579" cy="166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中国神学研究院院长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——</a:t>
            </a:r>
            <a:r>
              <a:t>李思敬博士，</a:t>
            </a:r>
            <a:br/>
            <a:r>
              <a:t>被神管教的经历。</a:t>
            </a:r>
          </a:p>
        </p:txBody>
      </p:sp>
      <p:pic>
        <p:nvPicPr>
          <p:cNvPr id="11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9701" y="-16318"/>
            <a:ext cx="4717125" cy="6890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154" y="3188732"/>
            <a:ext cx="5219291" cy="3298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我必立一牧人</a:t>
            </a:r>
          </a:p>
        </p:txBody>
      </p:sp>
      <p:sp>
        <p:nvSpPr>
          <p:cNvPr id="1186" name="弗2:11-22"/>
          <p:cNvSpPr txBox="1"/>
          <p:nvPr/>
        </p:nvSpPr>
        <p:spPr>
          <a:xfrm>
            <a:off x="435605" y="1402031"/>
            <a:ext cx="7343063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耶稣说，“我来了，是要叫羊得生命，</a:t>
            </a:r>
            <a:br>
              <a:rPr>
                <a:solidFill>
                  <a:srgbClr val="008F00"/>
                </a:solidFill>
              </a:rPr>
            </a:br>
            <a:r>
              <a:rPr>
                <a:solidFill>
                  <a:srgbClr val="008F00"/>
                </a:solidFill>
              </a:rPr>
              <a:t>并且得的更丰盛。”（約10:10）</a:t>
            </a:r>
            <a:endParaRPr>
              <a:solidFill>
                <a:srgbClr val="008F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怎样丰盛？在以西结书34:25-31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我必立一牧人</a:t>
            </a:r>
          </a:p>
        </p:txBody>
      </p:sp>
      <p:sp>
        <p:nvSpPr>
          <p:cNvPr id="1191" name="弗2:11-22"/>
          <p:cNvSpPr txBox="1"/>
          <p:nvPr/>
        </p:nvSpPr>
        <p:spPr>
          <a:xfrm>
            <a:off x="435605" y="1402031"/>
            <a:ext cx="8081955" cy="496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0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25“</a:t>
            </a:r>
            <a:r>
              <a:rPr>
                <a:solidFill>
                  <a:srgbClr val="FF2600"/>
                </a:solidFill>
              </a:rPr>
              <a:t>我必与他们立平安的约</a:t>
            </a:r>
            <a:r>
              <a:t>，使恶兽从境内断绝，</a:t>
            </a:r>
            <a:br/>
            <a:r>
              <a:t>他们就</a:t>
            </a:r>
            <a:r>
              <a:rPr>
                <a:solidFill>
                  <a:srgbClr val="FF2600"/>
                </a:solidFill>
              </a:rPr>
              <a:t>必安居在旷野，躺卧在林中。</a:t>
            </a:r>
            <a:endParaRPr>
              <a:solidFill>
                <a:srgbClr val="FF26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0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26我必使他们与我</a:t>
            </a:r>
            <a:r>
              <a:rPr>
                <a:solidFill>
                  <a:srgbClr val="FF2600"/>
                </a:solidFill>
              </a:rPr>
              <a:t>山的四围成为福源</a:t>
            </a:r>
            <a:r>
              <a:t>，</a:t>
            </a:r>
            <a:br/>
            <a:r>
              <a:t>我也必</a:t>
            </a:r>
            <a:r>
              <a:rPr>
                <a:solidFill>
                  <a:srgbClr val="FF2600"/>
                </a:solidFill>
              </a:rPr>
              <a:t>叫时雨落下，必有福如甘霖而降。</a:t>
            </a:r>
            <a:br>
              <a:rPr>
                <a:solidFill>
                  <a:srgbClr val="FF2600"/>
                </a:solidFill>
              </a:rPr>
            </a:br>
            <a:r>
              <a:t>27田野的</a:t>
            </a:r>
            <a:r>
              <a:rPr>
                <a:solidFill>
                  <a:srgbClr val="FF2600"/>
                </a:solidFill>
              </a:rPr>
              <a:t>树必结果，地也必有出产</a:t>
            </a:r>
            <a:r>
              <a:t>；他们</a:t>
            </a:r>
            <a:r>
              <a:rPr>
                <a:solidFill>
                  <a:srgbClr val="FF2600"/>
                </a:solidFill>
              </a:rPr>
              <a:t>必在故土安然居住</a:t>
            </a:r>
            <a:r>
              <a:t>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0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我折断他们所负的轭，</a:t>
            </a:r>
            <a:r>
              <a:rPr>
                <a:solidFill>
                  <a:srgbClr val="008F00"/>
                </a:solidFill>
              </a:rPr>
              <a:t>救他们</a:t>
            </a:r>
            <a:r>
              <a:rPr>
                <a:solidFill>
                  <a:srgbClr val="FF2600"/>
                </a:solidFill>
              </a:rPr>
              <a:t>脱离那以他们为奴之人的手</a:t>
            </a:r>
            <a:r>
              <a:t>；</a:t>
            </a:r>
            <a:br/>
            <a:r>
              <a:t>那时，</a:t>
            </a:r>
            <a:r>
              <a:rPr>
                <a:solidFill>
                  <a:srgbClr val="008F00"/>
                </a:solidFill>
              </a:rPr>
              <a:t>他们就知道我是耶和华。</a:t>
            </a:r>
            <a:r>
              <a:t>28他们必</a:t>
            </a:r>
            <a:r>
              <a:rPr>
                <a:solidFill>
                  <a:srgbClr val="FF2600"/>
                </a:solidFill>
              </a:rPr>
              <a:t>不再作外邦人的掠物</a:t>
            </a:r>
            <a:r>
              <a:t>，</a:t>
            </a:r>
            <a:br/>
            <a:r>
              <a:t>地上的</a:t>
            </a:r>
            <a:r>
              <a:rPr>
                <a:solidFill>
                  <a:srgbClr val="FF2600"/>
                </a:solidFill>
              </a:rPr>
              <a:t>野兽也不再吞吃他们</a:t>
            </a:r>
            <a:r>
              <a:t>；却要</a:t>
            </a:r>
            <a:r>
              <a:rPr>
                <a:solidFill>
                  <a:srgbClr val="FF2600"/>
                </a:solidFill>
              </a:rPr>
              <a:t>安然居住，无人惊吓</a:t>
            </a:r>
            <a:r>
              <a:t>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0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29我必给他们</a:t>
            </a:r>
            <a:r>
              <a:rPr>
                <a:solidFill>
                  <a:srgbClr val="FF2600"/>
                </a:solidFill>
              </a:rPr>
              <a:t>兴起有名的植物</a:t>
            </a:r>
            <a:r>
              <a:t>；他们在境内</a:t>
            </a:r>
            <a:r>
              <a:rPr>
                <a:solidFill>
                  <a:srgbClr val="FF2600"/>
                </a:solidFill>
              </a:rPr>
              <a:t>不再为饥荒所灭</a:t>
            </a:r>
            <a:r>
              <a:t>，也</a:t>
            </a:r>
            <a:r>
              <a:rPr>
                <a:solidFill>
                  <a:srgbClr val="FF2600"/>
                </a:solidFill>
              </a:rPr>
              <a:t>不再受外邦人的羞辱</a:t>
            </a:r>
            <a:r>
              <a:t>，30必知道</a:t>
            </a:r>
            <a:r>
              <a:rPr>
                <a:solidFill>
                  <a:srgbClr val="FF2600"/>
                </a:solidFill>
              </a:rPr>
              <a:t>我、耶和华－他们的神是与他们同在的，并知道他们－以色列家是我的民。</a:t>
            </a:r>
            <a:r>
              <a:t>这是主耶和华说的。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0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31</a:t>
            </a:r>
            <a:r>
              <a:rPr>
                <a:solidFill>
                  <a:srgbClr val="008F00"/>
                </a:solidFill>
              </a:rPr>
              <a:t>你们作我的羊，我草场上的羊</a:t>
            </a:r>
            <a:r>
              <a:t>，乃是以色列人，</a:t>
            </a:r>
            <a:r>
              <a:rPr>
                <a:solidFill>
                  <a:srgbClr val="008F00"/>
                </a:solidFill>
              </a:rPr>
              <a:t>我也是你们的神。</a:t>
            </a:r>
            <a:r>
              <a:t>这是主耶和华说的。”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讲题：在基督里合一"/>
          <p:cNvSpPr txBox="1"/>
          <p:nvPr/>
        </p:nvSpPr>
        <p:spPr>
          <a:xfrm>
            <a:off x="256240" y="322584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1. 引言</a:t>
            </a:r>
          </a:p>
        </p:txBody>
      </p:sp>
      <p:sp>
        <p:nvSpPr>
          <p:cNvPr id="1098" name="弗2:11-22"/>
          <p:cNvSpPr txBox="1"/>
          <p:nvPr/>
        </p:nvSpPr>
        <p:spPr>
          <a:xfrm>
            <a:off x="435605" y="1402030"/>
            <a:ext cx="6995160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教会主题是“你牧养我的羊”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圣经中几个牧羊人的比喻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讲题：在基督里合一"/>
          <p:cNvSpPr txBox="1"/>
          <p:nvPr/>
        </p:nvSpPr>
        <p:spPr>
          <a:xfrm>
            <a:off x="426716" y="340356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总结</a:t>
            </a:r>
          </a:p>
        </p:txBody>
      </p:sp>
      <p:sp>
        <p:nvSpPr>
          <p:cNvPr id="1196" name="弗2:11-22"/>
          <p:cNvSpPr txBox="1"/>
          <p:nvPr/>
        </p:nvSpPr>
        <p:spPr>
          <a:xfrm>
            <a:off x="426719" y="1295399"/>
            <a:ext cx="6995160" cy="445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耶稣说：</a:t>
            </a:r>
            <a:r>
              <a:rPr>
                <a:solidFill>
                  <a:srgbClr val="0433FF"/>
                </a:solidFill>
              </a:rPr>
              <a:t>“我是好牧人；好牧人为羊舍命。”</a:t>
            </a:r>
            <a:r>
              <a:t>（约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10:11 </a:t>
            </a:r>
            <a:r>
              <a:t>）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“你的杖，你的竿，都安慰我。”</a:t>
            </a:r>
            <a:r>
              <a:t>（詩23:4）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“我来了，是要叫羊得生命，并且得的更丰盛。”</a:t>
            </a:r>
            <a:r>
              <a:t>（约10:10）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“羊也听他的声音…羊也跟着他，因为认得他的声音…我认识我的羊，我的羊也认识我，”</a:t>
            </a:r>
            <a:r>
              <a:t>（约10:3-4, 14）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牧羊人的比喻</a:t>
            </a:r>
          </a:p>
        </p:txBody>
      </p:sp>
      <p:sp>
        <p:nvSpPr>
          <p:cNvPr id="1103" name="弗2:11-22"/>
          <p:cNvSpPr txBox="1"/>
          <p:nvPr/>
        </p:nvSpPr>
        <p:spPr>
          <a:xfrm>
            <a:off x="435605" y="1402032"/>
            <a:ext cx="8272790" cy="433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solidFill>
                  <a:srgbClr val="008F00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旧约中，已有牧羊人的比喻。</a:t>
            </a:r>
          </a:p>
          <a:p>
            <a:pPr defTabSz="457200">
              <a:spcBef>
                <a:spcPts val="500"/>
              </a:spcBef>
              <a:defRPr b="0" sz="23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23:1 （大卫的诗。）耶和华是我的牧者，我必不致缺乏。</a:t>
            </a:r>
            <a:br/>
            <a:r>
              <a:t>23:2 他使我躺卧在青草地上，领我在可安歇的水边。</a:t>
            </a:r>
            <a:br/>
            <a:r>
              <a:t>23:3 他使我的灵魂甦醒，为自己的名引导我走义路。</a:t>
            </a:r>
            <a:br/>
            <a:r>
              <a:t>23:4 我虽然行过死荫的幽谷，也不怕遭害，因为你与我同在；</a:t>
            </a:r>
          </a:p>
          <a:p>
            <a:pPr defTabSz="457200">
              <a:defRPr b="0" sz="2300">
                <a:solidFill>
                  <a:srgbClr val="0433FF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       你的杖，你的竿，都安慰我。</a:t>
            </a:r>
          </a:p>
          <a:p>
            <a:pPr defTabSz="457200">
              <a:defRPr b="0" sz="2300">
                <a:solidFill>
                  <a:srgbClr val="0433FF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23:5 在我敌人面前，你为我摆设筵席；</a:t>
            </a:r>
            <a:br/>
            <a:r>
              <a:t>        你用油膏了我的头，使我的福杯满溢。</a:t>
            </a:r>
            <a:br/>
            <a:r>
              <a:t>23:6 我一生一世必有恩惠慈爱随着我；</a:t>
            </a:r>
            <a:br/>
            <a:r>
              <a:t>        我且要住在耶和华的殿中，直到永远。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牧羊人的比喻</a:t>
            </a:r>
          </a:p>
        </p:txBody>
      </p:sp>
      <p:sp>
        <p:nvSpPr>
          <p:cNvPr id="1108" name="弗2:11-22"/>
          <p:cNvSpPr txBox="1"/>
          <p:nvPr/>
        </p:nvSpPr>
        <p:spPr>
          <a:xfrm>
            <a:off x="435605" y="1402032"/>
            <a:ext cx="8272790" cy="487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solidFill>
                  <a:srgbClr val="008F00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大卫的诗篇，曾经是牧羊人。</a:t>
            </a:r>
          </a:p>
          <a:p>
            <a:pPr defTabSz="457200">
              <a:spcBef>
                <a:spcPts val="500"/>
              </a:spcBef>
              <a:defRPr b="0" sz="23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</a:p>
        </p:txBody>
      </p:sp>
      <p:pic>
        <p:nvPicPr>
          <p:cNvPr id="11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605" y="1402032"/>
            <a:ext cx="6835505" cy="4101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牧羊人的比喻</a:t>
            </a:r>
          </a:p>
        </p:txBody>
      </p:sp>
      <p:sp>
        <p:nvSpPr>
          <p:cNvPr id="1114" name="弗2:11-22"/>
          <p:cNvSpPr txBox="1"/>
          <p:nvPr/>
        </p:nvSpPr>
        <p:spPr>
          <a:xfrm>
            <a:off x="435605" y="1402032"/>
            <a:ext cx="8063715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b="0" sz="2600">
                <a:solidFill>
                  <a:srgbClr val="008F00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不单是大卫的诗篇，也是许多人喜爱的诗篇。</a:t>
            </a:r>
          </a:p>
        </p:txBody>
      </p:sp>
      <p:pic>
        <p:nvPicPr>
          <p:cNvPr id="11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81169"/>
            <a:ext cx="9144001" cy="5146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好牧人</a:t>
            </a:r>
          </a:p>
        </p:txBody>
      </p:sp>
      <p:sp>
        <p:nvSpPr>
          <p:cNvPr id="1120" name="弗2:11-22"/>
          <p:cNvSpPr txBox="1"/>
          <p:nvPr/>
        </p:nvSpPr>
        <p:spPr>
          <a:xfrm>
            <a:off x="435605" y="1402031"/>
            <a:ext cx="6995160" cy="433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耶稣就是好牧人，祂就是那位会帮助，</a:t>
            </a:r>
            <a:br>
              <a:rPr>
                <a:solidFill>
                  <a:srgbClr val="008F00"/>
                </a:solidFill>
              </a:rPr>
            </a:br>
            <a:r>
              <a:rPr>
                <a:solidFill>
                  <a:srgbClr val="008F00"/>
                </a:solidFill>
              </a:rPr>
              <a:t>会看顾群羊的大牧者。</a:t>
            </a:r>
            <a:endParaRPr>
              <a:solidFill>
                <a:srgbClr val="008F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在约10:1-10的讲论，由事情引发。</a:t>
            </a:r>
            <a:br/>
            <a:r>
              <a:t>第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章，耶稣治好了生来瞎眼的人。</a:t>
            </a:r>
            <a:br/>
            <a:r>
              <a:t>法利赛人明明看见神的作为，却成了瞎眼的，不认识神的人。他们成了瞎子领瞎子的宗教领袖。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好牧人</a:t>
            </a:r>
          </a:p>
        </p:txBody>
      </p:sp>
      <p:sp>
        <p:nvSpPr>
          <p:cNvPr id="1125" name="弗2:11-22"/>
          <p:cNvSpPr txBox="1"/>
          <p:nvPr/>
        </p:nvSpPr>
        <p:spPr>
          <a:xfrm>
            <a:off x="435605" y="1402031"/>
            <a:ext cx="6995160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solidFill>
                  <a:srgbClr val="008F00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耶稣乃是牧羊人的主人，羊是自己的。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solidFill>
                  <a:srgbClr val="008F00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耶稣说自己是羊的门。</a:t>
            </a:r>
            <a:br/>
          </a:p>
        </p:txBody>
      </p:sp>
      <p:pic>
        <p:nvPicPr>
          <p:cNvPr id="112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12479" r="0" b="12479"/>
          <a:stretch>
            <a:fillRect/>
          </a:stretch>
        </p:blipFill>
        <p:spPr>
          <a:xfrm>
            <a:off x="514225" y="2991693"/>
            <a:ext cx="4783524" cy="2692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0532" y="2245766"/>
            <a:ext cx="3243163" cy="4184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好牧人</a:t>
            </a:r>
          </a:p>
        </p:txBody>
      </p:sp>
      <p:sp>
        <p:nvSpPr>
          <p:cNvPr id="1132" name="弗2:11-22"/>
          <p:cNvSpPr txBox="1"/>
          <p:nvPr/>
        </p:nvSpPr>
        <p:spPr>
          <a:xfrm>
            <a:off x="435605" y="1402031"/>
            <a:ext cx="6995160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好牧人拼命地驱赶猛兽。</a:t>
            </a:r>
            <a:br/>
          </a:p>
        </p:txBody>
      </p:sp>
      <p:pic>
        <p:nvPicPr>
          <p:cNvPr id="1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884" y="2063289"/>
            <a:ext cx="4552368" cy="2731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9794" y="2027387"/>
            <a:ext cx="3900438" cy="4638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讲题：在基督里合一"/>
          <p:cNvSpPr txBox="1"/>
          <p:nvPr/>
        </p:nvSpPr>
        <p:spPr>
          <a:xfrm>
            <a:off x="256240" y="322586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好牧人</a:t>
            </a:r>
          </a:p>
        </p:txBody>
      </p:sp>
      <p:sp>
        <p:nvSpPr>
          <p:cNvPr id="1139" name="弗2:11-22"/>
          <p:cNvSpPr txBox="1"/>
          <p:nvPr/>
        </p:nvSpPr>
        <p:spPr>
          <a:xfrm>
            <a:off x="435605" y="1402031"/>
            <a:ext cx="6995160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8F00"/>
                </a:solidFill>
              </a:rPr>
              <a:t>这是超乎常理的做法！</a:t>
            </a:r>
            <a:endParaRPr>
              <a:solidFill>
                <a:srgbClr val="008F00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比喻指向了耶稣基督为人舍命，</a:t>
            </a:r>
            <a:br/>
            <a:r>
              <a:t>指出了耶稣基督不会撇下我们不管。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