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tif"/><Relationship Id="rId3" Type="http://schemas.openxmlformats.org/officeDocument/2006/relationships/image" Target="../media/image9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講題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講題</a:t>
            </a:r>
          </a:p>
          <a:p>
            <a:pPr/>
            <a:r>
              <a:t>傳福音的喜樂(一)</a:t>
            </a:r>
          </a:p>
        </p:txBody>
      </p:sp>
      <p:sp>
        <p:nvSpPr>
          <p:cNvPr id="120" name="講員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49833">
              <a:defRPr sz="2849"/>
            </a:pPr>
            <a:r>
              <a:t>講員</a:t>
            </a:r>
          </a:p>
          <a:p>
            <a:pPr defTabSz="449833">
              <a:defRPr sz="2849"/>
            </a:pPr>
            <a:r>
              <a:t>陳梁兆琪師母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约4:35（耶稣） 我告诉你们，举目向田观看，庄稼熟了，可以收割了。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58390" indent="-458390" algn="just" defTabSz="457200">
              <a:spcBef>
                <a:spcPts val="0"/>
              </a:spcBef>
              <a:defRPr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约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4:35</a:t>
            </a:r>
            <a:r>
              <a:t>（耶稣）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t>我告诉你们，举目向田观看，</a:t>
            </a:r>
            <a:r>
              <a:rPr u="sng">
                <a:latin typeface="PingFang TC Semibold"/>
                <a:ea typeface="PingFang TC Semibold"/>
                <a:cs typeface="PingFang TC Semibold"/>
                <a:sym typeface="PingFang TC Semibold"/>
              </a:rPr>
              <a:t>庄稼</a:t>
            </a:r>
            <a:r>
              <a:t>熟了，可以收割了。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8390" indent="-458390" algn="just" defTabSz="457200">
              <a:spcBef>
                <a:spcPts val="0"/>
              </a:spcBef>
              <a:defRPr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路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10:2 </a:t>
            </a:r>
            <a:r>
              <a:t>你们要求</a:t>
            </a:r>
            <a:r>
              <a:rPr u="sng">
                <a:latin typeface="PingFang TC Semibold"/>
                <a:ea typeface="PingFang TC Semibold"/>
                <a:cs typeface="PingFang TC Semibold"/>
                <a:sym typeface="PingFang TC Semibold"/>
              </a:rPr>
              <a:t>庄稼</a:t>
            </a:r>
            <a:r>
              <a:t>的主差遣做工的人出去收他的</a:t>
            </a:r>
            <a:r>
              <a:rPr u="sng">
                <a:latin typeface="PingFang TC Semibold"/>
                <a:ea typeface="PingFang TC Semibold"/>
                <a:cs typeface="PingFang TC Semibold"/>
                <a:sym typeface="PingFang TC Semibold"/>
              </a:rPr>
              <a:t>庄稼</a:t>
            </a:r>
            <a:r>
              <a:t>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8390" indent="-458390" algn="just" defTabSz="457200">
              <a:spcBef>
                <a:spcPts val="0"/>
              </a:spcBef>
              <a:defRPr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在先知的传统里，“庄稼成熟”乃象征上帝审判日子的来临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t>约珥书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3:13; </a:t>
            </a:r>
            <a:r>
              <a:t>弥迦书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4:11-13)</a:t>
            </a:r>
            <a:r>
              <a:t>。</a:t>
            </a:r>
          </a:p>
          <a:p>
            <a:pPr marL="458390" indent="-458390" algn="just" defTabSz="457200">
              <a:spcBef>
                <a:spcPts val="0"/>
              </a:spcBef>
              <a:defRPr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生命的真正终点是面对神。我们的生命有沒有讓神作主？我们的生命怎样为主作工？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9841" y="6009255"/>
            <a:ext cx="4135056" cy="309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传福音的喜乐：羔羊是得胜的力量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传福音的喜乐：羔羊是得胜的力量</a:t>
            </a: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耶稣选择了羔羊的力量。不欺压、伤害、轻看人；以温柔良善去爱人，以和睦平息纷争和不公义；甘愿舍己让人得到医治和盼望。</a:t>
            </a: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10:18-19 </a:t>
            </a:r>
            <a:r>
              <a:t>耶稣对他们说：“我看见撒但从天上坠落，像闪电一样。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19</a:t>
            </a:r>
            <a:r>
              <a:t>我已经给你们权柄可以践踏蛇和蝎子，又胜过仇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敌</a:t>
            </a:r>
            <a:r>
              <a:t>一切的能力，绝没有什么能害你们。”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祂的权柄胜过一切邪恶的力量，保护我们不受伤害。</a:t>
            </a: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小结：面对世界的沉沦，羔羊的力量帮助我们的生命和世界带来转变和祝福，这就是</a:t>
            </a:r>
            <a:r>
              <a:rPr>
                <a:solidFill>
                  <a:srgbClr val="970E53"/>
                </a:solidFill>
              </a:rPr>
              <a:t>传福音的喜乐</a:t>
            </a:r>
            <a:r>
              <a:t>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总结…"/>
          <p:cNvSpPr txBox="1"/>
          <p:nvPr>
            <p:ph type="body" idx="1"/>
          </p:nvPr>
        </p:nvSpPr>
        <p:spPr>
          <a:xfrm>
            <a:off x="952500" y="1270000"/>
            <a:ext cx="11099800" cy="4738577"/>
          </a:xfrm>
          <a:prstGeom prst="rect">
            <a:avLst/>
          </a:prstGeom>
        </p:spPr>
        <p:txBody>
          <a:bodyPr anchor="t"/>
          <a:lstStyle/>
          <a:p>
            <a:pPr marL="0" indent="0" defTabSz="457200">
              <a:spcBef>
                <a:spcPts val="0"/>
              </a:spcBef>
              <a:buSzTx/>
              <a:buNone/>
              <a:defRPr sz="3300">
                <a:solidFill>
                  <a:srgbClr val="7BC941"/>
                </a:solidFill>
                <a:uFill>
                  <a:solidFill>
                    <a:srgbClr val="000000"/>
                  </a:solidFill>
                </a:uFill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总结</a:t>
            </a:r>
            <a:endParaRPr b="1">
              <a:latin typeface="Tahoma"/>
              <a:ea typeface="Tahoma"/>
              <a:cs typeface="Tahoma"/>
              <a:sym typeface="Tahoma"/>
            </a:endParaRPr>
          </a:p>
          <a:p>
            <a:pPr marL="0" indent="0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solidFill>
                  <a:srgbClr val="970E53"/>
                </a:solidFill>
              </a:rPr>
              <a:t>传福音的喜乐：</a:t>
            </a:r>
            <a:endParaRPr>
              <a:solidFill>
                <a:srgbClr val="970E53"/>
              </a:solidFill>
            </a:endParaRPr>
          </a:p>
          <a:p>
            <a:pPr marL="320324" indent="-306989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传福音是劳苦的工作，但神已预备很多传福音的机会。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324" indent="-306989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为传福音“求”和“去”时，我们能经历神迹，与神同行。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324" indent="-306989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借着羔羊的力量，我们的生命和世界得到转变和祝福。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324" indent="-306989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但愿我们在传福音实践上，因为看见神迹和名字被记在生命册上而满足喜乐！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00541" y="5816597"/>
            <a:ext cx="3803718" cy="28491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引言…"/>
          <p:cNvSpPr txBox="1"/>
          <p:nvPr>
            <p:ph type="body" idx="1"/>
          </p:nvPr>
        </p:nvSpPr>
        <p:spPr>
          <a:xfrm>
            <a:off x="838861" y="1467667"/>
            <a:ext cx="11327078" cy="6818266"/>
          </a:xfrm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rgbClr val="7BC941"/>
                </a:solidFill>
                <a:latin typeface="PingFang TC Semibold"/>
                <a:ea typeface="PingFang TC Semibold"/>
                <a:cs typeface="PingFang TC Semibold"/>
                <a:sym typeface="PingFang TC Semibold"/>
              </a:defRPr>
            </a:pPr>
            <a:r>
              <a:t>引言</a:t>
            </a: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福音是好消息，对人有帮助有益处的。</a:t>
            </a: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讲题：传福音的喜乐。透过经文看耶稣教导怎样传福音时，会看见有什么困难，同时看到传福音的喜乐。</a:t>
            </a: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我们愿意付上代价传福音，因为福音是</a:t>
            </a:r>
            <a:r>
              <a:rPr>
                <a:solidFill>
                  <a:schemeClr val="accent6">
                    <a:satOff val="-15808"/>
                    <a:lumOff val="-17557"/>
                  </a:schemeClr>
                </a:solidFill>
              </a:rPr>
              <a:t>最美好的祝福。</a:t>
            </a:r>
            <a:endParaRPr>
              <a:solidFill>
                <a:schemeClr val="accent6">
                  <a:satOff val="-15808"/>
                  <a:lumOff val="-17557"/>
                </a:schemeClr>
              </a:solidFill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第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t>章一开始耶稣差遣12门徒去传福音。第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t>章耶稣再次差遣信徒去传福音，今次共有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72</a:t>
            </a:r>
            <a:r>
              <a:t>人。</a:t>
            </a:r>
          </a:p>
          <a:p>
            <a:pPr marL="458390" indent="-458390" algn="just" defTabSz="457200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耶稣對传福音的教导和要求跟第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t>章的一样，没有改变的。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1.困难：劳碌的工作…"/>
          <p:cNvSpPr txBox="1"/>
          <p:nvPr>
            <p:ph type="body" sz="quarter" idx="1"/>
          </p:nvPr>
        </p:nvSpPr>
        <p:spPr>
          <a:xfrm>
            <a:off x="861179" y="950377"/>
            <a:ext cx="8243872" cy="2774453"/>
          </a:xfrm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r>
              <a:t>困难：劳碌的工作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8425" indent="-85089" algn="just" defTabSz="457200">
              <a:spcBef>
                <a:spcPts val="0"/>
              </a:spcBef>
              <a:buClr>
                <a:srgbClr val="000000"/>
              </a:buClr>
              <a:buFont typeface="Helvetica Neue"/>
              <a:defRPr sz="3300">
                <a:solidFill>
                  <a:schemeClr val="accent5">
                    <a:lumOff val="-29866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10:2 </a:t>
            </a:r>
            <a:r>
              <a:t>耶稣说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t>要收的庄稼多，做工的人少。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8425" indent="-85089" algn="just" defTabSz="457200">
              <a:spcBef>
                <a:spcPts val="0"/>
              </a:spcBef>
              <a:buClr>
                <a:srgbClr val="000000"/>
              </a:buClr>
              <a:buFont typeface="Helvetica Neue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做工：作苦工、劳碌的工作。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8425" indent="-85089" algn="just" defTabSz="457200">
              <a:spcBef>
                <a:spcPts val="0"/>
              </a:spcBef>
              <a:buClr>
                <a:srgbClr val="000000"/>
              </a:buClr>
              <a:buFont typeface="Helvetica Neue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耶稣感到身处的地方，很缺乏传道的人。</a:t>
            </a:r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0079" y="1048979"/>
            <a:ext cx="3305734" cy="4578337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耶穌傳道的路線"/>
          <p:cNvSpPr txBox="1"/>
          <p:nvPr/>
        </p:nvSpPr>
        <p:spPr>
          <a:xfrm>
            <a:off x="10332594" y="5550093"/>
            <a:ext cx="224790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耶穌傳道的路線</a:t>
            </a:r>
          </a:p>
        </p:txBody>
      </p:sp>
      <p:sp>
        <p:nvSpPr>
          <p:cNvPr id="127" name="德國的情況…"/>
          <p:cNvSpPr txBox="1"/>
          <p:nvPr/>
        </p:nvSpPr>
        <p:spPr>
          <a:xfrm>
            <a:off x="4549683" y="5803220"/>
            <a:ext cx="8243873" cy="3202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just" defTabSz="457200">
              <a:defRPr b="0"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德國的情況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 defTabSz="457200">
              <a:defRPr b="0"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21</a:t>
            </a:r>
            <a:r>
              <a:t>万人口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÷28</a:t>
            </a:r>
            <a:r>
              <a:t>教牧单位＝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t>万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t>千人口</a:t>
            </a:r>
          </a:p>
          <a:p>
            <a:pPr algn="just" defTabSz="457200">
              <a:defRPr b="0"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21</a:t>
            </a:r>
            <a:r>
              <a:t>万人口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÷76</a:t>
            </a:r>
            <a:r>
              <a:t>个聚会点＝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2763</a:t>
            </a:r>
            <a:r>
              <a:t>人口</a:t>
            </a:r>
          </a:p>
          <a:p>
            <a:pPr algn="just" defTabSz="457200">
              <a:defRPr b="0"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21</a:t>
            </a:r>
            <a:r>
              <a:t>万人口之中，按祈祷手册里参加华人教会或团契人数，不足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2000</a:t>
            </a:r>
            <a:r>
              <a:t>人。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742" y="4396089"/>
            <a:ext cx="3396358" cy="441354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传福音的喜乐：很多传福音的机会…"/>
          <p:cNvSpPr txBox="1"/>
          <p:nvPr>
            <p:ph type="body" sz="half" idx="1"/>
          </p:nvPr>
        </p:nvSpPr>
        <p:spPr>
          <a:xfrm>
            <a:off x="952500" y="1269999"/>
            <a:ext cx="11099800" cy="4150566"/>
          </a:xfrm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传福音的喜乐：很多传福音的机会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324" indent="-306989" algn="just" defTabSz="457200">
              <a:spcBef>
                <a:spcPts val="0"/>
              </a:spcBef>
              <a:buClr>
                <a:schemeClr val="accent3">
                  <a:hueOff val="362282"/>
                  <a:satOff val="31803"/>
                  <a:lumOff val="-18242"/>
                </a:schemeClr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神已播下福音的种子，为我们预备了那么大的一片禾场，给我们身边有那么多传福音的机会！</a:t>
            </a: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小结：传福音是劳苦的工作，但神给我们的喜乐是祂已撒种，为我们</a:t>
            </a:r>
            <a:r>
              <a:rPr>
                <a:solidFill>
                  <a:schemeClr val="accent6">
                    <a:satOff val="-15808"/>
                    <a:lumOff val="-17557"/>
                  </a:schemeClr>
                </a:solidFill>
              </a:rPr>
              <a:t>预备很多传福音的机会</a:t>
            </a:r>
            <a:r>
              <a:t>。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9057" y="5340293"/>
            <a:ext cx="3467101" cy="233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2.困難：自己要“求”也要“去”…"/>
          <p:cNvSpPr txBox="1"/>
          <p:nvPr>
            <p:ph type="body" sz="half" idx="1"/>
          </p:nvPr>
        </p:nvSpPr>
        <p:spPr>
          <a:xfrm>
            <a:off x="952499" y="767736"/>
            <a:ext cx="11099801" cy="4287075"/>
          </a:xfrm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r>
              <a:t>困難：自己要“求”也要“去”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8390" indent="-458390" algn="just" defTabSz="457200">
              <a:spcBef>
                <a:spcPts val="0"/>
              </a:spcBef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rPr>
              <a:t>10:</a:t>
            </a:r>
            <a:r>
              <a:rPr>
                <a:solidFill>
                  <a:srgbClr val="970E53"/>
                </a:solidFill>
              </a:rPr>
              <a:t>2-3</a:t>
            </a:r>
            <a:r>
              <a:rPr>
                <a:solidFill>
                  <a:srgbClr val="970E53"/>
                </a:solidFill>
              </a:rPr>
              <a:t> </a:t>
            </a:r>
            <a:r>
              <a:rPr>
                <a:solidFill>
                  <a:srgbClr val="970E53"/>
                </a:solidFill>
              </a:rPr>
              <a:t>所以，你们要求庄稼的主差遣做工的人出去收他的庄稼。3你们去吧！看！我差你们出去……</a:t>
            </a:r>
            <a:endParaRPr>
              <a:solidFill>
                <a:srgbClr val="970E53"/>
              </a:solidFill>
            </a:endParaRPr>
          </a:p>
          <a:p>
            <a:pPr marL="458390" indent="-458390" algn="just" defTabSz="457200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藉口？</a:t>
            </a:r>
            <a:r>
              <a:t>逃避？：主我在这里，请差遣他/她！</a:t>
            </a:r>
          </a:p>
          <a:p>
            <a:pPr marL="458390" indent="-458390" algn="just" defTabSz="457200">
              <a:spcBef>
                <a:spcPts val="0"/>
              </a:spcBef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“你们要求……你们去吧！”</a:t>
            </a:r>
            <a:r>
              <a:t>我</a:t>
            </a:r>
            <a:r>
              <a:t>们要禱告求主差遣工人出去，同時</a:t>
            </a:r>
            <a:r>
              <a:rPr>
                <a:solidFill>
                  <a:schemeClr val="accent6">
                    <a:satOff val="-15808"/>
                    <a:lumOff val="-17557"/>
                  </a:schemeClr>
                </a:solidFill>
              </a:rPr>
              <a:t>自己</a:t>
            </a:r>
            <a:r>
              <a:t>也要去传福音！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7400" y="5727733"/>
            <a:ext cx="3810000" cy="213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傳福音的喜樂：與神同行…"/>
          <p:cNvSpPr txBox="1"/>
          <p:nvPr>
            <p:ph type="body" idx="1"/>
          </p:nvPr>
        </p:nvSpPr>
        <p:spPr>
          <a:xfrm>
            <a:off x="952500" y="1270000"/>
            <a:ext cx="11099800" cy="5387531"/>
          </a:xfrm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傳福音的喜樂：與神同行</a:t>
            </a: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傳福音</a:t>
            </a:r>
            <a:r>
              <a:t>是让我们参与天国事工的机会</a:t>
            </a:r>
            <a:r>
              <a:t>，让我们经历到神迹。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solidFill>
                  <a:srgbClr val="970E53"/>
                </a:solidFill>
              </a:rPr>
              <a:t>路</a:t>
            </a:r>
            <a:r>
              <a:rPr>
                <a:solidFill>
                  <a:srgbClr val="970E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10:17 </a:t>
            </a:r>
            <a:r>
              <a:rPr>
                <a:solidFill>
                  <a:srgbClr val="970E53"/>
                </a:solidFill>
              </a:rPr>
              <a:t>那七十二个人欢欢喜喜地回来，说：主啊，因你的名，就是鬼也服了我们。</a:t>
            </a:r>
            <a:endParaRPr>
              <a:solidFill>
                <a:srgbClr val="970E53"/>
              </a:solidFill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>
              <a:solidFill>
                <a:srgbClr val="970E53"/>
              </a:solidFill>
            </a:endParaRP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小结：传福音是我们要「求」也要「去」。神给我们的喜乐是能够</a:t>
            </a:r>
            <a:r>
              <a:rPr>
                <a:solidFill>
                  <a:schemeClr val="accent6">
                    <a:satOff val="-15808"/>
                    <a:lumOff val="-17557"/>
                  </a:schemeClr>
                </a:solidFill>
              </a:rPr>
              <a:t>参与天国事工</a:t>
            </a:r>
            <a:r>
              <a:t>，让我们常常看见神的恩典和神迹，使我们</a:t>
            </a:r>
            <a:r>
              <a:rPr>
                <a:solidFill>
                  <a:schemeClr val="accent6">
                    <a:satOff val="-15808"/>
                    <a:lumOff val="-17557"/>
                  </a:schemeClr>
                </a:solidFill>
              </a:rPr>
              <a:t>经历到与神同行</a:t>
            </a:r>
            <a:r>
              <a:t>的祝福！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0899" y="6615688"/>
            <a:ext cx="3683001" cy="2209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3.羔羊的力量…"/>
          <p:cNvSpPr txBox="1"/>
          <p:nvPr>
            <p:ph type="body" idx="1"/>
          </p:nvPr>
        </p:nvSpPr>
        <p:spPr>
          <a:xfrm>
            <a:off x="473066" y="1087358"/>
            <a:ext cx="8511085" cy="7213601"/>
          </a:xfrm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3.</a:t>
            </a:r>
            <a:r>
              <a:t>羔羊的力量</a:t>
            </a: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solidFill>
                  <a:srgbClr val="970E53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rPr>
              <a:t>10: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3 </a:t>
            </a:r>
            <a:r>
              <a:t>“看！我差你们出去，如同羔羊进入狼群……”</a:t>
            </a: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不是说去传福音是充满危险，而是教导我们要学像祂自己的样式。</a:t>
            </a: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3.1</a:t>
            </a:r>
            <a:r>
              <a:t>羔羊：基督是代罪羔羊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solidFill>
                  <a:srgbClr val="970E53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约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1:29</a:t>
            </a:r>
            <a:r>
              <a:t>“约翰看见耶稣来到他那里，就说：“看哪，上帝的羔羊，除去世人的罪的！”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施洗约翰说耶稣就是神差遣来到世界拯救世人的羔羊。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9296" y="1879789"/>
            <a:ext cx="3143823" cy="4487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耶稣有羔羊的性情，以温柔良善和睦去关怀别人。…"/>
          <p:cNvSpPr txBox="1"/>
          <p:nvPr>
            <p:ph type="body" sz="half" idx="1"/>
          </p:nvPr>
        </p:nvSpPr>
        <p:spPr>
          <a:xfrm>
            <a:off x="952500" y="1270000"/>
            <a:ext cx="11099800" cy="4562836"/>
          </a:xfrm>
          <a:prstGeom prst="rect">
            <a:avLst/>
          </a:prstGeom>
        </p:spPr>
        <p:txBody>
          <a:bodyPr anchor="t"/>
          <a:lstStyle/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耶稣有羔羊的性情，以温柔良善和睦去关怀别人。</a:t>
            </a: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献祭上是“代罪羔羊”，本来由一个人所犯的错</a:t>
            </a:r>
            <a:r>
              <a:t>，</a:t>
            </a:r>
            <a:r>
              <a:t>由另一个无辜的人来代替受罚。</a:t>
            </a:r>
          </a:p>
          <a:p>
            <a:pPr marL="320324" indent="-306989" algn="just" defTabSz="457200">
              <a:spcBef>
                <a:spcPts val="0"/>
              </a:spcBef>
              <a:buClr>
                <a:srgbClr val="000000"/>
              </a:buClr>
              <a:buFont typeface="PingFang TC Regular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耶稣成为罪人的“代罪羔羊”甘愿放弃自己权利好处，牺牲性命。门徒都要效法祂的性情和舍己。</a:t>
            </a: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7400" y="5857004"/>
            <a:ext cx="3810001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困难：两种的力量…"/>
          <p:cNvSpPr txBox="1"/>
          <p:nvPr>
            <p:ph type="body" sz="quarter" idx="1"/>
          </p:nvPr>
        </p:nvSpPr>
        <p:spPr>
          <a:xfrm>
            <a:off x="952500" y="1270000"/>
            <a:ext cx="11099800" cy="1861558"/>
          </a:xfrm>
          <a:prstGeom prst="rect">
            <a:avLst/>
          </a:prstGeom>
        </p:spPr>
        <p:txBody>
          <a:bodyPr anchor="t"/>
          <a:lstStyle/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困难：两种的力量</a:t>
            </a:r>
          </a:p>
          <a:p>
            <a:pPr marL="0" indent="0" algn="just" defTabSz="457200">
              <a:spcBef>
                <a:spcPts val="0"/>
              </a:spcBef>
              <a:buSzTx/>
              <a:buNone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世上有力量：狼的力量和羔羊的力量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483" y="2873963"/>
            <a:ext cx="3390901" cy="238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0693" y="2867613"/>
            <a:ext cx="3378201" cy="24003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狼的力量：世界的写照，为要满足自己欲望。…"/>
          <p:cNvSpPr txBox="1"/>
          <p:nvPr/>
        </p:nvSpPr>
        <p:spPr>
          <a:xfrm>
            <a:off x="952499" y="5688874"/>
            <a:ext cx="11099801" cy="3141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just" defTabSz="457200">
              <a:defRPr b="0"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狼的力量：世界的写照，为要满足自己欲望。</a:t>
            </a:r>
          </a:p>
          <a:p>
            <a:pPr algn="just" defTabSz="457200">
              <a:defRPr b="0"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羔羊的力量：让生命和世界得到转变和祝福。</a:t>
            </a:r>
          </a:p>
          <a:p>
            <a:pPr algn="just" defTabSz="457200">
              <a:defRPr b="0"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哪个是得胜的力量？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