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9" r:id="rId1"/>
    <p:sldMasterId id="2147485509" r:id="rId2"/>
    <p:sldMasterId id="2147491713" r:id="rId3"/>
    <p:sldMasterId id="2147492413" r:id="rId4"/>
    <p:sldMasterId id="2147505441" r:id="rId5"/>
    <p:sldMasterId id="2147505452" r:id="rId6"/>
    <p:sldMasterId id="2147505465" r:id="rId7"/>
  </p:sldMasterIdLst>
  <p:notesMasterIdLst>
    <p:notesMasterId r:id="rId31"/>
  </p:notesMasterIdLst>
  <p:handoutMasterIdLst>
    <p:handoutMasterId r:id="rId32"/>
  </p:handoutMasterIdLst>
  <p:sldIdLst>
    <p:sldId id="2091" r:id="rId8"/>
    <p:sldId id="258" r:id="rId9"/>
    <p:sldId id="20796" r:id="rId10"/>
    <p:sldId id="20797" r:id="rId11"/>
    <p:sldId id="20798" r:id="rId12"/>
    <p:sldId id="20800" r:id="rId13"/>
    <p:sldId id="20801" r:id="rId14"/>
    <p:sldId id="20802" r:id="rId15"/>
    <p:sldId id="20803" r:id="rId16"/>
    <p:sldId id="20804" r:id="rId17"/>
    <p:sldId id="20805" r:id="rId18"/>
    <p:sldId id="20806" r:id="rId19"/>
    <p:sldId id="20807" r:id="rId20"/>
    <p:sldId id="20808" r:id="rId21"/>
    <p:sldId id="20809" r:id="rId22"/>
    <p:sldId id="20810" r:id="rId23"/>
    <p:sldId id="20811" r:id="rId24"/>
    <p:sldId id="20812" r:id="rId25"/>
    <p:sldId id="20813" r:id="rId26"/>
    <p:sldId id="20814" r:id="rId27"/>
    <p:sldId id="20815" r:id="rId28"/>
    <p:sldId id="20816" r:id="rId29"/>
    <p:sldId id="20817" r:id="rId30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32D74B"/>
    <a:srgbClr val="00FA00"/>
    <a:srgbClr val="003300"/>
    <a:srgbClr val="FFFFFF"/>
    <a:srgbClr val="DEEBF7"/>
    <a:srgbClr val="A9AFB5"/>
    <a:srgbClr val="07B5EB"/>
    <a:srgbClr val="50D2FA"/>
    <a:srgbClr val="A7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9" autoAdjust="0"/>
    <p:restoredTop sz="88873" autoAdjust="0"/>
  </p:normalViewPr>
  <p:slideViewPr>
    <p:cSldViewPr>
      <p:cViewPr varScale="1">
        <p:scale>
          <a:sx n="145" d="100"/>
          <a:sy n="145" d="100"/>
        </p:scale>
        <p:origin x="21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2022/7/21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418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8542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4815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5277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02354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7408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194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5871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3163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8512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2647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65975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52680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18966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2419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9160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8365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94090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4735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5472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7701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3" name="Shape 10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34</a:t>
            </a:r>
            <a: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0833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5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813989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A4A2A-426A-4BA2-883B-CAEC4BEC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610-E2D8-4B50-89FC-362E7FDAFBC2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290C-01BA-4C6A-9461-91067E3E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3112-9BA6-4B90-84A9-A17F8044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9441E-DBC4-4882-B66F-FD7964BD254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533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B071D-4A1B-4C5D-81C1-9C226E90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8630-A8F7-4D6B-8FA4-88A4F9A92D0B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41C7-B3A6-4142-A51A-F32BCC7A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F6E70-A104-4154-95C0-1BC3025F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D161-2DF4-4B9B-BD32-8F5718F7F70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1388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68D843-4EAF-49C0-B3D8-18EE2DA5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1E20-2209-4B72-9607-CE0E080423C3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7A25E4-40FB-4E6C-B062-0C7DB8B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D79C4-EF64-4693-8852-6EEB0C25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CBBC3-48BE-45CB-A6E8-BB3B019FA5BC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6945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8CBEE5-F434-4B62-898B-D5CA81D0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790-EA52-4776-A0B9-33F652DB902F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95598B-89C7-42A6-AC7E-5541097B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9A3327-2102-41B3-98B9-898D44D3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406E0-D4C8-4A53-B64B-D36EF4C27DD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893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114A5A-7B38-42B8-8546-AC646B53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335F-456D-47AF-8824-6E2B604A7104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916BBE-ADE7-4ABF-89D4-C285EF5F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10C825-BAA7-46E4-82E7-F5AA2FC0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8DB9-688D-4201-A4C4-431F23B2424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67639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D705FE-94D5-452B-9A13-2C2C0714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640E-FBB8-445A-B1A6-E40C66917877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7167FC-3234-4BBF-9598-9D4F587C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DF3069-7936-4D29-9E7D-303258A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F1B0-4146-4B1B-A842-DE0C0B240D94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7176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466F5B-6438-486A-8B79-8F47FF9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9247-9626-4A49-B609-3B7B558F8466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DC71E1-87BC-4E1B-BC0F-F1F3B5F8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56D3AC-C662-4716-A25D-63F71F2C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F6A48-EE88-4360-83CB-2968997B306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7724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C04BE5-F082-4A4A-A7BA-9E0FF62A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EFA4-4803-4962-A360-CFA47E2255BA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18ADAF-5AC1-4D66-BA58-E03D575C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754483-F1A7-4986-9D8C-3C5F5247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AE73D-8FAD-4BE1-8F58-178A6EC9641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28417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A573E-C596-47FA-8385-DFC78BA8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881A-B1CA-4DBD-91AE-404AE5B0075E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EA1A-4955-4533-BA68-2DC51BF3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106F-0F94-44F3-92A5-C2028092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3B10F-E691-41BD-B130-BFDBE1049AED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97450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1C36-12BA-46A8-BCCF-70F5A116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6051-AFDF-4F01-A4E8-B8297F3679FD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1FA41-12E2-4AF5-9DDE-113F68E6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2DFD8-D4B9-4042-987E-EE5FD5C8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032B-0EF1-4F31-A984-C38E09E6E33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17331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662925-541B-45F6-9709-843A8701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08A2-8087-49D4-B312-D63C1A47C32F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09A454-AE59-48A4-BC95-69A58692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5837A-D8FE-440C-A58E-AB62773E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501E-8997-474B-B755-CC1A79413378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863726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4AB261-E4F1-4571-ADCD-281F857F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0FD5-AC6E-4FC8-8B66-04D98DCDAE22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BC5A5-381E-4282-84A0-4359B22D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DFF6D-2D56-47B9-B6D5-5DE3290D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8EDA-59A4-4218-B70F-E50205F62B2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5374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29121F-0F72-47FA-BB0E-7D8C03FF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CD015-0AAD-4F37-ACDD-A46B957775D7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B09A9-86F6-4593-9CF5-3D383E76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A2DCC8-07BC-4A4F-B2D4-4021BA1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52842-113A-4553-BE65-B77274B172B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51015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431EC33-887F-4EFB-BB8D-A2966B18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66C6-8340-4428-8D9F-99C6AF908896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36B3FBA-75C1-46A7-B865-8C21C1EE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C27BCF-4E6D-44DA-ABAD-7D78355F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9CA0-C701-45E5-8DBC-6BB9EA6FD11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68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6998241-777C-4E5E-A31E-B2749A1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16DF-4128-4BE3-950C-2E33EFB6F819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554B4E9-5051-4109-95E6-8E04AB5E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F4C8A03-51CD-4EB5-85BA-44CD057D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3615-B48B-4645-9DE5-C0BD10BDF9A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0888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80CD897-CC0F-42CC-A963-E71833B9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3C95-673C-44AB-AAAE-93D6FAAB5790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9B3E429-9869-4D86-9408-D4D9F061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B2A17A7-D6B8-43B5-9110-C36B9F65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AD3E-695D-4CC3-B2B8-BBBE8E98303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3886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48A2261-2070-4786-9789-E0384F40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A10B-5FC1-4118-A926-0A8C8099C906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BA8921F-FEE0-4ACB-A7C8-7124A79B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49AB87-4EC2-443F-AC91-2FFE4CC6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DD2FC-D39B-4999-8DA2-CA10DBBD204A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058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B9681D1-3541-4B13-8600-509E15B7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5F63-FB8C-47DE-AB28-028472EEB3BB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961637F-C0B5-4195-987E-2E31F2EB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8AA0706-5C90-490D-A860-67DC4175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3F311-7275-4E12-A0C4-AC89FA8395E5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08362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C39AD3A-DF4B-4326-B697-FF9DD356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C7C1-6C71-462F-9840-1F014347FB78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593034F-65D3-4C29-B807-FF234993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93907C2-6F98-46C0-93A0-339E44EE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827E-31BF-436C-856E-53B920242316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34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5368F-149E-457B-8568-C07964AD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B1E2-7CAE-4805-AC21-A536E694D983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2FB17A-3498-45E8-8167-1820E98E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E5666-3A6B-4E17-963F-2230956D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19B3-B4DD-4471-85C0-2762B972C4A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355394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1B1107-34B0-4F3F-A404-9A114BF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8CC7-627B-4E94-BBD7-7D634D647A7C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1479D7-D56C-4E61-9907-85AB92F1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AA64FD-ACEF-43E6-B876-448F2205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25EB4-B1E1-4D85-8163-96AC674A8E2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82568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ctr">
              <a:defRPr sz="4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407DE-83B2-60B0-1A98-15A94248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7101-81B1-46E7-884C-65478432FF7A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6973-FC8B-C6F0-5247-3186013E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8158-C8B6-A170-F985-F8B628A8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F942A-AA45-4529-BA9E-63AB248FC4A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83353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31C06-8B50-BDFF-9BDA-68926666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4A4F-41B8-430E-A28B-A67DA7D52336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2B13-44F5-87FE-9F75-6529AF6F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EB2B-23A2-9B93-1620-DA5909B1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A7102-AEDB-4940-A5AC-22E980521E31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461096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CD7B06-1856-4E27-DD40-9C1BF7C9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1FA5-39B2-4DC2-8B5C-5BD4537A190A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79F0-34C4-6BDB-028F-9A2F5D95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B9A1AB-F73C-F352-5049-2B0640AB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259C-E39F-43AA-8B41-8F55C3AF1E62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25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47F0FA-A6E2-5EF3-2B50-FBC983D7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28E3-8AA3-4463-BB2C-43406A7F59BF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75B1F3-A098-B14B-33D5-54E16382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90CC77-83E2-68B7-BD0E-B8514F3D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60A3-DD36-460D-8FE5-FDEC4EDD676E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288010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F7E0303-ECDE-FBE7-C8F4-C2BB0DBA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BC7C-5EDF-481A-81E6-0BC9E3DF760E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E80666-670C-13BC-A2F0-5087CE3D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990127-72B3-D739-051E-519EB9BA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69FD-5FCB-4835-8C75-CD45C4F85ED7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896442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19D6F1-1EA3-A479-493E-1E4EC7C4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DD40-A6FF-4F72-830D-0B56CEF1A984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5773F4-0582-7C96-BB00-944EF1F7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5EAF19-3836-7BB1-9165-D68C1AF0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D758-7163-44EE-AB69-B9E27CEADFF3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59874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07AD69-AFA4-B013-1ACF-6D60C1AB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86C3-3693-4502-8CE0-6C9AC140DD74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0C7C25-9440-4F99-3FBF-41D619FE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DAB4E9-91C8-B497-7457-21C8B0BE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09DC-8420-47BC-A61B-FFEBC3980F8F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77308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FDD91D-FBC5-1A5A-2ABF-F5CA9D89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F5D91-2C37-4295-A444-59A47227E6C9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1BCF04-258B-E63B-5445-47F38DF6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DED10-5EC0-FABF-0398-C345A5BA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36A08-1E9E-4944-A92E-F019F5A70D89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80234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82D4-6164-38A1-C44B-C6B755CCA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4D5F-01F6-4E0A-8525-76FFED8887B8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DB8E7-47E5-042C-072C-329AAF5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5C987-54C7-817C-E387-21B13BD9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6A4F4-89D9-41CC-9780-6F9A61829FE4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64698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4A12-AADD-5A4B-3BF2-9ACFA58B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38E9-A944-45F5-AB89-7430878DE0CD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C3E6-AFAD-3890-F90C-2EB2291B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98C86-E3E1-AF00-9756-9B757E04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0D140-03E7-410F-9DE0-1D02D3E0E549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257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  <p:sldLayoutId id="21475054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7">
            <a:extLst>
              <a:ext uri="{FF2B5EF4-FFF2-40B4-BE49-F238E27FC236}">
                <a16:creationId xmlns:a16="http://schemas.microsoft.com/office/drawing/2014/main" id="{37577792-8B4C-4B8D-99D9-8E46FAC111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1">
            <a:extLst>
              <a:ext uri="{FF2B5EF4-FFF2-40B4-BE49-F238E27FC236}">
                <a16:creationId xmlns:a16="http://schemas.microsoft.com/office/drawing/2014/main" id="{1E400CF0-6DB0-4F58-BE37-3F7998073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Mastertitelformat bearbeiten</a:t>
            </a:r>
            <a:endParaRPr lang="en-US" altLang="zh-CN"/>
          </a:p>
        </p:txBody>
      </p:sp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8D23CDB3-48A0-4724-891C-63DA4C4CE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2A01-9228-4614-BA66-D0C9C3E8C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D23B3F-EEE6-42C7-BB6B-349D90B7F467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600DF-009D-466D-81EA-3FC1A824E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920B-75A1-4F60-9A8B-F47273368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7046B6-9A8A-4E0C-875A-8729571CB890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6B67609A-2C71-4421-A38E-05C5B83AF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42" r:id="rId1"/>
    <p:sldLayoutId id="2147505443" r:id="rId2"/>
    <p:sldLayoutId id="2147505444" r:id="rId3"/>
    <p:sldLayoutId id="2147505445" r:id="rId4"/>
    <p:sldLayoutId id="2147505446" r:id="rId5"/>
    <p:sldLayoutId id="2147505447" r:id="rId6"/>
    <p:sldLayoutId id="2147505448" r:id="rId7"/>
    <p:sldLayoutId id="2147505449" r:id="rId8"/>
    <p:sldLayoutId id="2147505450" r:id="rId9"/>
    <p:sldLayoutId id="214750545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892199B9-F7FA-41DC-BE0F-A4752917341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64B9703C-8FBE-41EC-97B0-B6D7F610EF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D4CECBBC-218D-461F-AC37-5BFDF5CCD8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529DA1D5-D166-4A3A-9DA9-85B4D4E87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2A68C0-E256-416C-8E83-F3EE7C4C0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085DB3-05B4-4692-9173-2EB590DEE39B}" type="datetimeFigureOut">
              <a:rPr lang="de-DE" altLang="de-DE"/>
              <a:pPr>
                <a:defRPr/>
              </a:pPr>
              <a:t>21.07.2022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DC1E2-D92D-4299-86DA-CAF34A88D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CF8352-AC0D-4707-8FF3-72314AE39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DED348-757F-4737-BCB2-0FEC23A82A5B}" type="slidenum">
              <a:rPr lang="de-DE" altLang="zh-CN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822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53" r:id="rId1"/>
    <p:sldLayoutId id="2147505454" r:id="rId2"/>
    <p:sldLayoutId id="2147505455" r:id="rId3"/>
    <p:sldLayoutId id="2147505456" r:id="rId4"/>
    <p:sldLayoutId id="2147505457" r:id="rId5"/>
    <p:sldLayoutId id="2147505458" r:id="rId6"/>
    <p:sldLayoutId id="2147505459" r:id="rId7"/>
    <p:sldLayoutId id="2147505460" r:id="rId8"/>
    <p:sldLayoutId id="2147505461" r:id="rId9"/>
    <p:sldLayoutId id="2147505462" r:id="rId10"/>
    <p:sldLayoutId id="21475054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7">
            <a:extLst>
              <a:ext uri="{FF2B5EF4-FFF2-40B4-BE49-F238E27FC236}">
                <a16:creationId xmlns:a16="http://schemas.microsoft.com/office/drawing/2014/main" id="{C302E4DF-5C3E-D365-30BE-8F8FCC579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98D8E761-B59A-3D5B-2716-E3B5CF0C3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2834C1EF-2195-9053-7DC2-42FF7AE80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40F7-9E3A-49EE-B191-D0B8598E0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8D007E-A867-4614-AF01-20E6A1DBFCCA}" type="datetimeFigureOut">
              <a:rPr lang="de-DE" altLang="zh-CN"/>
              <a:pPr>
                <a:defRPr/>
              </a:pPr>
              <a:t>21.07.2022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6E252-11AD-49EF-8747-9795C1893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4A65-412D-4AC7-908E-EFE518D7A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5906C53-AD3A-41F2-A0B8-1537E22592D6}" type="slidenum">
              <a:rPr lang="de-DE" altLang="zh-CN"/>
              <a:pPr/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D305603B-9BBD-47C3-A1C2-51767A674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466" r:id="rId1"/>
    <p:sldLayoutId id="2147505467" r:id="rId2"/>
    <p:sldLayoutId id="2147505468" r:id="rId3"/>
    <p:sldLayoutId id="2147505469" r:id="rId4"/>
    <p:sldLayoutId id="2147505470" r:id="rId5"/>
    <p:sldLayoutId id="2147505471" r:id="rId6"/>
    <p:sldLayoutId id="2147505472" r:id="rId7"/>
    <p:sldLayoutId id="2147505473" r:id="rId8"/>
    <p:sldLayoutId id="2147505474" r:id="rId9"/>
    <p:sldLayoutId id="214750547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lang="zh-CN" altLang="en-US" sz="6600" b="0" dirty="0">
                <a:solidFill>
                  <a:srgbClr val="000000"/>
                </a:solidFill>
              </a:rPr>
              <a:t>万国得知神的救恩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</a:t>
            </a:r>
            <a:r>
              <a:rPr lang="zh-CN" altLang="en-US" sz="3200" b="0" dirty="0">
                <a:solidFill>
                  <a:srgbClr val="000000"/>
                </a:solidFill>
              </a:rPr>
              <a:t>梁兆琪 师母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经文：</a:t>
            </a:r>
            <a:r>
              <a:rPr lang="zh-CN" altLang="en-US" sz="3200" b="0" dirty="0"/>
              <a:t>诗</a:t>
            </a:r>
            <a:r>
              <a:rPr lang="en-US" altLang="zh-CN" sz="3200" b="0" dirty="0"/>
              <a:t>67:1-7</a:t>
            </a:r>
            <a:r>
              <a:rPr lang="zh-CN" altLang="en-US" sz="3200" b="0" dirty="0"/>
              <a:t>；罗</a:t>
            </a:r>
            <a:r>
              <a:rPr lang="en-US" altLang="zh-CN" sz="3200" b="0" dirty="0"/>
              <a:t>11:1-2, 29-32</a:t>
            </a:r>
            <a:r>
              <a:rPr lang="zh-CN" altLang="en-US" sz="3200" b="0" dirty="0"/>
              <a:t>；太</a:t>
            </a:r>
            <a:r>
              <a:rPr lang="en-US" altLang="zh-CN" sz="3200" b="0" dirty="0"/>
              <a:t>15:21-28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福音未得之民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429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太</a:t>
            </a:r>
            <a:r>
              <a:rPr lang="en-US" altLang="zh-TW" sz="2800" dirty="0"/>
              <a:t>16</a:t>
            </a:r>
            <a:r>
              <a:rPr lang="zh-TW" altLang="en-US" sz="2800" dirty="0"/>
              <a:t>章，犹太人因為仍然不相信耶稣所以还要求神迹。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迦南妇人的信心却相信耶稣那碎渣儿那么少的恩典，已足够拯救女儿。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信心在外邦人是何等单纯，但对一直经历恩典的犹太人，信心却是迟钝和刚硬的。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24749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福音未得之民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429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在耶稣复活以后，耶稣更差遣门徒，传福音给万民。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在太</a:t>
            </a:r>
            <a:r>
              <a:rPr lang="en-US" altLang="zh-TW" sz="2800" dirty="0"/>
              <a:t>28:19-20</a:t>
            </a:r>
            <a:r>
              <a:rPr lang="zh-TW" altLang="en-US" sz="2800" dirty="0"/>
              <a:t>，“</a:t>
            </a:r>
            <a:r>
              <a:rPr lang="en-US" altLang="zh-TW" sz="2800" dirty="0"/>
              <a:t>19</a:t>
            </a:r>
            <a:r>
              <a:rPr lang="zh-TW" altLang="en-US" sz="2800" dirty="0"/>
              <a:t>所以，你们要去，使万民作我的门徒，奉父、子、圣灵的名给他们施洗 。</a:t>
            </a:r>
            <a:r>
              <a:rPr lang="en-US" altLang="zh-TW" sz="2800" dirty="0"/>
              <a:t>20</a:t>
            </a:r>
            <a:r>
              <a:rPr lang="zh-TW" altLang="en-US" sz="2800" dirty="0"/>
              <a:t>凡我所吩咐你们的，都教训他们遵守，我就常与你们同在，直到世界的末了。”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95945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什麼是“福音未得之民”？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赤度</a:t>
            </a:r>
            <a:r>
              <a:rPr lang="en-US" altLang="zh-TW" sz="2800" dirty="0"/>
              <a:t>10-40</a:t>
            </a:r>
            <a:r>
              <a:rPr lang="zh-TW" altLang="en-US" sz="2800" dirty="0"/>
              <a:t>度地區的群體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3" name="Screenshot 2020-08-14 at 11.13.25 PM.png" descr="Screenshot 2020-08-14 at 11.13.25 PM.png">
            <a:extLst>
              <a:ext uri="{FF2B5EF4-FFF2-40B4-BE49-F238E27FC236}">
                <a16:creationId xmlns:a16="http://schemas.microsoft.com/office/drawing/2014/main" id="{25B6C60E-A43D-49E2-C0E0-AF6A12876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79" y="2273566"/>
            <a:ext cx="7386557" cy="4054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26208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什麼是“福音未得之民”？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赤度</a:t>
            </a:r>
            <a:r>
              <a:rPr lang="en-US" altLang="zh-TW" sz="2800" dirty="0"/>
              <a:t>10-40</a:t>
            </a:r>
            <a:r>
              <a:rPr lang="zh-TW" altLang="en-US" sz="2800" dirty="0"/>
              <a:t>度地區的群體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4" name="Screenshot 2020-08-14 at 11.05.40 PM.png" descr="Screenshot 2020-08-14 at 11.05.40 PM.png">
            <a:extLst>
              <a:ext uri="{FF2B5EF4-FFF2-40B4-BE49-F238E27FC236}">
                <a16:creationId xmlns:a16="http://schemas.microsoft.com/office/drawing/2014/main" id="{593AE357-3F40-BB3A-0F6E-2B30DD81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3" y="2278255"/>
            <a:ext cx="7253702" cy="37415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01778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什麼是“福音未得之民”？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3" name="Screenshot 2020-08-14 at 11.08.08 PM.png" descr="Screenshot 2020-08-14 at 11.08.08 PM.png">
            <a:extLst>
              <a:ext uri="{FF2B5EF4-FFF2-40B4-BE49-F238E27FC236}">
                <a16:creationId xmlns:a16="http://schemas.microsoft.com/office/drawing/2014/main" id="{DF31A8FD-C799-1DBF-67BC-2F7A7EE9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05" y="1763812"/>
            <a:ext cx="6727196" cy="36921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51821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7108195" cy="194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保罗就是奉差派到“未得之民”中的宣教士。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罗马书写作，保羅的目的是叫罗马信徒支持他到西班牙传道，将福音传到地极。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453967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478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罗 </a:t>
            </a:r>
            <a:r>
              <a:rPr lang="en-US" altLang="zh-TW" sz="2800" dirty="0"/>
              <a:t>11:1-2, 29-32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en-US" altLang="zh-TW" sz="2800" dirty="0">
                <a:solidFill>
                  <a:srgbClr val="3333CC"/>
                </a:solidFill>
              </a:rPr>
              <a:t>“</a:t>
            </a:r>
            <a:r>
              <a:rPr lang="zh-TW" altLang="en-US" sz="2800" dirty="0">
                <a:solidFill>
                  <a:srgbClr val="3333CC"/>
                </a:solidFill>
              </a:rPr>
              <a:t>神弃绝了他的百姓吗？断乎没有！”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“神的恩赐和选召是没有后悔的。”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“</a:t>
            </a:r>
            <a:r>
              <a:rPr lang="en-US" altLang="zh-TW" sz="2800" dirty="0">
                <a:solidFill>
                  <a:srgbClr val="3333CC"/>
                </a:solidFill>
              </a:rPr>
              <a:t>11:32 </a:t>
            </a:r>
            <a:r>
              <a:rPr lang="zh-TW" altLang="en-US" sz="2800" dirty="0">
                <a:solidFill>
                  <a:srgbClr val="3333CC"/>
                </a:solidFill>
              </a:rPr>
              <a:t>因为神将众人都圈在不顺服之中，特意要怜恤众人。”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“</a:t>
            </a:r>
            <a:r>
              <a:rPr lang="en-US" altLang="zh-TW" sz="2800" dirty="0">
                <a:solidFill>
                  <a:srgbClr val="3333CC"/>
                </a:solidFill>
              </a:rPr>
              <a:t>25……</a:t>
            </a:r>
            <a:r>
              <a:rPr lang="zh-TW" altLang="en-US" sz="2800" dirty="0">
                <a:solidFill>
                  <a:srgbClr val="3333CC"/>
                </a:solidFill>
              </a:rPr>
              <a:t>等到外邦人的数目添满了，</a:t>
            </a:r>
            <a:r>
              <a:rPr lang="en-US" altLang="zh-TW" sz="2800" dirty="0">
                <a:solidFill>
                  <a:srgbClr val="3333CC"/>
                </a:solidFill>
              </a:rPr>
              <a:t>26</a:t>
            </a:r>
            <a:r>
              <a:rPr lang="zh-TW" altLang="en-US" sz="2800" dirty="0">
                <a:solidFill>
                  <a:srgbClr val="3333CC"/>
                </a:solidFill>
              </a:rPr>
              <a:t>于是以色列全家都要得救。”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福音传遍天下，就是神复兴以色列的时候。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939444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280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罗</a:t>
            </a:r>
            <a:r>
              <a:rPr lang="en-US" altLang="zh-TW" sz="2800" dirty="0"/>
              <a:t>15:20</a:t>
            </a:r>
            <a:r>
              <a:rPr lang="en-US" altLang="zh-TW" sz="2800" dirty="0">
                <a:solidFill>
                  <a:srgbClr val="3333CC"/>
                </a:solidFill>
              </a:rPr>
              <a:t>“</a:t>
            </a:r>
            <a:r>
              <a:rPr lang="zh-TW" altLang="en-US" sz="2800" dirty="0">
                <a:solidFill>
                  <a:srgbClr val="3333CC"/>
                </a:solidFill>
              </a:rPr>
              <a:t>我立定了志向，不在基督的名被称过的地方传福音，免得建造在别人的根基上。就如经上所记：“ 未曾闻知他信息的，将要看见；未曾听过的，将要明白。”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en-US" altLang="zh-TW" sz="2800" dirty="0"/>
              <a:t>15:23</a:t>
            </a:r>
            <a:r>
              <a:rPr lang="en-US" altLang="zh-TW" sz="2800" dirty="0">
                <a:solidFill>
                  <a:srgbClr val="3333CC"/>
                </a:solidFill>
              </a:rPr>
              <a:t>“</a:t>
            </a:r>
            <a:r>
              <a:rPr lang="zh-TW" altLang="en-US" sz="2800" dirty="0">
                <a:solidFill>
                  <a:srgbClr val="3333CC"/>
                </a:solidFill>
              </a:rPr>
              <a:t>但如今在这里在没有可传的地方。”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318592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528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保罗把“传福音”与“宣教”做了区别。</a:t>
            </a: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保罗说“那里没有可传的地方”是指当地福音的需要已有教会承担了。</a:t>
            </a: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“宣教”是去到那些还没有教会承担当地福音工作的地方。</a:t>
            </a: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保罗很重视传福音事工，他叫提摩太忠心的牧会，叫提多兴起下一代的长老。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8555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3731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全球宣教的统计里， 现今百分之九十的宣教士是在已经有当地教会的地方服事。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用在宣教的资源，出現了不平均和不公平的分配，因為資源常重覆分给已有教会服侍的地方，只留下“碎渣儿”那么少的力量给福音未及的群体。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3610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引言</a:t>
            </a:r>
            <a:r>
              <a:rPr lang="en-GB" dirty="0"/>
              <a:t>:</a:t>
            </a:r>
            <a:r>
              <a:rPr lang="zh-TW" altLang="en-US" dirty="0"/>
              <a:t>万国得知神的救恩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995160" cy="238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從经文中看到，神的心意是要将福音传开的，这不单是犹太人的信仰，这是属于万国的，属于列邦的，全世界都要来寻求神的恩典，在耶稣基督里得着拯救。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 err="1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3</a:t>
            </a:r>
            <a:r>
              <a:rPr dirty="0"/>
              <a:t>.</a:t>
            </a:r>
            <a:r>
              <a:rPr lang="zh-TW" altLang="en-US" dirty="0"/>
              <a:t>“传福音”与“宣教”的区别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465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培育宣教士。而下一代的华人宣教士需要更委身离开自己成长的环境、语言和文化，走进不同文化的群体实践宣教</a:t>
            </a:r>
            <a:r>
              <a:rPr lang="en-US" altLang="zh-TW" sz="2800" dirty="0"/>
              <a:t>(</a:t>
            </a:r>
            <a:r>
              <a:rPr lang="zh-TW" altLang="en-US" sz="2800" dirty="0">
                <a:solidFill>
                  <a:srgbClr val="FF0000"/>
                </a:solidFill>
              </a:rPr>
              <a:t>跨文化宣教</a:t>
            </a:r>
            <a:r>
              <a:rPr lang="en-US" altLang="zh-TW" sz="2800" dirty="0"/>
              <a:t>)</a:t>
            </a:r>
            <a:r>
              <a:rPr lang="zh-TW" altLang="en-US" sz="2800" dirty="0"/>
              <a:t>，也要更多的教会开始回应这呼召。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看起来是不可能的任务，但这是圣经清楚的命令，使徒们也有美好的见证和实践，我们要继续前往去到福音未及之民。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65971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4</a:t>
            </a:r>
            <a:r>
              <a:rPr dirty="0"/>
              <a:t>.</a:t>
            </a:r>
            <a:r>
              <a:rPr lang="zh-TW" altLang="en-US" dirty="0"/>
              <a:t> 青年宣教的可能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472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宣教讲座：“培育青少年宣教人材”。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en-US" altLang="zh-TW" sz="2800" dirty="0"/>
              <a:t>2018</a:t>
            </a:r>
            <a:r>
              <a:rPr lang="zh-TW" altLang="en-US" sz="2800" dirty="0"/>
              <a:t>年香港宣教士出工場的平均年龄 </a:t>
            </a:r>
            <a:r>
              <a:rPr lang="en-US" altLang="zh-TW" sz="2800" dirty="0"/>
              <a:t>49.9</a:t>
            </a:r>
            <a:r>
              <a:rPr lang="zh-TW" altLang="en-US" sz="2800" dirty="0"/>
              <a:t>岁。</a:t>
            </a:r>
            <a:r>
              <a:rPr lang="en-US" altLang="zh-TW" sz="2800" dirty="0"/>
              <a:t>30</a:t>
            </a:r>
            <a:r>
              <a:rPr lang="zh-TW" altLang="en-US" sz="2800" dirty="0"/>
              <a:t>岁以下只有</a:t>
            </a:r>
            <a:r>
              <a:rPr lang="en-US" altLang="zh-TW" sz="2800" dirty="0"/>
              <a:t>23</a:t>
            </a:r>
            <a:r>
              <a:rPr lang="zh-TW" altLang="en-US" sz="2800" dirty="0"/>
              <a:t>人，占比率：</a:t>
            </a:r>
            <a:r>
              <a:rPr lang="en-US" altLang="zh-TW" sz="2800" dirty="0"/>
              <a:t>3.7%</a:t>
            </a:r>
            <a:r>
              <a:rPr lang="zh-TW" altLang="en-US" sz="2800" dirty="0"/>
              <a:t>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一位不足</a:t>
            </a:r>
            <a:r>
              <a:rPr lang="en-US" altLang="zh-TW" sz="2800" dirty="0"/>
              <a:t>30</a:t>
            </a:r>
            <a:r>
              <a:rPr lang="zh-TW" altLang="en-US" sz="2800" dirty="0"/>
              <a:t>岁的宣教士，在中东跨文化宣教了</a:t>
            </a:r>
            <a:r>
              <a:rPr lang="en-US" altLang="zh-TW" sz="2800" dirty="0"/>
              <a:t>5</a:t>
            </a:r>
            <a:r>
              <a:rPr lang="zh-TW" altLang="en-US" sz="2800" dirty="0"/>
              <a:t>年。她信心的回應不是她个人的本領，而是教会培育出来的。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89845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总结：空櫈的启示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6879595" cy="3731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今日无论是超级教会</a:t>
            </a:r>
            <a:r>
              <a:rPr lang="en-US" altLang="zh-TW" sz="2800" dirty="0"/>
              <a:t>(</a:t>
            </a:r>
            <a:r>
              <a:rPr lang="en-GB" altLang="zh-TW" sz="2800" dirty="0"/>
              <a:t>Mega Church)</a:t>
            </a:r>
            <a:r>
              <a:rPr lang="zh-TW" altLang="en-US" sz="2800" dirty="0"/>
              <a:t>或小型教会，教堂都剩下一堆空櫈。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信徒能见证基督圣教会的方法，不是令教堂坐无虚席、发出澎湃激昂的敬拜声，而是每个信徒走在街角，在有需要的人之中传递主耶稣安慰的微声。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96094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zh-TW" altLang="en-US" dirty="0"/>
              <a:t>总结：空櫈的启示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4517396" cy="422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“一座伟大教堂的标记，不是它的容纳人数，而是它能差遣的力量。”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en-US" altLang="zh-TW" sz="2800" dirty="0"/>
              <a:t>"</a:t>
            </a:r>
            <a:r>
              <a:rPr lang="en-GB" altLang="zh-TW" sz="2800" dirty="0"/>
              <a:t>The mark of a great church is not its seating capacity, but its sending capacity." 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en-GB" altLang="zh-TW" sz="2800" dirty="0"/>
              <a:t>— Mike </a:t>
            </a:r>
            <a:r>
              <a:rPr lang="en-GB" altLang="zh-TW" sz="2800" dirty="0" err="1"/>
              <a:t>Stachura</a:t>
            </a:r>
            <a:endParaRPr lang="en-GB" altLang="zh-TW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en-GB" altLang="zh-TW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5F26F25-8725-8A04-DD39-6581062F00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49" r="15349"/>
          <a:stretch>
            <a:fillRect/>
          </a:stretch>
        </p:blipFill>
        <p:spPr>
          <a:xfrm>
            <a:off x="5181601" y="2117670"/>
            <a:ext cx="2819400" cy="40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3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1</a:t>
            </a:r>
            <a:r>
              <a:rPr dirty="0"/>
              <a:t>.</a:t>
            </a:r>
            <a:r>
              <a:rPr lang="zh-TW" altLang="en-US" dirty="0"/>
              <a:t>宣教的诗篇 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995160" cy="436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诗篇</a:t>
            </a:r>
            <a:r>
              <a:rPr lang="en-US" altLang="zh-TW" dirty="0"/>
              <a:t>67</a:t>
            </a:r>
            <a:r>
              <a:rPr lang="zh-TW" altLang="en-US" dirty="0"/>
              <a:t>篇“（一篇诗歌，交与伶长。用丝弦的乐器。）”及第</a:t>
            </a:r>
            <a:r>
              <a:rPr lang="en-US" altLang="zh-TW" dirty="0"/>
              <a:t>3</a:t>
            </a:r>
            <a:r>
              <a:rPr lang="zh-TW" altLang="en-US" dirty="0"/>
              <a:t>， </a:t>
            </a:r>
            <a:r>
              <a:rPr lang="en-US" altLang="zh-TW" dirty="0"/>
              <a:t>5</a:t>
            </a:r>
            <a:r>
              <a:rPr lang="zh-TW" altLang="en-US" dirty="0"/>
              <a:t>，</a:t>
            </a:r>
            <a:r>
              <a:rPr lang="en-US" altLang="zh-TW" dirty="0"/>
              <a:t>7</a:t>
            </a:r>
            <a:r>
              <a:rPr lang="zh-TW" altLang="en-US" dirty="0"/>
              <a:t>节的回应来看，这是一首在敬拜中由祭司带领众民，一同来赞美的诗歌。</a:t>
            </a:r>
          </a:p>
          <a:p>
            <a:pPr defTabSz="457200">
              <a:spcBef>
                <a:spcPts val="500"/>
              </a:spcBef>
              <a:buSzPct val="100000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第</a:t>
            </a:r>
            <a:r>
              <a:rPr lang="en-US" altLang="zh-TW" dirty="0"/>
              <a:t>6</a:t>
            </a:r>
            <a:r>
              <a:rPr lang="zh-TW" altLang="en-US" dirty="0"/>
              <a:t>节提到“土产”，很可能是在收割的日子的庆祝。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79132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1</a:t>
            </a:r>
            <a:r>
              <a:rPr dirty="0"/>
              <a:t>.</a:t>
            </a:r>
            <a:r>
              <a:rPr lang="zh-TW" altLang="en-US" dirty="0"/>
              <a:t>宣教的诗篇 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995160" cy="302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诗歌开首就说：“愿　神怜悯我们，赐福与我们，用脸光照我们，”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愿神怜悯。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愿神赐福。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愿神光照。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5422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1</a:t>
            </a:r>
            <a:r>
              <a:rPr dirty="0"/>
              <a:t>.</a:t>
            </a:r>
            <a:r>
              <a:rPr lang="zh-TW" altLang="en-US" dirty="0"/>
              <a:t>宣教的诗篇 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995160" cy="6150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三个祈求，不单是个人的福气，而是明白神是生命的源头、赐福者，我们是祂手所造的。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神的救恩：在神的光照下，我们才能知道自己是罪人，需要神的怜悯，当我们这样祈求，就是我们与神的关系的复和，按照祂的教导生活为人，这就是神原初造人的心意，神也赐福气给我们。</a:t>
            </a:r>
            <a:endParaRPr lang="en-GB" altLang="zh-TW" dirty="0"/>
          </a:p>
          <a:p>
            <a:pPr marL="120315" indent="-120315" defTabSz="457200">
              <a:spcBef>
                <a:spcPts val="500"/>
              </a:spcBef>
              <a:buSzPct val="100000"/>
              <a:buFontTx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dirty="0"/>
              <a:t>这不单是个人的救恩，也不单是以色列蒙神的拯救，而是我们在蒙恩得救以后，我们也愿意将救恩与人分享。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02123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1</a:t>
            </a:r>
            <a:r>
              <a:rPr dirty="0"/>
              <a:t>.</a:t>
            </a:r>
            <a:r>
              <a:rPr lang="zh-TW" altLang="en-US" dirty="0"/>
              <a:t>宣教的诗篇 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4" y="1402031"/>
            <a:ext cx="7946395" cy="6278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祭司：</a:t>
            </a:r>
            <a:r>
              <a:rPr lang="en-US" altLang="zh-TW" sz="2800" dirty="0">
                <a:solidFill>
                  <a:srgbClr val="3333CC"/>
                </a:solidFill>
              </a:rPr>
              <a:t>67:2 </a:t>
            </a:r>
            <a:r>
              <a:rPr lang="zh-TW" altLang="en-US" sz="2800" dirty="0">
                <a:solidFill>
                  <a:srgbClr val="3333CC"/>
                </a:solidFill>
              </a:rPr>
              <a:t>好叫世界得知你的道路，万国得知你的救恩。”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会众：</a:t>
            </a:r>
            <a:r>
              <a:rPr lang="en-US" altLang="zh-TW" sz="2800" dirty="0"/>
              <a:t>67:3 </a:t>
            </a:r>
            <a:r>
              <a:rPr lang="zh-TW" altLang="en-US" sz="2800" dirty="0"/>
              <a:t>神啊，愿列邦称赞你！愿万民都称赞你！”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祭司：</a:t>
            </a:r>
            <a:r>
              <a:rPr lang="en-US" altLang="zh-TW" sz="2800" dirty="0">
                <a:solidFill>
                  <a:srgbClr val="3333CC"/>
                </a:solidFill>
              </a:rPr>
              <a:t>67:4 </a:t>
            </a:r>
            <a:r>
              <a:rPr lang="zh-TW" altLang="en-US" sz="2800" dirty="0">
                <a:solidFill>
                  <a:srgbClr val="3333CC"/>
                </a:solidFill>
              </a:rPr>
              <a:t>愿万国都快乐欢呼；因为你必按公正审判万民，引导世上的万国。（细拉）”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会众：</a:t>
            </a:r>
            <a:r>
              <a:rPr lang="en-US" altLang="zh-TW" sz="2800" dirty="0"/>
              <a:t>67:5 </a:t>
            </a:r>
            <a:r>
              <a:rPr lang="zh-TW" altLang="en-US" sz="2800" dirty="0"/>
              <a:t>神啊，愿列邦称赞你！愿万民都称赞你！”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>
                <a:solidFill>
                  <a:srgbClr val="3333CC"/>
                </a:solidFill>
              </a:rPr>
              <a:t>祭司：</a:t>
            </a:r>
            <a:r>
              <a:rPr lang="en-US" altLang="zh-TW" sz="2800" dirty="0">
                <a:solidFill>
                  <a:srgbClr val="3333CC"/>
                </a:solidFill>
              </a:rPr>
              <a:t>67:6 </a:t>
            </a:r>
            <a:r>
              <a:rPr lang="zh-TW" altLang="en-US" sz="2800" dirty="0">
                <a:solidFill>
                  <a:srgbClr val="3333CC"/>
                </a:solidFill>
              </a:rPr>
              <a:t>地已经出了土产；神─就是我们的　神要赐福与我们。</a:t>
            </a:r>
            <a:r>
              <a:rPr lang="en-US" altLang="zh-TW" sz="2800" dirty="0">
                <a:solidFill>
                  <a:srgbClr val="3333CC"/>
                </a:solidFill>
              </a:rPr>
              <a:t>67:7 </a:t>
            </a:r>
            <a:r>
              <a:rPr lang="zh-TW" altLang="en-US" sz="2800" dirty="0">
                <a:solidFill>
                  <a:srgbClr val="3333CC"/>
                </a:solidFill>
              </a:rPr>
              <a:t>神要赐福与我们；地的四极都要敬畏他！”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会众的回应是：认同！认同！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581333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1</a:t>
            </a:r>
            <a:r>
              <a:rPr dirty="0"/>
              <a:t>.</a:t>
            </a:r>
            <a:r>
              <a:rPr lang="zh-TW" altLang="en-US" dirty="0"/>
              <a:t>宣教的诗篇 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938210" cy="4290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神的心意是透明过我们，赐福世界，基督徒不单是寻求个人得救，将福音跟我们所爱的人分享。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但神的心意，却不单这样，祂更愿意“万国得知神的救恩</a:t>
            </a:r>
            <a:r>
              <a:rPr lang="en-US" altLang="zh-TW" sz="2800" dirty="0"/>
              <a:t>……</a:t>
            </a:r>
            <a:r>
              <a:rPr lang="zh-TW" altLang="en-US" sz="2800" dirty="0"/>
              <a:t>列邦跟万民都称赞神”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这是“宣教的诗篇”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6155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福音未得之民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416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在马太福音</a:t>
            </a:r>
            <a:r>
              <a:rPr lang="en-US" altLang="zh-TW" sz="2800" dirty="0"/>
              <a:t>15:21-28</a:t>
            </a:r>
            <a:r>
              <a:rPr lang="zh-TW" altLang="en-US" sz="2800" dirty="0"/>
              <a:t>耶稣的怜悯临到外邦人。耶稣到了推罗、西顿境内，有一个迦南妇人求耶稣可怜她被鬼附的女儿。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耶稣的回答：“我奉差遣不过是到以色列家迷失的羊那里去。”耶稣奉天父差遣的方向是以色列人，外邦人不是祂首要的任务。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73398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讲题：在基督里合一"/>
          <p:cNvSpPr txBox="1"/>
          <p:nvPr/>
        </p:nvSpPr>
        <p:spPr>
          <a:xfrm>
            <a:off x="256240" y="458096"/>
            <a:ext cx="754809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lang="en-GB" dirty="0"/>
              <a:t>2</a:t>
            </a:r>
            <a:r>
              <a:rPr dirty="0"/>
              <a:t>.</a:t>
            </a:r>
            <a:r>
              <a:rPr lang="zh-TW" altLang="en-US" dirty="0"/>
              <a:t>福音未得之民</a:t>
            </a:r>
            <a:endParaRPr dirty="0"/>
          </a:p>
        </p:txBody>
      </p:sp>
      <p:sp>
        <p:nvSpPr>
          <p:cNvPr id="1081" name="弗2:11-22"/>
          <p:cNvSpPr txBox="1"/>
          <p:nvPr/>
        </p:nvSpPr>
        <p:spPr>
          <a:xfrm>
            <a:off x="435605" y="1402031"/>
            <a:ext cx="6727196" cy="416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妇人没有放弃再次求耶稣的帮助。耶稣用比喻说：“不好拿儿女的饼丢给狗吃。”妇人巧妙地回答：“主啊，不错；但是狗也吃牠主人桌子上掉下来的碎渣儿。”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rPr lang="zh-TW" altLang="en-US" sz="2800" dirty="0"/>
              <a:t>妇人明白耶稣的工作有先后次序，但也表达出对耶稣的信心：丁点的怜悯，就已经足够了。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 lang="zh-TW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311689-1571-7339-3B0C-344BBD2B6D26}"/>
              </a:ext>
            </a:extLst>
          </p:cNvPr>
          <p:cNvSpPr txBox="1"/>
          <p:nvPr/>
        </p:nvSpPr>
        <p:spPr>
          <a:xfrm>
            <a:off x="1770185" y="256735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21632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5.xml><?xml version="1.0" encoding="utf-8"?>
<a:theme xmlns:a="http://schemas.openxmlformats.org/drawingml/2006/main" name="1_Muster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uster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2988</Words>
  <Application>Microsoft Office PowerPoint</Application>
  <PresentationFormat>Bildschirmpräsentation (4:3)</PresentationFormat>
  <Paragraphs>213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23</vt:i4>
      </vt:variant>
    </vt:vector>
  </HeadingPairs>
  <TitlesOfParts>
    <vt:vector size="37" baseType="lpstr">
      <vt:lpstr>PingFang HK Regular</vt:lpstr>
      <vt:lpstr>SimHei</vt:lpstr>
      <vt:lpstr>SimHei</vt:lpstr>
      <vt:lpstr>SimSun</vt:lpstr>
      <vt:lpstr>Arial</vt:lpstr>
      <vt:lpstr>Calibri</vt:lpstr>
      <vt:lpstr>Calibri Light</vt:lpstr>
      <vt:lpstr>3_Benutzerdefiniertes Design</vt:lpstr>
      <vt:lpstr>6_Benutzerdefiniertes Design</vt:lpstr>
      <vt:lpstr>12_Benutzerdefiniertes Design</vt:lpstr>
      <vt:lpstr>5_PPT2</vt:lpstr>
      <vt:lpstr>1_Muster (1)</vt:lpstr>
      <vt:lpstr>7_Benutzerdefiniertes Design</vt:lpstr>
      <vt:lpstr>Muster (1)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2314</cp:revision>
  <cp:lastPrinted>2021-04-07T14:28:01Z</cp:lastPrinted>
  <dcterms:created xsi:type="dcterms:W3CDTF">2013-12-13T09:03:28Z</dcterms:created>
  <dcterms:modified xsi:type="dcterms:W3CDTF">2022-07-21T21:46:27Z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