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8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  <p:sldMasterId id="2147505464" r:id="rId7"/>
    <p:sldMasterId id="2147505487" r:id="rId8"/>
    <p:sldMasterId id="2147505499" r:id="rId9"/>
  </p:sldMasterIdLst>
  <p:notesMasterIdLst>
    <p:notesMasterId r:id="rId37"/>
  </p:notesMasterIdLst>
  <p:handoutMasterIdLst>
    <p:handoutMasterId r:id="rId38"/>
  </p:handoutMasterIdLst>
  <p:sldIdLst>
    <p:sldId id="2091" r:id="rId10"/>
    <p:sldId id="256" r:id="rId11"/>
    <p:sldId id="20748" r:id="rId12"/>
    <p:sldId id="20750" r:id="rId13"/>
    <p:sldId id="20751" r:id="rId14"/>
    <p:sldId id="20752" r:id="rId15"/>
    <p:sldId id="20753" r:id="rId16"/>
    <p:sldId id="264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3" r:id="rId33"/>
    <p:sldId id="284" r:id="rId34"/>
    <p:sldId id="285" r:id="rId35"/>
    <p:sldId id="286" r:id="rId36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84CD7-0452-4631-B813-BD255D11A530}" v="63" dt="2022-05-01T00:34:25.4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88861" autoAdjust="0"/>
  </p:normalViewPr>
  <p:slideViewPr>
    <p:cSldViewPr>
      <p:cViewPr varScale="1">
        <p:scale>
          <a:sx n="145" d="100"/>
          <a:sy n="145" d="100"/>
        </p:scale>
        <p:origin x="22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presProps" Target="presProps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microsoft.com/office/2015/10/relationships/revisionInfo" Target="revisionInfo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2022/5/18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6" name="Shape 1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1" name="Shape 1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6" name="Shape 1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Shape 11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1" name="Shape 11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6" name="Shape 1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1" name="Shape 1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Shape 10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8" name="Shape 10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7" name="Shape 1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2" name="Shape 1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7" name="Shape 1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3" name="Shape 1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8" name="Shape 1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Shape 119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3" name="Shape 11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Shape 11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8" name="Shape 1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Shape 10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4" name="Shape 10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0" name="Shape 10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5" name="Shape 10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0" name="Shape 10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5" name="Shape 10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0" name="Shape 11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92427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5312E1-9C5D-D58C-1DF7-98CE6D14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E0E1B6-DCCB-474F-A9E6-9140C709B661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926480-8679-1AAF-1852-E4B687ED7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F9CD9-249E-83E8-9C1E-953EC6D6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34E8A-8370-4046-8152-E70F738A793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28639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0D7F70-B3A1-3603-100C-327E6ED7C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6256F4-6D59-4FAE-85F7-1D56C708BEE0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69AC1-68AE-C085-E5B9-259ED7241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BC89F-1522-583D-A4A4-30486A79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DF0BE-EE91-44CD-AFF7-00D95CC2112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79537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D0E75-3B35-E416-79A6-A2FD99C7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973B4A-2D06-4CF0-A031-84A2B16B4E9E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110A44-E68C-63FF-5965-091A0FF4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6F548E-7756-8B0F-7BCA-A0DCB542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C7119-D554-4C1D-AF3C-DEC060F17A0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648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5E82621-3E5B-799F-F93D-4D2A8B967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CFFF94-3892-4164-9696-C2122DB482FE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9DA3A2-0EBB-DD68-672F-24411B30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450FA4F-8766-AAA5-69B7-90B18C1A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523A6-754C-4608-AAC6-22529338C61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245187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56D2250-B009-B647-333E-74EABCB2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85977D-EB4E-4EF8-AA62-FF32431F415B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DE5AFB7-C327-1FD2-284A-BBBCE6BB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8D0003B-027F-1BA7-B9CB-01839DCA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40B91-2A8C-4E9B-9555-189C77DEEEB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248040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5095838-DDD8-32C6-22F2-C38B6B576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D8C9A-CADE-490B-A6AC-720DEF127473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FC111B-9B85-38F0-4DEA-84E835AD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D73D8CA-FC94-7BB2-412F-460D31566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9A8E-BBC5-4D7D-AFB6-D8D28A116DA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984633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07FA958-8759-BB86-8BDF-ADB6C325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2E1454-C57B-4921-BB3E-2785D9B6CDED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B47B311-FADB-29E8-1245-9433AB6C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22A0E20-D08A-D14A-567C-6F8D158D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3E83-C0A1-4405-8C67-62C669A62D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36768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313D858-544F-40FD-EB51-4DBD8305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A28891-8898-4E39-B6E7-299FE577FCDF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F0A57D9-E4D6-1DD7-7AB2-4C7AF5F1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66382DF-6CED-299E-A7EF-D4ED47EA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3D663-5938-4DC2-B0A1-951FA35D5B4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5424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45D8DF-5F38-2D62-FBAA-B5CBA420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9E5F5F-C776-4A99-8764-067321DFD223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E2A5440-477D-83CD-3B11-2D8D2ACE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4C91D4C-8A29-3FF6-FB73-76666492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60AF-400D-4390-A7B2-44EE948087A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1382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300C4B-CB97-7F1A-BA09-ED5745CBE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57213-BAA6-4B1E-B614-EA8B1821ADED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6D875-4A4A-A7C4-F756-F065BF86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E232C7-6C06-DE8C-2E23-161DE4E0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22AF-2D28-44C0-A06C-CE88B6DA55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56320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C9A500-4FDF-C0DC-6517-40EBD626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674E33-DC32-4916-A1D4-B0599A4EF437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5DC62-6EB3-9A61-C697-0E58C364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9DF2D9-3F45-B8E3-5D22-6B677C5A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E29CC-4D45-43D4-B2C8-A59592EF762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78070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9554-7A10-46C5-2D46-5799CFC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F2BA-B3AD-4E01-9407-CD2946477C48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54DD-3836-16EC-5FC4-6C38F8D9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B22A-A133-7D55-3985-01A6919D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9F317-0C4D-4F0B-A719-7CA825120DF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678716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72F16-F91D-880C-4BEC-D08818E3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00BF8-6971-4D8C-929C-7B69142EAF76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57E1-E92B-9685-BE16-48B13F323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87665-9971-B3BF-05F1-5E107062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3B8D0-A5FB-44AE-AFDC-D8DD1BACF1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309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713C23-44E1-2CAC-511B-9256D973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56CF-FD48-464C-B6C0-CBD5CA33AC67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0CEC13-770E-3881-9573-43B55B61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B183CB-D7A2-51C0-F374-4F99C5AC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26D61-F609-45A8-9F9C-449EE4CD350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074669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11E91-D29C-A5D8-BBE3-84B9B598D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4CF-DDAD-40E1-848D-6E02BFDF915D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65668F7-08D4-7676-90B3-90ED3D00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858C56-A6C3-F80A-7821-B1D6131E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A0334-4E69-49A9-AAC9-CEFDE0CA9C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826285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04110FA-2133-A122-A7BD-F6D74FA3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DF6B0-33FC-4662-9886-51E284E31EA4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854B29-4E54-5462-8B71-BB75BB83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76DD96-31C0-5388-4AA8-B53D8817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97EB3-12FA-4D73-AE0C-8314B249987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4547843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58B89DB-662F-2D08-8B84-EB1917D5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6DAED-451E-46EB-B094-99233C5D9208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B978DC-2435-5916-FE63-A6DADF86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1E30A8-78AD-675A-6988-5BBCF66C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5B34C-F222-4F64-976D-45DE0EF82A2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66696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650438-87DE-92A2-1C4B-A7183632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36BB9-761B-41E9-B165-7A128EA93A8F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E503CC-7F8A-D836-2FEB-87CF4764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0A1D15-0F52-76E8-2074-FBD1BDBF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AA46-75CC-4D4E-ACF3-4817B5987F7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825151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A4C333-DF99-8ACA-6E17-A733F56E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3AAC6-D051-4D00-8AF4-95110455D394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238FF8-99EF-1FD0-9F5E-8B32362C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4CAB01-52EE-D145-1D90-6C59D0A84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4E0EC-07C5-48AD-9036-153933B4304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591307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56F6E-A6DF-609D-E0EF-BE7BB0DF2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EB4F-632E-4477-8556-A5E3005E3CC0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1CB62-FE49-36B3-1C55-50862453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E817-CEA7-006A-843B-3E574012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38B89-1219-4E01-86A8-6FCECD9F4C3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8279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8A600-66DA-0F8F-CB64-D0BB67D4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2CCD-0A59-4DDD-A4E0-0908A8146FEA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2B376-4C3A-73E5-744C-2EB50907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26BE-9032-7C17-0D5F-F66C48C8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A877-2083-4524-AC5D-2759A38DF0B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126090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4996F-54BA-9E0E-7BAE-E8606B3C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F2E0-B477-434D-95A7-C16B2F5FEA2E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A7010-4C78-CD33-DB06-A4D998DA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A802B-99D4-BDC4-5C59-BC85BD3E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5D74C-3261-476D-BD33-31C33C31AF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106342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B3148-F11D-8585-58C3-ED9F9BAC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D5758-2F9A-45A5-96A5-E04989AB8C5B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5ABE-7199-09DD-1B80-43BE4919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EBED-EA37-450C-425B-07DFB1E8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177DE-C920-4C27-A869-75FC2EC5632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273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AC9907-916E-6ECD-FE85-B6CECBE1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E67E-5396-4E48-B96A-796D98FED4FC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9C2928-5B61-4DD7-579E-8C364862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BC73FC-AAB4-B1E4-03DA-3FE8D8E9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E321B-81F3-4508-BECA-1870AD7B648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858183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AACC09-E606-F0A3-02FF-F6956F3C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BC89-ACC6-4A54-B0EE-55CFA3506AA6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DDCA06-30B3-A95C-DEB5-B79FBB35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A66699-367A-9316-C7FC-5DA027A5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23E0B-C063-493F-BB97-2B81E8C8C8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617561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D610C59-DEBD-37E7-864C-84EB7BC0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9753-87FF-4834-B5EF-4BD867B61B4B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761A66-B81C-FCDF-EBBC-47863ADB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316CC1-9E59-2716-8C94-B84FBB8C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6DF8-84C3-41D2-AA09-5178B1B5AEB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433059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99FFD7C-34EB-1C9A-0A2D-20876AC7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2119-7FD7-4FA6-927D-8DBD080272FB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30C67A-65E4-C630-BDEA-CE5EFC4F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CDB0EB-53D0-C08C-CFE9-F0C9661E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F3623-27EF-414B-9F49-328521D408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201887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6746EB-8168-31C5-13E8-610786E1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8D9D6-D633-4011-9749-5EB1503D908A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41B69B-D81A-5A19-C511-3D6EF39EE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E703E3-FAAB-5A48-D680-97F59327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58272-3276-42FF-ABD4-A320E4EF24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387203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ED1F7B-31F0-2176-BA1E-AC1EC59A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5CAA-DE1D-436B-80EB-A9B012FDE986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AD06D9-C554-B752-0C77-5020A1E1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0DCAC3-6BA8-734F-48B4-1B263006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A2D6-911D-408E-905F-C45072A08A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0267697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18964-D36F-5447-B8F9-8F81F362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4EAAB-4567-4A26-BB0E-59575FCF20BA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EBB66-F6DF-0D12-71D4-77DDC3B3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9C344-C3CC-514F-4A36-ECBFB7298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23EC-70C3-4719-9D31-255EEE8FCD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60149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DE2F-C831-29DE-81DF-6EC43EB2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8FA2F-F064-4F0E-A4C8-5357CF9FE59E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EC159-AA9A-8D91-1375-F9BA9BFC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C6A6E-B08D-54CF-2032-71D9A16B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8D5A1-D573-44AA-8676-78C59F3622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918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9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18.05.2022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5">
            <a:extLst>
              <a:ext uri="{FF2B5EF4-FFF2-40B4-BE49-F238E27FC236}">
                <a16:creationId xmlns:a16="http://schemas.microsoft.com/office/drawing/2014/main" id="{783278FD-3EE5-473B-6B31-D624407E8D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elplatzhalter 1">
            <a:extLst>
              <a:ext uri="{FF2B5EF4-FFF2-40B4-BE49-F238E27FC236}">
                <a16:creationId xmlns:a16="http://schemas.microsoft.com/office/drawing/2014/main" id="{6C78484E-51C0-0E0A-1FBE-7426DA12D7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8" name="Textplatzhalter 2">
            <a:extLst>
              <a:ext uri="{FF2B5EF4-FFF2-40B4-BE49-F238E27FC236}">
                <a16:creationId xmlns:a16="http://schemas.microsoft.com/office/drawing/2014/main" id="{6B71287B-111B-C22C-E8CC-3A867B75F9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36C7F7-02CB-45F5-808D-E3A17F7D3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73946AA-FFC3-486C-B7D9-767DD5B1F507}" type="datetimeFigureOut">
              <a:rPr lang="de-DE" altLang="zh-CN"/>
              <a:pPr/>
              <a:t>18.05.2022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88BA10-4CD1-405D-8AEF-844EF6478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EFDE2-E4F8-4C93-80F2-5C677ED6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00918F-D039-4748-91C6-59A0212F4399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81DDEDC8-BDCB-49A6-A7DF-D10900F2E1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42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5" r:id="rId1"/>
    <p:sldLayoutId id="2147505466" r:id="rId2"/>
    <p:sldLayoutId id="2147505467" r:id="rId3"/>
    <p:sldLayoutId id="2147505468" r:id="rId4"/>
    <p:sldLayoutId id="2147505469" r:id="rId5"/>
    <p:sldLayoutId id="2147505470" r:id="rId6"/>
    <p:sldLayoutId id="2147505471" r:id="rId7"/>
    <p:sldLayoutId id="2147505472" r:id="rId8"/>
    <p:sldLayoutId id="2147505473" r:id="rId9"/>
    <p:sldLayoutId id="2147505474" r:id="rId10"/>
    <p:sldLayoutId id="21475054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5F01C79E-A75C-0704-FECC-B35E77A9ABB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2A533B87-E6F3-9393-C933-0EC071724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F2072F06-4FD0-FC77-7929-39455B1D2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FE159-151A-4610-9756-9BF770956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6718D08-589C-4BCC-A445-C40C1A023E56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F9D61-AED9-462C-925D-789860AEF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F697-BA5B-4072-AA89-F4CE0679D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CABBF3A-B3A6-4F2F-B41B-8EE23137302C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8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88" r:id="rId1"/>
    <p:sldLayoutId id="2147505489" r:id="rId2"/>
    <p:sldLayoutId id="2147505490" r:id="rId3"/>
    <p:sldLayoutId id="2147505491" r:id="rId4"/>
    <p:sldLayoutId id="2147505492" r:id="rId5"/>
    <p:sldLayoutId id="2147505493" r:id="rId6"/>
    <p:sldLayoutId id="2147505494" r:id="rId7"/>
    <p:sldLayoutId id="2147505495" r:id="rId8"/>
    <p:sldLayoutId id="2147505496" r:id="rId9"/>
    <p:sldLayoutId id="2147505497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A3E73338-0734-3011-BAA8-6716A4704A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57615AF3-36C2-0C92-1FE8-441AC78BA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BDE04892-DF48-0181-9A8A-A584B8A81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0A496-1FC2-BA58-7BB8-AF232868D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5EEA3C-1F07-4525-A9C5-DAA64DA16BD5}" type="datetimeFigureOut">
              <a:rPr lang="de-DE" altLang="zh-CN"/>
              <a:pPr>
                <a:defRPr/>
              </a:pPr>
              <a:t>18.05.2022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DE435-3131-3DFC-7E9E-64BB9ABB5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808A1-A4D7-55B4-D7D3-C656F7934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3C4D931-1187-4DB1-8FBD-816DE08646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38A4785-F800-F95D-C9EE-25EE20044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6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500" r:id="rId1"/>
    <p:sldLayoutId id="2147505501" r:id="rId2"/>
    <p:sldLayoutId id="2147505502" r:id="rId3"/>
    <p:sldLayoutId id="2147505503" r:id="rId4"/>
    <p:sldLayoutId id="2147505504" r:id="rId5"/>
    <p:sldLayoutId id="2147505505" r:id="rId6"/>
    <p:sldLayoutId id="2147505506" r:id="rId7"/>
    <p:sldLayoutId id="2147505507" r:id="rId8"/>
    <p:sldLayoutId id="2147505508" r:id="rId9"/>
    <p:sldLayoutId id="214750550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上好的福分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陈永安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牧师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35605" y="1402033"/>
            <a:ext cx="6995160" cy="3810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但待客之道还有另一方面，就是聆听上帝将要成就的应许，天使还对亚伯拉罕说出上帝的应许和计划（创18:9-15）。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而马利亚的聆听，就是为此而努力，她在聆听耶稣诉说上帝将要成就的事情，唯有她真正能听明白，耶稣谈论天父在祂身上的计划。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35605" y="1402033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马大的接待，是亚伯拉罕的模式，奉上饼，递上一杯凉水，但马利亚的接待，却是奉上聆听的耳朵，倾听生命的需要。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19" name="弗2:11-22"/>
          <p:cNvSpPr txBox="1"/>
          <p:nvPr/>
        </p:nvSpPr>
        <p:spPr>
          <a:xfrm>
            <a:off x="435605" y="1402033"/>
            <a:ext cx="6995160" cy="379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简单来说，马大的接待模式，可以是外在的工夫，而马利亚的模式，却是从心里去接待耶稣，以致耶稣可以呈现出真我。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耶稣以一种不是为世人所接受的方式，来拯救世人，而他所采用的方式是钉死在十字架上，流出祂的鲜血，救赎世人的罪，使世人与上帝和好。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35605" y="1402033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接待的真义是让人呈现真实的自己，让人可以将自己的想法，能够安心地说出来。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29" name="弗2:11-22"/>
          <p:cNvSpPr txBox="1"/>
          <p:nvPr/>
        </p:nvSpPr>
        <p:spPr>
          <a:xfrm>
            <a:off x="435605" y="1402033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今天物资丰盛的世代，今天的年轻人来教会，再不单只是为了一顿饭。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年轻人与长辈食饭，重视的不再是能吃到什么好东西，而是能够得到明白，能够得到没有批评，能够呈现出真实的自己，应该是更重要。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34" name="弗2:11-22"/>
          <p:cNvSpPr txBox="1"/>
          <p:nvPr/>
        </p:nvSpPr>
        <p:spPr>
          <a:xfrm>
            <a:off x="435605" y="1402033"/>
            <a:ext cx="6995160" cy="984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/>
              <a:t>“</a:t>
            </a:r>
            <a:r>
              <a:rPr dirty="0" err="1"/>
              <a:t>接纳”可以是很多方式的，若然已经建立了关系了，是可以有不同的表达</a:t>
            </a:r>
            <a:r>
              <a:rPr lang="zh-CN" altLang="en-US"/>
              <a:t>形式</a:t>
            </a:r>
            <a:r>
              <a:t>的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39" name="弗2:11-22"/>
          <p:cNvSpPr txBox="1"/>
          <p:nvPr/>
        </p:nvSpPr>
        <p:spPr>
          <a:xfrm>
            <a:off x="435605" y="1402033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接待是一份了解、体恤、关注，可以呈现真实的自己。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35605" y="1402033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这没有说做饭不重要！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马大的劳苦也有她的价值，但马大的劳苦，是为了自己，而不是为了主耶稣，那她就不是在侍奉主耶稣，而是侍奉自己，自己要做出完美的招待，自己就成了自己的偶像。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35605" y="1402033"/>
            <a:ext cx="6995160" cy="236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马大的问题在“心里忙乱”，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失去侍奉的喜乐，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甚至指责妹子，指责耶稣“你不在意吗？”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又要求耶稣，“请吩咐她来帮我。”。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35605" y="1402033"/>
            <a:ext cx="6995160" cy="340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不错，在表面上，马大是侍奉耶稣，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但她在指责里，反映她的内心，只想做好奉上上好食物这件事上，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而更要妹子放下他们的谈话，更要耶稣吩咐妹子，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看来这道饭菜比一切都重要。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讲题：上好的福份</a:t>
            </a:r>
          </a:p>
        </p:txBody>
      </p:sp>
      <p:sp>
        <p:nvSpPr>
          <p:cNvPr id="1066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路10:38-42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35605" y="1402033"/>
            <a:ext cx="6995160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马大真的只是在干活，而不是侍奉。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教会最大的问题不是没有人干活，而是没有人侍奉上帝。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35605" y="1402033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我们要保守我们的内心，若里头怀着“恨”，这已经是出现问题的警号。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70" name="弗2:11-22"/>
          <p:cNvSpPr txBox="1"/>
          <p:nvPr/>
        </p:nvSpPr>
        <p:spPr>
          <a:xfrm>
            <a:off x="435605" y="1402033"/>
            <a:ext cx="6995160" cy="984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err="1">
                <a:latin typeface="PingFang HK Regular"/>
                <a:ea typeface="PingFang HK Regular"/>
                <a:cs typeface="PingFang HK Regular"/>
                <a:sym typeface="PingFang HK Regular"/>
              </a:rPr>
              <a:t>有一回和一位姐妹倾谈</a:t>
            </a:r>
            <a:r>
              <a:rPr dirty="0">
                <a:latin typeface="PingFang HK Regular"/>
                <a:ea typeface="PingFang HK Regular"/>
                <a:cs typeface="PingFang HK Regular"/>
                <a:sym typeface="PingFang HK Regular"/>
              </a:rPr>
              <a:t>，</a:t>
            </a:r>
            <a:r>
              <a:rPr lang="zh-CN" altLang="en-US" dirty="0">
                <a:latin typeface="PingFang HK Regular"/>
                <a:ea typeface="PingFang HK Regular"/>
                <a:cs typeface="PingFang HK Regular"/>
                <a:sym typeface="PingFang HK Regular"/>
              </a:rPr>
              <a:t>她</a:t>
            </a:r>
            <a:r>
              <a:rPr dirty="0" err="1">
                <a:latin typeface="PingFang HK Regular"/>
                <a:ea typeface="PingFang HK Regular"/>
                <a:cs typeface="PingFang HK Regular"/>
                <a:sym typeface="PingFang HK Regular"/>
              </a:rPr>
              <a:t>刚辞去了教会一个很重要的义务侍奉岗位</a:t>
            </a:r>
            <a:r>
              <a:rPr dirty="0">
                <a:latin typeface="PingFang HK Regular"/>
                <a:ea typeface="PingFang HK Regular"/>
                <a:cs typeface="PingFang HK Regular"/>
                <a:sym typeface="PingFang HK Regular"/>
              </a:rPr>
              <a:t>⋯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竭诚为主</a:t>
            </a:r>
          </a:p>
        </p:txBody>
      </p:sp>
      <p:sp>
        <p:nvSpPr>
          <p:cNvPr id="1175" name="弗2:11-22"/>
          <p:cNvSpPr txBox="1"/>
          <p:nvPr/>
        </p:nvSpPr>
        <p:spPr>
          <a:xfrm>
            <a:off x="435605" y="1402033"/>
            <a:ext cx="6995160" cy="232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 err="1"/>
              <a:t>这是一个属灵的问题，而不是侍奉方式的问题，也不是人际冲突问题，而是要</a:t>
            </a:r>
            <a:r>
              <a:rPr lang="zh-CN" altLang="en-US" dirty="0"/>
              <a:t>校正</a:t>
            </a:r>
            <a:r>
              <a:rPr dirty="0" err="1"/>
              <a:t>侍奉的动机，寻回侍奉的初心，寻回侍奉的喜乐，就是本于对上帝的爱，寻找上帝的旨意，行在其中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讲题：在基督里合一"/>
          <p:cNvSpPr txBox="1"/>
          <p:nvPr/>
        </p:nvSpPr>
        <p:spPr>
          <a:xfrm>
            <a:off x="426716" y="475869"/>
            <a:ext cx="699516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总结：让教会成为“伯大尼</a:t>
            </a:r>
            <a:r>
              <a:rPr dirty="0"/>
              <a:t>”</a:t>
            </a:r>
          </a:p>
        </p:txBody>
      </p:sp>
      <p:sp>
        <p:nvSpPr>
          <p:cNvPr id="1181" name="弗2:11-22"/>
          <p:cNvSpPr txBox="1"/>
          <p:nvPr/>
        </p:nvSpPr>
        <p:spPr>
          <a:xfrm>
            <a:off x="426719" y="1295400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马大和马利亚的家在“伯大尼”。在约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11:18</a:t>
            </a:r>
            <a:r>
              <a:rPr sz="1625"/>
              <a:t>，</a:t>
            </a:r>
            <a:r>
              <a:t>“伯大尼离耶路撒冷不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，约有六里”（“六里”﹕即三公里）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圣经多次提及耶稣到耶路撒冷前，都会先到这里，甚至到了耶路撒冷后，耶稣要休息，也会和门徒一同出城，往伯大尼去。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讲题：在基督里合一"/>
          <p:cNvSpPr txBox="1"/>
          <p:nvPr/>
        </p:nvSpPr>
        <p:spPr>
          <a:xfrm>
            <a:off x="426715" y="475869"/>
            <a:ext cx="6850777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总结：让教会成为“伯大尼</a:t>
            </a:r>
            <a:r>
              <a:rPr dirty="0"/>
              <a:t>”</a:t>
            </a:r>
          </a:p>
        </p:txBody>
      </p:sp>
      <p:sp>
        <p:nvSpPr>
          <p:cNvPr id="1186" name="弗2:11-22"/>
          <p:cNvSpPr txBox="1"/>
          <p:nvPr/>
        </p:nvSpPr>
        <p:spPr>
          <a:xfrm>
            <a:off x="426719" y="1295400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伯大尼是一个可以让耶稣休息的地方。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耶稣可以变出五饼二鱼喂饱五千人，他缺乏的不是一顿饭食，而是一个生命可以得到滋养的地方，耶稣除了在天父里得到力量外，也在人间找到一个可以休息安歇的地方。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讲题：在基督里合一"/>
          <p:cNvSpPr txBox="1"/>
          <p:nvPr/>
        </p:nvSpPr>
        <p:spPr>
          <a:xfrm>
            <a:off x="426716" y="475869"/>
            <a:ext cx="6916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总结：让教会成为“伯大尼</a:t>
            </a:r>
            <a:r>
              <a:rPr dirty="0"/>
              <a:t>”</a:t>
            </a:r>
          </a:p>
        </p:txBody>
      </p:sp>
      <p:sp>
        <p:nvSpPr>
          <p:cNvPr id="1191" name="弗2:11-22"/>
          <p:cNvSpPr txBox="1"/>
          <p:nvPr/>
        </p:nvSpPr>
        <p:spPr>
          <a:xfrm>
            <a:off x="426719" y="1295400"/>
            <a:ext cx="6995160" cy="3280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/>
              <a:t>愿意我们团契也成为伯大尼，让那些身心疲累的人，可以在这里得到休息，这不单是在这里可以尝到家乡的味道，也是可以得到接纳，可以重新得力的地方。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/>
              <a:t>特别是我们在海外的华人，面对着生命中种种大大小小的挑战，在这个小小的群体里，得帮助，可以</a:t>
            </a:r>
            <a:r>
              <a:rPr lang="zh-CN" altLang="en-US" dirty="0"/>
              <a:t>重</a:t>
            </a:r>
            <a:r>
              <a:rPr dirty="0" err="1"/>
              <a:t>新上路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讲题：在基督里合一"/>
          <p:cNvSpPr txBox="1"/>
          <p:nvPr/>
        </p:nvSpPr>
        <p:spPr>
          <a:xfrm>
            <a:off x="426715" y="475869"/>
            <a:ext cx="6926191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总结：让教会成为“伯大尼</a:t>
            </a:r>
            <a:r>
              <a:rPr dirty="0"/>
              <a:t>”</a:t>
            </a:r>
          </a:p>
        </p:txBody>
      </p:sp>
      <p:sp>
        <p:nvSpPr>
          <p:cNvPr id="1196" name="弗2:11-22"/>
          <p:cNvSpPr txBox="1"/>
          <p:nvPr/>
        </p:nvSpPr>
        <p:spPr>
          <a:xfrm>
            <a:off x="426719" y="1295400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这需要一群真正侍奉上帝的信徒，他们能为别人的生命带来滋润，他们是一群满有喜乐服侍上帝的信徒，他们是甘心乐意，没有带着苦毒的来侍奉主。如果我们的侍奉出现了警号，我们真的要回到上帝的面前，认罪悔改，重新拾回侍奉的喜乐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引言</a:t>
            </a:r>
          </a:p>
        </p:txBody>
      </p:sp>
      <p:sp>
        <p:nvSpPr>
          <p:cNvPr id="1072" name="弗2:11-22"/>
          <p:cNvSpPr txBox="1"/>
          <p:nvPr/>
        </p:nvSpPr>
        <p:spPr>
          <a:xfrm>
            <a:off x="435605" y="1402033"/>
            <a:ext cx="6995160" cy="294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今天的讲题是“上好的福分”，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在侍奉上作出一些提醒。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我好生气啊！</a:t>
            </a:r>
          </a:p>
        </p:txBody>
      </p:sp>
      <p:sp>
        <p:nvSpPr>
          <p:cNvPr id="1078" name="弗2:11-22"/>
          <p:cNvSpPr txBox="1"/>
          <p:nvPr/>
        </p:nvSpPr>
        <p:spPr>
          <a:xfrm>
            <a:off x="435605" y="1402033"/>
            <a:ext cx="6995160" cy="3342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耶稣来到马大和马利亚的家里作客，马大看不过眼马利亚不帮忙，便叫耶稣吩咐她的妹子过来帮忙，但耶稣的回应是，马利亚已选了“上好的福分”，是不能夺去的。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我好生气啊！</a:t>
            </a:r>
          </a:p>
        </p:txBody>
      </p:sp>
      <p:sp>
        <p:nvSpPr>
          <p:cNvPr id="1083" name="弗2:11-22"/>
          <p:cNvSpPr txBox="1"/>
          <p:nvPr/>
        </p:nvSpPr>
        <p:spPr>
          <a:xfrm>
            <a:off x="435605" y="1402033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马大和马利亚的侍奉，都是差不多吗？不是的，耶稣说：马利亚选上的是“上好的福份”。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我好生气啊！</a:t>
            </a:r>
          </a:p>
        </p:txBody>
      </p:sp>
      <p:sp>
        <p:nvSpPr>
          <p:cNvPr id="1088" name="弗2:11-22"/>
          <p:cNvSpPr txBox="1"/>
          <p:nvPr/>
        </p:nvSpPr>
        <p:spPr>
          <a:xfrm>
            <a:off x="435605" y="1402033"/>
            <a:ext cx="6995160" cy="178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我们立即很快地代入其中⋯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我好生气啊！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35605" y="1402033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然后，我们听到马大和马利亚的故事，我们心里会产生疑问，更加生气！为什么马大做了这么多，而马利亚没有半点劳动，却是更好的？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我好生气啊！</a:t>
            </a:r>
          </a:p>
        </p:txBody>
      </p:sp>
      <p:sp>
        <p:nvSpPr>
          <p:cNvPr id="1098" name="弗2:11-22"/>
          <p:cNvSpPr txBox="1"/>
          <p:nvPr/>
        </p:nvSpPr>
        <p:spPr>
          <a:xfrm>
            <a:off x="435605" y="1402033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我们面对耶稣的评价，感觉耶稣不公平，甚至是残酷。耶稣说：“马利亚已经选择那上好的福分，是不能夺去的。”耶稣说：“上好的福分”英文是“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the better part</a:t>
            </a:r>
            <a:r>
              <a:t>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耶稣为什么会说马利亚的是上好的福分？是更好的奉上？我们会怎理解？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比一顿饭更重要的事情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3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马大所作的是效法亚伯拉罕接待客旅的方式，为客人预备食物，奉上最好，已经成了典范，马大就为此劳力（创18:1-8）。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1470</Words>
  <Application>Microsoft Office PowerPoint</Application>
  <PresentationFormat>Bildschirmpräsentation (4:3)</PresentationFormat>
  <Paragraphs>206</Paragraphs>
  <Slides>27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27</vt:i4>
      </vt:variant>
    </vt:vector>
  </HeadingPairs>
  <TitlesOfParts>
    <vt:vector size="48" baseType="lpstr">
      <vt:lpstr>Helvetica Neue</vt:lpstr>
      <vt:lpstr>PingFang HK Regular</vt:lpstr>
      <vt:lpstr>PingFang SC Regular</vt:lpstr>
      <vt:lpstr>黑体</vt:lpstr>
      <vt:lpstr>黑体</vt:lpstr>
      <vt:lpstr>SimSun</vt:lpstr>
      <vt:lpstr>SimSun</vt:lpstr>
      <vt:lpstr>Arial</vt:lpstr>
      <vt:lpstr>Arial Narrow</vt:lpstr>
      <vt:lpstr>Calibri</vt:lpstr>
      <vt:lpstr>Calibri Light</vt:lpstr>
      <vt:lpstr>Tahoma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Benutzerdefiniertes Design</vt:lpstr>
      <vt:lpstr>Muster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2276</cp:revision>
  <cp:lastPrinted>2021-04-07T14:28:01Z</cp:lastPrinted>
  <dcterms:created xsi:type="dcterms:W3CDTF">2013-12-13T09:03:28Z</dcterms:created>
  <dcterms:modified xsi:type="dcterms:W3CDTF">2022-05-18T00:49:57Z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