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19" r:id="rId1"/>
    <p:sldMasterId id="2147485509" r:id="rId2"/>
    <p:sldMasterId id="2147491713" r:id="rId3"/>
    <p:sldMasterId id="2147492413" r:id="rId4"/>
  </p:sldMasterIdLst>
  <p:notesMasterIdLst>
    <p:notesMasterId r:id="rId18"/>
  </p:notesMasterIdLst>
  <p:handoutMasterIdLst>
    <p:handoutMasterId r:id="rId19"/>
  </p:handoutMasterIdLst>
  <p:sldIdLst>
    <p:sldId id="2091" r:id="rId5"/>
    <p:sldId id="20224" r:id="rId6"/>
    <p:sldId id="20373" r:id="rId7"/>
    <p:sldId id="20572" r:id="rId8"/>
    <p:sldId id="20573" r:id="rId9"/>
    <p:sldId id="20574" r:id="rId10"/>
    <p:sldId id="20575" r:id="rId11"/>
    <p:sldId id="20576" r:id="rId12"/>
    <p:sldId id="20577" r:id="rId13"/>
    <p:sldId id="20580" r:id="rId14"/>
    <p:sldId id="20578" r:id="rId15"/>
    <p:sldId id="20187" r:id="rId16"/>
    <p:sldId id="20579" r:id="rId17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003300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61" autoAdjust="0"/>
    <p:restoredTop sz="88160" autoAdjust="0"/>
  </p:normalViewPr>
  <p:slideViewPr>
    <p:cSldViewPr>
      <p:cViewPr varScale="1">
        <p:scale>
          <a:sx n="76" d="100"/>
          <a:sy n="76" d="100"/>
        </p:scale>
        <p:origin x="1493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2022/2/27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请注意修改证道题目和讲员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3652359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6142409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6704251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823892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686705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253283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244910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21754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443310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607421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934406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684696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27.02.2022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27.02.2022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27.02.2022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27.02.2022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27.02.2022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27.02.2022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27.02.2022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27.02.2022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27.02.2022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27.02.2022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27.02.2022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27.02.2022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27.02.2022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27.02.2022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27.02.2022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0635541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27.02.2022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27.02.2022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27.02.2022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27.02.2022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27.02.2022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27.02.2022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27.02.2022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27.02.2022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27.02.2022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27.02.2022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27.02.2022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27.02.2022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27.02.2022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27.02.2022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27.02.2022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27.02.2022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27.02.2022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27.02.2022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27.02.2022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27.02.2022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27.02.2022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27.02.2022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27.02.2022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27.02.2022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27.02.2022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27.02.2022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27.02.2022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27.02.2022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27.02.2022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27.02.2022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27.02.2022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  <p:sldLayoutId id="21475054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27.02.2022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0"/>
            <a:ext cx="7391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sz="6600" b="0" dirty="0">
                <a:solidFill>
                  <a:srgbClr val="000000"/>
                </a:solidFill>
              </a:rPr>
              <a:t>察</a:t>
            </a:r>
            <a:r>
              <a:rPr kumimoji="0" lang="zh-CN" alt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验神的心意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876300" y="4343400"/>
            <a:ext cx="6096000" cy="150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证道：陈梁兆琪</a:t>
            </a:r>
            <a:r>
              <a:rPr lang="zh-CN" altLang="en-US" sz="3200" b="0" dirty="0">
                <a:solidFill>
                  <a:srgbClr val="000000"/>
                </a:solidFill>
              </a:rPr>
              <a:t> 师母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475870"/>
            <a:ext cx="7117082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6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经文示例</a:t>
            </a:r>
            <a:endParaRPr sz="36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964681" cy="615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>
              <a:buNone/>
            </a:pPr>
            <a:endParaRPr lang="zh-CN" altLang="en-US" sz="3400" dirty="0"/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48CE95A3-060E-2043-BAE4-FA885D6344D7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117082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457200" indent="-457200" hangingPunct="1">
              <a:spcBef>
                <a:spcPts val="600"/>
              </a:spcBef>
              <a:spcAft>
                <a:spcPts val="600"/>
              </a:spcAft>
            </a:pPr>
            <a:r>
              <a:rPr lang="zh-CN" altLang="en-US" sz="2800" b="0" dirty="0"/>
              <a:t>罗 </a:t>
            </a:r>
            <a:r>
              <a:rPr lang="en-US" altLang="zh-CN" sz="2800" b="0" dirty="0"/>
              <a:t>12:17-19	</a:t>
            </a:r>
            <a:r>
              <a:rPr lang="zh-CN" altLang="en-US" sz="2800" b="0" dirty="0">
                <a:solidFill>
                  <a:srgbClr val="FF0000"/>
                </a:solidFill>
              </a:rPr>
              <a:t>真基督徒的特征 </a:t>
            </a:r>
          </a:p>
          <a:p>
            <a:pPr marL="457200" indent="-457200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b="0" dirty="0"/>
              <a:t>不要以恶报恶；众人以为美的事要留心去做。若是能行，总要尽力与众人和睦。亲爱的弟兄，不要自己伸冤，宁可让步，听凭主怒（让人发怒）；因为经上记着：</a:t>
            </a:r>
            <a:r>
              <a:rPr lang="en-US" altLang="zh-CN" sz="2800" b="0" dirty="0"/>
              <a:t> </a:t>
            </a:r>
            <a:r>
              <a:rPr lang="zh-CN" altLang="en-US" sz="2800" b="0" dirty="0"/>
              <a:t>“主说，伸冤在我，我必报应。”</a:t>
            </a:r>
            <a:endParaRPr lang="en-US" altLang="zh-CN" sz="2800" b="0" dirty="0"/>
          </a:p>
        </p:txBody>
      </p:sp>
    </p:spTree>
    <p:extLst>
      <p:ext uri="{BB962C8B-B14F-4D97-AF65-F5344CB8AC3E}">
        <p14:creationId xmlns:p14="http://schemas.microsoft.com/office/powerpoint/2010/main" val="31272842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475870"/>
            <a:ext cx="7117082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6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经文示例</a:t>
            </a:r>
            <a:endParaRPr sz="36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964681" cy="615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>
              <a:buNone/>
            </a:pPr>
            <a:endParaRPr lang="zh-CN" altLang="en-US" sz="3400" dirty="0"/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48CE95A3-060E-2043-BAE4-FA885D6344D7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117082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457200" indent="-457200" hangingPunct="1">
              <a:spcBef>
                <a:spcPts val="600"/>
              </a:spcBef>
              <a:spcAft>
                <a:spcPts val="600"/>
              </a:spcAft>
            </a:pPr>
            <a:r>
              <a:rPr lang="zh-CN" altLang="en-US" sz="2800" b="0" dirty="0"/>
              <a:t>出 </a:t>
            </a:r>
            <a:r>
              <a:rPr lang="en-US" altLang="zh-CN" sz="2800" b="0" dirty="0"/>
              <a:t>22:22-25	“</a:t>
            </a:r>
            <a:r>
              <a:rPr lang="zh-CN" altLang="en-US" sz="2800" b="0" dirty="0"/>
              <a:t>赔偿的条例”</a:t>
            </a:r>
            <a:endParaRPr lang="en-US" altLang="zh-CN" sz="2800" b="0" dirty="0"/>
          </a:p>
          <a:p>
            <a:pPr marL="457200" indent="-457200" hangingPunct="1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zh-CN" altLang="en-US" sz="2800" b="0" dirty="0"/>
              <a:t>用合宜的赔偿取替过度的报复文化。但当时的人却误解成鼓励报复。</a:t>
            </a:r>
          </a:p>
          <a:p>
            <a:pPr marL="457200" indent="-457200" hangingPunct="1">
              <a:spcBef>
                <a:spcPts val="600"/>
              </a:spcBef>
              <a:spcAft>
                <a:spcPts val="600"/>
              </a:spcAft>
            </a:pPr>
            <a:r>
              <a:rPr lang="zh-CN" altLang="en-US" sz="2800" b="0" dirty="0"/>
              <a:t>太 </a:t>
            </a:r>
            <a:r>
              <a:rPr lang="en-US" altLang="zh-CN" sz="2800" b="0" dirty="0"/>
              <a:t>5:38-42 “</a:t>
            </a:r>
            <a:r>
              <a:rPr lang="zh-CN" altLang="en-US" sz="2800" b="0" dirty="0"/>
              <a:t>论报复”</a:t>
            </a:r>
            <a:endParaRPr lang="en-US" altLang="zh-CN" sz="2800" b="0" dirty="0"/>
          </a:p>
          <a:p>
            <a:pPr marL="457200" indent="-457200" hangingPunct="1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zh-CN" altLang="en-US" sz="2800" b="0" dirty="0"/>
              <a:t>耶稣纠正犹太人不应报复，要用舍己的精神来化解怨恨。</a:t>
            </a:r>
          </a:p>
          <a:p>
            <a:pPr marL="457200" indent="-457200" hangingPunct="1">
              <a:spcBef>
                <a:spcPts val="600"/>
              </a:spcBef>
              <a:spcAft>
                <a:spcPts val="600"/>
              </a:spcAft>
            </a:pPr>
            <a:r>
              <a:rPr lang="zh-CN" altLang="en-US" sz="2800" b="0" dirty="0"/>
              <a:t>罗 </a:t>
            </a:r>
            <a:r>
              <a:rPr lang="en-US" altLang="zh-CN" sz="2800" b="0" dirty="0"/>
              <a:t>12:17-19	“</a:t>
            </a:r>
            <a:r>
              <a:rPr lang="zh-CN" altLang="en-US" sz="2800" b="0" dirty="0"/>
              <a:t>真基督徒的特征”</a:t>
            </a:r>
            <a:endParaRPr lang="en-US" altLang="zh-CN" sz="2800" b="0" dirty="0"/>
          </a:p>
          <a:p>
            <a:pPr marL="457200" indent="-457200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b="0" dirty="0"/>
              <a:t>保罗教导要保持和睦，相信神会为我们伸冤。</a:t>
            </a:r>
          </a:p>
        </p:txBody>
      </p:sp>
    </p:spTree>
    <p:extLst>
      <p:ext uri="{BB962C8B-B14F-4D97-AF65-F5344CB8AC3E}">
        <p14:creationId xmlns:p14="http://schemas.microsoft.com/office/powerpoint/2010/main" val="14718247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475870"/>
            <a:ext cx="6461764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6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总结</a:t>
            </a:r>
            <a:endParaRPr sz="36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7" y="1295400"/>
            <a:ext cx="6659883" cy="615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 algn="just">
              <a:buNone/>
            </a:pPr>
            <a:endParaRPr lang="zh-CN" altLang="en-US" sz="3400" dirty="0"/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5CD06189-98C7-A749-BEB8-7BC98AC2A060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1628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hangingPunct="1">
              <a:spcBef>
                <a:spcPts val="600"/>
              </a:spcBef>
              <a:spcAft>
                <a:spcPts val="600"/>
              </a:spcAft>
            </a:pPr>
            <a:r>
              <a:rPr lang="zh-CN" altLang="en-US" sz="2800" b="0" dirty="0"/>
              <a:t>察验神的心意</a:t>
            </a:r>
            <a:endParaRPr lang="en-US" altLang="zh-CN" sz="2800" b="0" dirty="0"/>
          </a:p>
          <a:p>
            <a:pPr marL="457200" indent="-457200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b="0" dirty="0"/>
              <a:t>应该：认为是正确的观念，是已凝固，难改变的。</a:t>
            </a:r>
          </a:p>
          <a:p>
            <a:pPr marL="457200" indent="-457200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b="0" dirty="0"/>
              <a:t>创 </a:t>
            </a:r>
            <a:r>
              <a:rPr lang="en-US" altLang="zh-CN" sz="2800" b="0" dirty="0"/>
              <a:t>3:6-7</a:t>
            </a:r>
          </a:p>
          <a:p>
            <a:pPr marL="457200" indent="0" hangingPunct="1">
              <a:spcBef>
                <a:spcPts val="600"/>
              </a:spcBef>
              <a:spcAft>
                <a:spcPts val="600"/>
              </a:spcAft>
            </a:pPr>
            <a:r>
              <a:rPr lang="zh-CN" altLang="en-US" sz="2800" b="0" dirty="0"/>
              <a:t>于是女人见那棵树好作食物，又悦人的眼目，那树令人喜爱，能使人有智慧，她就摘下果子吃了，又给了与她一起的丈夫，他也吃了。他们二人的眼睛就开了，知道自己赤身露体，就编织无花果树的叶子，为自己做成裙子。</a:t>
            </a:r>
          </a:p>
        </p:txBody>
      </p:sp>
    </p:spTree>
    <p:extLst>
      <p:ext uri="{BB962C8B-B14F-4D97-AF65-F5344CB8AC3E}">
        <p14:creationId xmlns:p14="http://schemas.microsoft.com/office/powerpoint/2010/main" val="3064369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475870"/>
            <a:ext cx="6461764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6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总结</a:t>
            </a:r>
            <a:endParaRPr sz="36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7" y="1295400"/>
            <a:ext cx="6659883" cy="615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 algn="just">
              <a:buNone/>
            </a:pPr>
            <a:endParaRPr lang="zh-CN" altLang="en-US" sz="3400" dirty="0"/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5CD06189-98C7-A749-BEB8-7BC98AC2A060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1628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457200" indent="-457200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b="0" dirty="0"/>
              <a:t>犯罪前看神的创造全是美好，犯罪后被罪污染了的眼光和思想去看事物。一切美好都看成是羞耻。</a:t>
            </a:r>
          </a:p>
          <a:p>
            <a:pPr marL="457200" indent="-457200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b="0" dirty="0"/>
              <a:t>在罪的污染下，我们都无法确知什么是绝对正确，也不再认识神、真理和神的心意。</a:t>
            </a:r>
          </a:p>
          <a:p>
            <a:pPr marL="457200" indent="-457200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b="0" dirty="0"/>
              <a:t>效法：主动词，我们是有主权去决定。</a:t>
            </a:r>
          </a:p>
          <a:p>
            <a:pPr marL="457200" indent="-457200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b="0" dirty="0"/>
              <a:t>更新是一个不容易的过程。</a:t>
            </a:r>
          </a:p>
          <a:p>
            <a:pPr marL="457200" indent="-457200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b="0" dirty="0"/>
              <a:t>要心意更新而变化，我们可以再次认识神和祂的心意。</a:t>
            </a:r>
          </a:p>
        </p:txBody>
      </p:sp>
    </p:spTree>
    <p:extLst>
      <p:ext uri="{BB962C8B-B14F-4D97-AF65-F5344CB8AC3E}">
        <p14:creationId xmlns:p14="http://schemas.microsoft.com/office/powerpoint/2010/main" val="15949486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475870"/>
            <a:ext cx="6461764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6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引言</a:t>
            </a:r>
            <a:r>
              <a:rPr lang="de-DE" altLang="zh-CN" sz="3600" b="0" dirty="0">
                <a:solidFill>
                  <a:srgbClr val="3333CC"/>
                </a:solidFill>
              </a:rPr>
              <a:t>(</a:t>
            </a:r>
            <a:r>
              <a:rPr lang="zh-CN" altLang="en-US" b="0" dirty="0">
                <a:solidFill>
                  <a:srgbClr val="3333CC"/>
                </a:solidFill>
              </a:rPr>
              <a:t>罗</a:t>
            </a:r>
            <a:r>
              <a:rPr lang="en-US" altLang="zh-CN" b="0" dirty="0">
                <a:solidFill>
                  <a:srgbClr val="3333CC"/>
                </a:solidFill>
              </a:rPr>
              <a:t>12:1-2</a:t>
            </a:r>
            <a:r>
              <a:rPr lang="de-DE" altLang="zh-CN" sz="3600" b="0" dirty="0">
                <a:solidFill>
                  <a:srgbClr val="3333CC"/>
                </a:solidFill>
              </a:rPr>
              <a:t>)</a:t>
            </a:r>
            <a:endParaRPr sz="36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659881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None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endParaRPr lang="zh-CN" altLang="en-US" sz="3400" dirty="0">
              <a:solidFill>
                <a:schemeClr val="tx1">
                  <a:lumMod val="95000"/>
                  <a:lumOff val="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SimHei"/>
            </a:endParaRPr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CEDA460D-1851-F04A-87AB-1153FD0AB772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866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b="0" dirty="0"/>
              <a:t>罗 </a:t>
            </a:r>
            <a:r>
              <a:rPr lang="en-US" altLang="zh-CN" sz="2800" b="0" dirty="0"/>
              <a:t>12:1	</a:t>
            </a:r>
            <a:r>
              <a:rPr lang="zh-CN" altLang="en-US" sz="2800" b="0" dirty="0"/>
              <a:t>保罗教导我们这些既然经历过神舍身的爱，我们好应该将自己每一天作为事奉献给神。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b="0" dirty="0"/>
              <a:t>罗 </a:t>
            </a:r>
            <a:r>
              <a:rPr lang="en-US" altLang="zh-CN" sz="2800" b="0" dirty="0"/>
              <a:t>12:2	</a:t>
            </a:r>
            <a:r>
              <a:rPr lang="zh-CN" altLang="en-US" sz="2800" b="0" dirty="0"/>
              <a:t>怎样察验神的旨意。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b="0" dirty="0"/>
              <a:t>第</a:t>
            </a:r>
            <a:r>
              <a:rPr lang="en-US" altLang="zh-CN" sz="2800" b="0" dirty="0"/>
              <a:t>12</a:t>
            </a:r>
            <a:r>
              <a:rPr lang="zh-CN" altLang="en-US" sz="2800" b="0" dirty="0"/>
              <a:t>章的标题是“基督里的新生活”。从第</a:t>
            </a:r>
            <a:r>
              <a:rPr lang="en-US" altLang="zh-CN" sz="2800" b="0" dirty="0"/>
              <a:t>12-14</a:t>
            </a:r>
            <a:r>
              <a:rPr lang="zh-CN" altLang="en-US" sz="2800" b="0" dirty="0"/>
              <a:t>章，保罗教导我们怎样活出新生活。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b="0" dirty="0"/>
              <a:t>林后 </a:t>
            </a:r>
            <a:r>
              <a:rPr lang="en-US" altLang="zh-CN" sz="2800" b="0" dirty="0"/>
              <a:t>5:7 “</a:t>
            </a:r>
            <a:r>
              <a:rPr lang="zh-CN" altLang="en-US" sz="2800" b="0" dirty="0"/>
              <a:t>若有人在基督里，他就是新造的人，旧事已过，都变成新的了。”</a:t>
            </a:r>
          </a:p>
        </p:txBody>
      </p:sp>
    </p:spTree>
    <p:extLst>
      <p:ext uri="{BB962C8B-B14F-4D97-AF65-F5344CB8AC3E}">
        <p14:creationId xmlns:p14="http://schemas.microsoft.com/office/powerpoint/2010/main" val="12818044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475870"/>
            <a:ext cx="7117082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6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经文背景</a:t>
            </a:r>
            <a:endParaRPr sz="36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964681" cy="615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>
              <a:buNone/>
            </a:pPr>
            <a:endParaRPr lang="zh-CN" altLang="en-US" sz="3400" dirty="0"/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48CE95A3-060E-2043-BAE4-FA885D6344D7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117082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457200" indent="-457200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b="0" dirty="0"/>
              <a:t>罗 </a:t>
            </a:r>
            <a:r>
              <a:rPr lang="en-US" altLang="zh-CN" sz="2800" b="0" dirty="0"/>
              <a:t>12:2	</a:t>
            </a:r>
            <a:r>
              <a:rPr lang="zh-CN" altLang="en-US" sz="2800" b="0" dirty="0"/>
              <a:t>“不要效法这个世界，要心意更新而变化，叫你们察验何为上帝的善良、纯全、可喜悦的旨意。”</a:t>
            </a:r>
          </a:p>
          <a:p>
            <a:pPr marL="457200" indent="-457200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b="0" dirty="0"/>
              <a:t>效法：跟从、妥协、同化，凝固，不能变化。主动词。</a:t>
            </a:r>
          </a:p>
          <a:p>
            <a:pPr marL="457200" indent="-457200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b="0" dirty="0"/>
              <a:t>世界：众数的世代</a:t>
            </a:r>
          </a:p>
          <a:p>
            <a:pPr marL="457200" indent="-457200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b="0" dirty="0"/>
              <a:t>更新：改变、摆脱，否定自己原有想法</a:t>
            </a:r>
          </a:p>
          <a:p>
            <a:pPr marL="457200" indent="-457200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b="0" dirty="0"/>
              <a:t>察验：分辨、明白</a:t>
            </a:r>
          </a:p>
        </p:txBody>
      </p:sp>
    </p:spTree>
    <p:extLst>
      <p:ext uri="{BB962C8B-B14F-4D97-AF65-F5344CB8AC3E}">
        <p14:creationId xmlns:p14="http://schemas.microsoft.com/office/powerpoint/2010/main" val="13315382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475870"/>
            <a:ext cx="7117082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6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经文背景</a:t>
            </a:r>
            <a:endParaRPr sz="36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964681" cy="615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>
              <a:buNone/>
            </a:pPr>
            <a:endParaRPr lang="zh-CN" altLang="en-US" sz="3400" dirty="0"/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48CE95A3-060E-2043-BAE4-FA885D6344D7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117082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457200" indent="-457200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b="0" dirty="0"/>
              <a:t>不要跟从这么多世代一直以来同化你的观念，也不要使自己的思想凝固，使之不能改变。心思意念要更新改变，这样我们便能更认识神善良、纯全的一面，更明白神令人喜悦的心意。</a:t>
            </a:r>
          </a:p>
          <a:p>
            <a:pPr marL="457200" indent="-457200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b="0" dirty="0"/>
              <a:t>当我们心意更新而变化之后，我们便能更认识神和明白神的旨意。</a:t>
            </a:r>
          </a:p>
        </p:txBody>
      </p:sp>
    </p:spTree>
    <p:extLst>
      <p:ext uri="{BB962C8B-B14F-4D97-AF65-F5344CB8AC3E}">
        <p14:creationId xmlns:p14="http://schemas.microsoft.com/office/powerpoint/2010/main" val="8623319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475870"/>
            <a:ext cx="7117082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6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经文背景</a:t>
            </a:r>
            <a:endParaRPr sz="36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964681" cy="615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>
              <a:buNone/>
            </a:pPr>
            <a:endParaRPr lang="zh-CN" altLang="en-US" sz="3400" dirty="0"/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48CE95A3-060E-2043-BAE4-FA885D6344D7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117082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457200" indent="-457200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b="0" dirty="0"/>
              <a:t>保罗写罗马书时，要处理两个问题：</a:t>
            </a:r>
          </a:p>
          <a:p>
            <a:pPr marL="457200" indent="0" hangingPunct="1">
              <a:spcBef>
                <a:spcPts val="600"/>
              </a:spcBef>
              <a:spcAft>
                <a:spcPts val="600"/>
              </a:spcAft>
            </a:pPr>
            <a:r>
              <a:rPr lang="zh-CN" altLang="en-US" sz="2800" b="0" dirty="0"/>
              <a:t>当时罗马教会大部分信徒是外邦人，犹太基督徒很少，故外邦人轻看犹太人，认为上帝已放弃了他们。</a:t>
            </a:r>
          </a:p>
          <a:p>
            <a:pPr marL="457200" indent="0" hangingPunct="1">
              <a:spcBef>
                <a:spcPts val="600"/>
              </a:spcBef>
              <a:spcAft>
                <a:spcPts val="600"/>
              </a:spcAft>
            </a:pPr>
            <a:r>
              <a:rPr lang="zh-CN" altLang="en-US" sz="2800" b="0" dirty="0"/>
              <a:t>犹太人认为外邦人不是神拣选的子民，因亚伯拉罕是其祖先，耶稣也是从他们处出来。</a:t>
            </a:r>
          </a:p>
          <a:p>
            <a:pPr marL="457200" indent="-457200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b="0" dirty="0"/>
              <a:t>保罗要更新他们的是对救恩的认识和理解律法。</a:t>
            </a:r>
          </a:p>
        </p:txBody>
      </p:sp>
    </p:spTree>
    <p:extLst>
      <p:ext uri="{BB962C8B-B14F-4D97-AF65-F5344CB8AC3E}">
        <p14:creationId xmlns:p14="http://schemas.microsoft.com/office/powerpoint/2010/main" val="25095817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475870"/>
            <a:ext cx="7117082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6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经文背景</a:t>
            </a:r>
            <a:endParaRPr sz="36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964681" cy="615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>
              <a:buNone/>
            </a:pPr>
            <a:endParaRPr lang="zh-CN" altLang="en-US" sz="3400" dirty="0"/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48CE95A3-060E-2043-BAE4-FA885D6344D7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117082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457200" indent="-457200" hangingPunct="1">
              <a:spcBef>
                <a:spcPts val="600"/>
              </a:spcBef>
              <a:spcAft>
                <a:spcPts val="600"/>
              </a:spcAft>
            </a:pPr>
            <a:r>
              <a:rPr lang="zh-CN" altLang="en-US" sz="2800" b="0" dirty="0"/>
              <a:t>外邦人轻看犹太人</a:t>
            </a:r>
          </a:p>
          <a:p>
            <a:pPr marL="457200" indent="-457200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b="0" dirty="0"/>
              <a:t>保罗指责他们论断人。外邦人也是神的恩慈领他们悔改的（罗 </a:t>
            </a:r>
            <a:r>
              <a:rPr lang="en-US" altLang="zh-CN" sz="2800" b="0" dirty="0"/>
              <a:t>2:4</a:t>
            </a:r>
            <a:r>
              <a:rPr lang="zh-CN" altLang="en-US" sz="2800" b="0" dirty="0"/>
              <a:t>）。神是不偏待人（罗 </a:t>
            </a:r>
            <a:r>
              <a:rPr lang="en-US" altLang="zh-CN" sz="2800" b="0" dirty="0"/>
              <a:t>2:11</a:t>
            </a:r>
            <a:r>
              <a:rPr lang="zh-CN" altLang="en-US" sz="2800" b="0" dirty="0"/>
              <a:t>）如果神今天是离弃犹太人，将来有一天神也会离弃外邦人。救恩临到外邦人，是神要激发犹太人悔改。</a:t>
            </a:r>
          </a:p>
          <a:p>
            <a:pPr marL="457200" indent="-457200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b="0" dirty="0"/>
              <a:t>提醒外邦人不要骄傲，妄自尊大。</a:t>
            </a:r>
          </a:p>
          <a:p>
            <a:pPr marL="457200" indent="-457200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b="0" dirty="0"/>
              <a:t>神让一些群体强大，并不是离弃弱势，神仍顾念他们的。</a:t>
            </a:r>
          </a:p>
        </p:txBody>
      </p:sp>
    </p:spTree>
    <p:extLst>
      <p:ext uri="{BB962C8B-B14F-4D97-AF65-F5344CB8AC3E}">
        <p14:creationId xmlns:p14="http://schemas.microsoft.com/office/powerpoint/2010/main" val="24820049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475870"/>
            <a:ext cx="7117082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6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经文背景</a:t>
            </a:r>
            <a:endParaRPr sz="36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964681" cy="615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>
              <a:buNone/>
            </a:pPr>
            <a:endParaRPr lang="zh-CN" altLang="en-US" sz="3400" dirty="0"/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48CE95A3-060E-2043-BAE4-FA885D6344D7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117082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457200" indent="-457200" hangingPunct="1">
              <a:spcBef>
                <a:spcPts val="600"/>
              </a:spcBef>
              <a:spcAft>
                <a:spcPts val="600"/>
              </a:spcAft>
            </a:pPr>
            <a:r>
              <a:rPr lang="zh-CN" altLang="en-US" sz="2800" b="0" dirty="0"/>
              <a:t>犹太人认为外邦人不是神拣选的子民</a:t>
            </a:r>
          </a:p>
          <a:p>
            <a:pPr marL="457200" indent="-457200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b="0" dirty="0"/>
              <a:t>得救不是因为血统和行律法的结果，必须信靠耶稣基督的救恩。</a:t>
            </a:r>
          </a:p>
          <a:p>
            <a:pPr marL="457200" indent="-457200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b="0" dirty="0"/>
              <a:t>学习律法：犹太人虽然熟识律法要怎样做，但对律法的精髓，要做到爱神爱人却不明白。</a:t>
            </a:r>
          </a:p>
        </p:txBody>
      </p:sp>
    </p:spTree>
    <p:extLst>
      <p:ext uri="{BB962C8B-B14F-4D97-AF65-F5344CB8AC3E}">
        <p14:creationId xmlns:p14="http://schemas.microsoft.com/office/powerpoint/2010/main" val="6231526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475870"/>
            <a:ext cx="7117082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6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经文示例</a:t>
            </a:r>
            <a:endParaRPr sz="36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964681" cy="615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>
              <a:buNone/>
            </a:pPr>
            <a:endParaRPr lang="zh-CN" altLang="en-US" sz="3400" dirty="0"/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48CE95A3-060E-2043-BAE4-FA885D6344D7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117082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457200" indent="-457200" hangingPunct="1">
              <a:spcBef>
                <a:spcPts val="600"/>
              </a:spcBef>
              <a:spcAft>
                <a:spcPts val="600"/>
              </a:spcAft>
            </a:pPr>
            <a:r>
              <a:rPr lang="zh-CN" altLang="en-US" sz="2800" b="0" dirty="0"/>
              <a:t>出 </a:t>
            </a:r>
            <a:r>
              <a:rPr lang="en-US" altLang="zh-CN" sz="2800" b="0" dirty="0"/>
              <a:t>21:22-25	</a:t>
            </a:r>
            <a:r>
              <a:rPr lang="zh-CN" altLang="en-US" sz="2800" b="0" dirty="0">
                <a:solidFill>
                  <a:srgbClr val="FF0000"/>
                </a:solidFill>
              </a:rPr>
              <a:t>赔偿的条例</a:t>
            </a:r>
          </a:p>
          <a:p>
            <a:pPr marL="457200" indent="-457200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b="0" dirty="0"/>
              <a:t>人若彼此争斗，伤害有孕的妇人，甚至坠胎，随后却无别害，那伤害她的，总要按妇人的丈夫所要的，照审判官所断的，受罚。若有别害，就要以命偿命，以眼还眼，以牙还牙，以手还手，以脚还脚，以烙还烙，以伤还伤，以打还打。</a:t>
            </a:r>
          </a:p>
        </p:txBody>
      </p:sp>
    </p:spTree>
    <p:extLst>
      <p:ext uri="{BB962C8B-B14F-4D97-AF65-F5344CB8AC3E}">
        <p14:creationId xmlns:p14="http://schemas.microsoft.com/office/powerpoint/2010/main" val="14418867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475870"/>
            <a:ext cx="7117082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6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经文示例</a:t>
            </a:r>
            <a:endParaRPr sz="36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964681" cy="615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>
              <a:buNone/>
            </a:pPr>
            <a:endParaRPr lang="zh-CN" altLang="en-US" sz="3400" dirty="0"/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48CE95A3-060E-2043-BAE4-FA885D6344D7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117082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457200" indent="-457200" hangingPunct="1">
              <a:spcBef>
                <a:spcPts val="600"/>
              </a:spcBef>
              <a:spcAft>
                <a:spcPts val="600"/>
              </a:spcAft>
            </a:pPr>
            <a:r>
              <a:rPr lang="zh-CN" altLang="en-US" sz="2800" b="0" dirty="0"/>
              <a:t>太 </a:t>
            </a:r>
            <a:r>
              <a:rPr lang="en-US" altLang="zh-CN" sz="2800" b="0" dirty="0"/>
              <a:t>5:38	</a:t>
            </a:r>
            <a:r>
              <a:rPr lang="zh-CN" altLang="en-US" sz="2800" b="0" dirty="0">
                <a:solidFill>
                  <a:srgbClr val="FF0000"/>
                </a:solidFill>
              </a:rPr>
              <a:t>论报复</a:t>
            </a:r>
          </a:p>
          <a:p>
            <a:pPr marL="457200" indent="-457200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b="0" dirty="0"/>
              <a:t>你们听见有话说：‘以眼还眼，以牙还牙。’只是我告诉你们，不要与恶人作对。有人打你的右脸，连左脸也转过来由他打；有人想要告你，要拿你的里衣，连外衣也由他拿去；有人强逼你走一里路，你就同他走二里；有求你的，就给他；有向你借贷的，不可推辞。</a:t>
            </a:r>
          </a:p>
        </p:txBody>
      </p:sp>
    </p:spTree>
    <p:extLst>
      <p:ext uri="{BB962C8B-B14F-4D97-AF65-F5344CB8AC3E}">
        <p14:creationId xmlns:p14="http://schemas.microsoft.com/office/powerpoint/2010/main" val="25994277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1485</Words>
  <Application>Microsoft Office PowerPoint</Application>
  <PresentationFormat>全屏显示(4:3)</PresentationFormat>
  <Paragraphs>123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PingFang HK Regular</vt:lpstr>
      <vt:lpstr>SimHei</vt:lpstr>
      <vt:lpstr>SimSun</vt:lpstr>
      <vt:lpstr>Arial</vt:lpstr>
      <vt:lpstr>Calibri</vt:lpstr>
      <vt:lpstr>Calibri Light</vt:lpstr>
      <vt:lpstr>3_Benutzerdefiniertes Design</vt:lpstr>
      <vt:lpstr>6_Benutzerdefiniertes Design</vt:lpstr>
      <vt:lpstr>12_Benutzerdefiniertes Design</vt:lpstr>
      <vt:lpstr>5_PPT2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SONG Pengyang</cp:lastModifiedBy>
  <cp:revision>2099</cp:revision>
  <cp:lastPrinted>2021-04-07T14:28:01Z</cp:lastPrinted>
  <dcterms:created xsi:type="dcterms:W3CDTF">2013-12-13T09:03:28Z</dcterms:created>
  <dcterms:modified xsi:type="dcterms:W3CDTF">2022-02-27T21:13:13Z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