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.jpeg" ContentType="image/jpeg"/>
  <Override PartName="/ppt/notesSlides/notesSlide14.xml" ContentType="application/vnd.openxmlformats-officedocument.presentationml.notesSlide+xml"/>
  <Override PartName="/ppt/media/image6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Shape 10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Shape 10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4" name="Shape 11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9" name="Shape 11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5" name="Shape 11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1" name="Shape 1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7" name="Shape 11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2" name="Shape 11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7" name="Shape 1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3" name="Shape 1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7" name="Shape 10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3" name="Shape 10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9" name="Shape 10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Shape 10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4" name="Shape 10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9" name="Shape 10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4" name="Shape 10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9" name="Shape 10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http://www.hao123.com/haoserver/jianfanzh.htm</a:t>
            </a:r>
            <a:endParaRPr>
              <a:latin typeface="+mj-lt"/>
              <a:ea typeface="+mj-ea"/>
              <a:cs typeface="+mj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 startAt="1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36</a:t>
            </a:r>
            <a:r>
              <a:t>，字体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gj_10" descr="mgj_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2335" y="0"/>
            <a:ext cx="1871665" cy="230505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/>
          <p:cNvSpPr/>
          <p:nvPr/>
        </p:nvSpPr>
        <p:spPr>
          <a:xfrm>
            <a:off x="647700" y="1079500"/>
            <a:ext cx="6624638" cy="0"/>
          </a:xfrm>
          <a:prstGeom prst="line">
            <a:avLst/>
          </a:prstGeom>
          <a:ln w="76200">
            <a:solidFill>
              <a:srgbClr val="A7E13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marL="0" indent="0"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2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2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825" y="0"/>
            <a:ext cx="1781175" cy="171291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e"/>
          <p:cNvSpPr/>
          <p:nvPr/>
        </p:nvSpPr>
        <p:spPr>
          <a:xfrm>
            <a:off x="381000" y="1143000"/>
            <a:ext cx="6732588" cy="3175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5" name="Title Text"/>
          <p:cNvSpPr txBox="1"/>
          <p:nvPr>
            <p:ph type="title"/>
          </p:nvPr>
        </p:nvSpPr>
        <p:spPr>
          <a:xfrm>
            <a:off x="628650" y="1365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0" indent="0" algn="ctr">
              <a:buSzTx/>
              <a:buNone/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2335" y="0"/>
            <a:ext cx="1871665" cy="1800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533400" y="1066800"/>
            <a:ext cx="6738938" cy="0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647700" y="0"/>
            <a:ext cx="6624640" cy="1325563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647700" y="1495425"/>
            <a:ext cx="6743700" cy="4351338"/>
          </a:xfrm>
          <a:prstGeom prst="rect">
            <a:avLst/>
          </a:prstGeom>
        </p:spPr>
        <p:txBody>
          <a:bodyPr/>
          <a:lstStyle>
            <a:lvl1pPr marL="0" indent="0" algn="just">
              <a:defRPr sz="4200">
                <a:latin typeface="SimHei"/>
                <a:ea typeface="SimHei"/>
                <a:cs typeface="SimHei"/>
                <a:sym typeface="SimHei"/>
              </a:defRPr>
            </a:lvl1pPr>
            <a:lvl2pPr marL="854471" indent="-397271" algn="just">
              <a:defRPr sz="4200">
                <a:latin typeface="SimHei"/>
                <a:ea typeface="SimHei"/>
                <a:cs typeface="SimHei"/>
                <a:sym typeface="SimHei"/>
              </a:defRPr>
            </a:lvl2pPr>
            <a:lvl3pPr marL="1391126" indent="-476726" algn="just">
              <a:defRPr sz="4200">
                <a:latin typeface="SimHei"/>
                <a:ea typeface="SimHei"/>
                <a:cs typeface="SimHei"/>
                <a:sym typeface="SimHei"/>
              </a:defRPr>
            </a:lvl3pPr>
            <a:lvl4pPr marL="19012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4pPr>
            <a:lvl5pPr marL="2358494" indent="-529694" algn="just">
              <a:defRPr sz="4200">
                <a:latin typeface="SimHei"/>
                <a:ea typeface="SimHei"/>
                <a:cs typeface="SimHei"/>
                <a:sym typeface="SimHe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5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1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4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7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8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0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4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6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0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1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2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6294581" y="6232199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3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74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4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6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7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8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9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Line"/>
          <p:cNvSpPr/>
          <p:nvPr/>
        </p:nvSpPr>
        <p:spPr>
          <a:xfrm>
            <a:off x="381000" y="1144269"/>
            <a:ext cx="6400800" cy="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0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Slide Number"/>
          <p:cNvSpPr txBox="1"/>
          <p:nvPr>
            <p:ph type="sldNum" sz="quarter" idx="2"/>
          </p:nvPr>
        </p:nvSpPr>
        <p:spPr>
          <a:xfrm>
            <a:off x="6457950" y="6356350"/>
            <a:ext cx="335862" cy="333084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5673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912812">
              <a:defRPr b="0" sz="12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1310" marR="0" indent="-34131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2047" marR="0" indent="-26484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2217" marR="0" indent="-31781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4729" marR="0" indent="-35312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1929" marR="0" indent="-35312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131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281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讲题：</a:t>
            </a:r>
            <a:r>
              <a:t>永约的神</a:t>
            </a:r>
          </a:p>
        </p:txBody>
      </p:sp>
      <p:sp>
        <p:nvSpPr>
          <p:cNvPr id="1048" name="弗2:11-22"/>
          <p:cNvSpPr txBox="1"/>
          <p:nvPr/>
        </p:nvSpPr>
        <p:spPr>
          <a:xfrm>
            <a:off x="426719" y="1295400"/>
            <a:ext cx="6995160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创</a:t>
            </a:r>
            <a:r>
              <a:t>9:8-17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097" name="弗2:11-22"/>
          <p:cNvSpPr txBox="1"/>
          <p:nvPr/>
        </p:nvSpPr>
        <p:spPr>
          <a:xfrm>
            <a:off x="426719" y="1295400"/>
            <a:ext cx="6995160" cy="357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神承诺：“</a:t>
            </a:r>
            <a:r>
              <a:rPr>
                <a:solidFill>
                  <a:srgbClr val="AAAAAA"/>
                </a:solidFill>
              </a:rPr>
              <a:t>11</a:t>
            </a:r>
            <a:r>
              <a:t>我与你们立约，凡有血肉的，不再被洪水灭绝，也不再有洪水毁坏地了。</a:t>
            </a:r>
            <a:r>
              <a:t>”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神限制了自己的能力，纵然人应有此报，但神定意不再是以惩罚来回应人类的邪恶。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102" name="弗2:11-22"/>
          <p:cNvSpPr txBox="1"/>
          <p:nvPr/>
        </p:nvSpPr>
        <p:spPr>
          <a:xfrm>
            <a:off x="426719" y="1295400"/>
            <a:ext cx="6995160" cy="357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神不再按着人当受的惩罚，来施行报应，而是以一个更忍耐的心，更宽容的态度，去面对人类的邪恶。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神与其以惩罚使人惧怕，反倒以爱去吸引人归向祂，反倒以赐福，吸引人归向祂。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107" name="弗2:11-22"/>
          <p:cNvSpPr txBox="1"/>
          <p:nvPr/>
        </p:nvSpPr>
        <p:spPr>
          <a:xfrm>
            <a:off x="426719" y="1295400"/>
            <a:ext cx="6995160" cy="289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神是与人立永约的神，祂与这个世界的关系是创造者与受造物的关系，祂顾念这世上的一切，祂不单是高高在上，更是察看全地，顾念世上有血肉的受造物。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彩虹为记</a:t>
            </a:r>
          </a:p>
        </p:txBody>
      </p:sp>
      <p:sp>
        <p:nvSpPr>
          <p:cNvPr id="1113" name="弗2:11-22"/>
          <p:cNvSpPr txBox="1"/>
          <p:nvPr/>
        </p:nvSpPr>
        <p:spPr>
          <a:xfrm>
            <a:off x="426719" y="1295400"/>
            <a:ext cx="6995160" cy="289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在12-13节，“</a:t>
            </a:r>
            <a:r>
              <a:rPr>
                <a:solidFill>
                  <a:srgbClr val="AAAAAA"/>
                </a:solidFill>
              </a:rPr>
              <a:t>12</a:t>
            </a:r>
            <a:r>
              <a:t>神说：“我与你们并你们这里的各样活物所立的永约是有记号的。</a:t>
            </a:r>
            <a:r>
              <a:rPr>
                <a:solidFill>
                  <a:srgbClr val="AAAAAA"/>
                </a:solidFill>
              </a:rPr>
              <a:t>13</a:t>
            </a:r>
            <a:r>
              <a:t>我把虹放在云彩中，这就可作我与地立约的记号了。”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彩虹为记</a:t>
            </a:r>
          </a:p>
        </p:txBody>
      </p:sp>
      <p:sp>
        <p:nvSpPr>
          <p:cNvPr id="1118" name="弗2:11-22"/>
          <p:cNvSpPr txBox="1"/>
          <p:nvPr/>
        </p:nvSpPr>
        <p:spPr>
          <a:xfrm>
            <a:off x="362051" y="1222375"/>
            <a:ext cx="7293618" cy="1798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今天，我们用科学解释彩虹的出现，但当时的人却在见到彩虹时，记得神的应许。</a:t>
            </a:r>
          </a:p>
        </p:txBody>
      </p:sp>
      <p:pic>
        <p:nvPicPr>
          <p:cNvPr id="111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" t="22917" r="4" b="1035"/>
          <a:stretch>
            <a:fillRect/>
          </a:stretch>
        </p:blipFill>
        <p:spPr>
          <a:xfrm>
            <a:off x="922958" y="3058793"/>
            <a:ext cx="6171729" cy="3520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彩虹为记</a:t>
            </a:r>
          </a:p>
        </p:txBody>
      </p:sp>
      <p:sp>
        <p:nvSpPr>
          <p:cNvPr id="1124" name="弗2:11-22"/>
          <p:cNvSpPr txBox="1"/>
          <p:nvPr/>
        </p:nvSpPr>
        <p:spPr>
          <a:xfrm>
            <a:off x="426719" y="1295400"/>
            <a:ext cx="4398984" cy="411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今天，我们看見</a:t>
            </a:r>
            <a:br/>
            <a:r>
              <a:t>十字架，那亦是一个记号。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让我们永</a:t>
            </a:r>
            <a:r>
              <a:t>远</a:t>
            </a:r>
            <a:r>
              <a:t>记得耶稣曾经为我们牺牲自己，使我们一切的罪都归到耶稣身上。</a:t>
            </a:r>
          </a:p>
        </p:txBody>
      </p:sp>
      <p:pic>
        <p:nvPicPr>
          <p:cNvPr id="1125" name="IMG_7152.jpeg" descr="IMG_7152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390"/>
          <a:stretch>
            <a:fillRect/>
          </a:stretch>
        </p:blipFill>
        <p:spPr>
          <a:xfrm>
            <a:off x="5578469" y="-35179"/>
            <a:ext cx="3540544" cy="6928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彩虹为记</a:t>
            </a:r>
          </a:p>
        </p:txBody>
      </p:sp>
      <p:sp>
        <p:nvSpPr>
          <p:cNvPr id="1130" name="弗2:11-22"/>
          <p:cNvSpPr txBox="1"/>
          <p:nvPr/>
        </p:nvSpPr>
        <p:spPr>
          <a:xfrm>
            <a:off x="426719" y="1295400"/>
            <a:ext cx="6995160" cy="302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神让我们看见这些记号，就记得神与人立的约，耶稣基督为人所成就的救恩。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这些记号让善忘的人，可以记得神的救恩，神的美善。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3. </a:t>
            </a:r>
            <a:r>
              <a:t>彩虹为记</a:t>
            </a:r>
          </a:p>
        </p:txBody>
      </p:sp>
      <p:sp>
        <p:nvSpPr>
          <p:cNvPr id="1135" name="弗2:11-22"/>
          <p:cNvSpPr txBox="1"/>
          <p:nvPr/>
        </p:nvSpPr>
        <p:spPr>
          <a:xfrm>
            <a:off x="426719" y="1295400"/>
            <a:ext cx="6995160" cy="1798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神已经应许：“凡有血肉的，不再被洪水灭绝，也不再有洪水毁坏地了。”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1. 引言</a:t>
            </a:r>
          </a:p>
        </p:txBody>
      </p:sp>
      <p:sp>
        <p:nvSpPr>
          <p:cNvPr id="1053" name="弗2:11-22"/>
          <p:cNvSpPr txBox="1"/>
          <p:nvPr/>
        </p:nvSpPr>
        <p:spPr>
          <a:xfrm>
            <a:off x="426719" y="1295400"/>
            <a:ext cx="6995160" cy="124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每年教会都会举行春节聚会，过往会一起包饺子。</a:t>
            </a:r>
          </a:p>
        </p:txBody>
      </p:sp>
      <p:pic>
        <p:nvPicPr>
          <p:cNvPr id="1054" name="IMG_9250.jpeg" descr="IMG_9250.jpeg"/>
          <p:cNvPicPr>
            <a:picLocks noChangeAspect="1"/>
          </p:cNvPicPr>
          <p:nvPr/>
        </p:nvPicPr>
        <p:blipFill>
          <a:blip r:embed="rId3">
            <a:extLst/>
          </a:blip>
          <a:srcRect l="0" t="17053" r="0" b="0"/>
          <a:stretch>
            <a:fillRect/>
          </a:stretch>
        </p:blipFill>
        <p:spPr>
          <a:xfrm>
            <a:off x="4871491" y="2204763"/>
            <a:ext cx="3494089" cy="386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31813"/>
          <a:stretch>
            <a:fillRect/>
          </a:stretch>
        </p:blipFill>
        <p:spPr>
          <a:xfrm>
            <a:off x="926767" y="2896252"/>
            <a:ext cx="3494235" cy="3176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讲题：在基督里合一"/>
          <p:cNvSpPr txBox="1"/>
          <p:nvPr/>
        </p:nvSpPr>
        <p:spPr>
          <a:xfrm>
            <a:off x="447968" y="316975"/>
            <a:ext cx="754398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5.总结</a:t>
            </a:r>
          </a:p>
        </p:txBody>
      </p:sp>
      <p:sp>
        <p:nvSpPr>
          <p:cNvPr id="1141" name="弗2:11-22"/>
          <p:cNvSpPr txBox="1"/>
          <p:nvPr/>
        </p:nvSpPr>
        <p:spPr>
          <a:xfrm>
            <a:off x="426259" y="1352136"/>
            <a:ext cx="6995161" cy="466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“所有美善力量”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那是德国二战时的神学家霍霍华，在集中营里，1945年元旦时写下的诗。我们不要被黑暗邪恶的世代，否定了神的美善，无论多恐惧，多煎熬，多痛苦，让神美义的力量来帮助我们，让我们在新的一年，信念更加坚定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1. 引言</a:t>
            </a:r>
          </a:p>
        </p:txBody>
      </p:sp>
      <p:sp>
        <p:nvSpPr>
          <p:cNvPr id="1060" name="弗2:11-22"/>
          <p:cNvSpPr txBox="1"/>
          <p:nvPr/>
        </p:nvSpPr>
        <p:spPr>
          <a:xfrm>
            <a:off x="426719" y="1295400"/>
            <a:ext cx="6995160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节日与宗教有很密切的关系。</a:t>
            </a:r>
          </a:p>
        </p:txBody>
      </p:sp>
      <p:pic>
        <p:nvPicPr>
          <p:cNvPr id="10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536" y="2341440"/>
            <a:ext cx="5762928" cy="3834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1. 引言</a:t>
            </a:r>
          </a:p>
        </p:txBody>
      </p:sp>
      <p:sp>
        <p:nvSpPr>
          <p:cNvPr id="1066" name="弗2:11-22"/>
          <p:cNvSpPr txBox="1"/>
          <p:nvPr/>
        </p:nvSpPr>
        <p:spPr>
          <a:xfrm>
            <a:off x="426719" y="1295400"/>
            <a:ext cx="6995160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祈求福气，人皆有之。</a:t>
            </a:r>
          </a:p>
        </p:txBody>
      </p:sp>
      <p:pic>
        <p:nvPicPr>
          <p:cNvPr id="10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684" y="2107563"/>
            <a:ext cx="6166632" cy="4632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1. 引言</a:t>
            </a:r>
          </a:p>
        </p:txBody>
      </p:sp>
      <p:sp>
        <p:nvSpPr>
          <p:cNvPr id="1072" name="弗2:11-22"/>
          <p:cNvSpPr txBox="1"/>
          <p:nvPr/>
        </p:nvSpPr>
        <p:spPr>
          <a:xfrm>
            <a:off x="426719" y="1295400"/>
            <a:ext cx="6995160" cy="234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基督徒可以抛弃迷信和禁忌，因为我们深信一切的福气，是由神而来，而我们知道神是守约施慈爱的神。</a:t>
            </a:r>
          </a:p>
        </p:txBody>
      </p:sp>
      <p:pic>
        <p:nvPicPr>
          <p:cNvPr id="10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2016" y="3128780"/>
            <a:ext cx="6299201" cy="354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079" name="弗2:11-22"/>
          <p:cNvSpPr txBox="1"/>
          <p:nvPr/>
        </p:nvSpPr>
        <p:spPr>
          <a:xfrm>
            <a:off x="426719" y="1295400"/>
            <a:ext cx="6995160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pPr/>
            <a:r>
              <a:t>神是立约的神</a:t>
            </a:r>
          </a:p>
        </p:txBody>
      </p:sp>
      <p:pic>
        <p:nvPicPr>
          <p:cNvPr id="10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8401" y="1988644"/>
            <a:ext cx="4147198" cy="311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121" t="14356" r="14784" b="14356"/>
          <a:stretch>
            <a:fillRect/>
          </a:stretch>
        </p:blipFill>
        <p:spPr>
          <a:xfrm>
            <a:off x="578597" y="4025453"/>
            <a:ext cx="2474396" cy="183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697" t="20649" r="16081" b="90"/>
          <a:stretch>
            <a:fillRect/>
          </a:stretch>
        </p:blipFill>
        <p:spPr>
          <a:xfrm>
            <a:off x="5989996" y="3871068"/>
            <a:ext cx="2352089" cy="2143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087" name="弗2:11-22"/>
          <p:cNvSpPr txBox="1"/>
          <p:nvPr/>
        </p:nvSpPr>
        <p:spPr>
          <a:xfrm>
            <a:off x="426719" y="1295400"/>
            <a:ext cx="6995160" cy="424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立约通常是双方面的，两方各取所需，权力关系是对等的。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世俗有租约、买卖合约、雇佣合约，有权利有义务。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但神与挪亚所立的约，我只看到神的承诺，却看不到挪亚在当中要承诺什么？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讲题：在基督里合一"/>
          <p:cNvSpPr txBox="1"/>
          <p:nvPr/>
        </p:nvSpPr>
        <p:spPr>
          <a:xfrm>
            <a:off x="426718" y="340360"/>
            <a:ext cx="64617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ct val="90000"/>
              </a:lnSpc>
              <a:defRPr b="0" sz="3600">
                <a:solidFill>
                  <a:srgbClr val="3333CC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t>2. </a:t>
            </a:r>
            <a:r>
              <a:t>神与挪亚立约</a:t>
            </a:r>
          </a:p>
        </p:txBody>
      </p:sp>
      <p:sp>
        <p:nvSpPr>
          <p:cNvPr id="1092" name="弗2:11-22"/>
          <p:cNvSpPr txBox="1"/>
          <p:nvPr/>
        </p:nvSpPr>
        <p:spPr>
          <a:xfrm>
            <a:off x="426719" y="1295400"/>
            <a:ext cx="6995160" cy="357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神承诺：“</a:t>
            </a:r>
            <a:r>
              <a:rPr>
                <a:solidFill>
                  <a:srgbClr val="AAAAAA"/>
                </a:solidFill>
              </a:rPr>
              <a:t>11</a:t>
            </a:r>
            <a:r>
              <a:t>我与你们立约，凡有血肉的，不再被洪水灭绝，也不再有洪水毁坏地了。</a:t>
            </a:r>
            <a:r>
              <a:t>”</a:t>
            </a:r>
          </a:p>
          <a:p>
            <a:pPr marL="340894" indent="-340894" algn="just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0" sz="3400">
                <a:latin typeface="SimHei"/>
                <a:ea typeface="SimHei"/>
                <a:cs typeface="SimHei"/>
                <a:sym typeface="SimHei"/>
              </a:defRPr>
            </a:pPr>
            <a:r>
              <a:t>神限制了自己的能力，纵然人应有此报，但神定意不再是以惩罚来回应人类的邪恶。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enutzerdefiniertes Design">
  <a:themeElements>
    <a:clrScheme name="Benutzerdefiniertes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enutzerdefiniertes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enutzerdefiniertes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enutzerdefiniertes Design">
  <a:themeElements>
    <a:clrScheme name="Benutzerdefiniertes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enutzerdefiniertes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enutzerdefiniertes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