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5" name="Shape 10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0" name="Shape 10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hape 10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7" name="Shape 10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2" name="Shape 11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hape 11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9" name="Shape 11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4" name="Shape 11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0" name="Shape 1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5" name="Shape 1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0" name="Shape 11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5" name="Shape 1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0" name="Shape 1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Shape 1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6" name="Shape 1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5" name="Shape 10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1" name="Shape 11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6" name="Shape 11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1" name="Shape 10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6" name="Shape 10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1" name="Shape 10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6" name="Shape 10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2" name="Shape 10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7" name="Shape 10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2" name="Shape 10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gj_10" descr="mgj_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2335" y="0"/>
            <a:ext cx="1871666" cy="230505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ine"/>
          <p:cNvSpPr/>
          <p:nvPr/>
        </p:nvSpPr>
        <p:spPr>
          <a:xfrm>
            <a:off x="647700" y="1079500"/>
            <a:ext cx="6624638" cy="0"/>
          </a:xfrm>
          <a:prstGeom prst="line">
            <a:avLst/>
          </a:prstGeom>
          <a:ln w="76200">
            <a:solidFill>
              <a:srgbClr val="A7E13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647700" y="0"/>
            <a:ext cx="662464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idx="1"/>
          </p:nvPr>
        </p:nvSpPr>
        <p:spPr>
          <a:xfrm>
            <a:off x="647700" y="1495425"/>
            <a:ext cx="6743700" cy="4351338"/>
          </a:xfrm>
          <a:prstGeom prst="rect">
            <a:avLst/>
          </a:prstGeom>
        </p:spPr>
        <p:txBody>
          <a:bodyPr/>
          <a:lstStyle>
            <a:lvl1pPr algn="just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854471" indent="-397271" algn="just"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1391126" indent="-476726" algn="just"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19012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23584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>
          <a:xfrm>
            <a:off x="381000" y="1143000"/>
            <a:ext cx="6732588" cy="3175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825" y="0"/>
            <a:ext cx="1781175" cy="171291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/>
          <p:nvPr>
            <p:ph type="title"/>
          </p:nvPr>
        </p:nvSpPr>
        <p:spPr>
          <a:xfrm>
            <a:off x="647700" y="0"/>
            <a:ext cx="662464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" name="Body Level One…"/>
          <p:cNvSpPr txBox="1"/>
          <p:nvPr>
            <p:ph type="body" idx="1"/>
          </p:nvPr>
        </p:nvSpPr>
        <p:spPr>
          <a:xfrm>
            <a:off x="647700" y="1495425"/>
            <a:ext cx="6743700" cy="4351338"/>
          </a:xfrm>
          <a:prstGeom prst="rect">
            <a:avLst/>
          </a:prstGeom>
        </p:spPr>
        <p:txBody>
          <a:bodyPr/>
          <a:lstStyle>
            <a:lvl1pPr marL="0" indent="0" algn="just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854471" indent="-397271" algn="just"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1391126" indent="-476726" algn="just"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19012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23584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1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2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2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ine"/>
          <p:cNvSpPr/>
          <p:nvPr/>
        </p:nvSpPr>
        <p:spPr>
          <a:xfrm>
            <a:off x="381000" y="1143000"/>
            <a:ext cx="6732588" cy="3175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0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825" y="0"/>
            <a:ext cx="1781175" cy="1712916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0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825" y="0"/>
            <a:ext cx="1781175" cy="171291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Line"/>
          <p:cNvSpPr/>
          <p:nvPr/>
        </p:nvSpPr>
        <p:spPr>
          <a:xfrm>
            <a:off x="381000" y="1143000"/>
            <a:ext cx="6732588" cy="3175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5" name="Title Text"/>
          <p:cNvSpPr txBox="1"/>
          <p:nvPr>
            <p:ph type="title"/>
          </p:nvPr>
        </p:nvSpPr>
        <p:spPr>
          <a:xfrm>
            <a:off x="628650" y="1365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2335" y="0"/>
            <a:ext cx="1871666" cy="180022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533400" y="1066800"/>
            <a:ext cx="6738938" cy="0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647700" y="0"/>
            <a:ext cx="662464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idx="1"/>
          </p:nvPr>
        </p:nvSpPr>
        <p:spPr>
          <a:xfrm>
            <a:off x="647700" y="1495425"/>
            <a:ext cx="6743700" cy="4351338"/>
          </a:xfrm>
          <a:prstGeom prst="rect">
            <a:avLst/>
          </a:prstGeom>
        </p:spPr>
        <p:txBody>
          <a:bodyPr/>
          <a:lstStyle>
            <a:lvl1pPr marL="0" indent="0" algn="just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854471" indent="-397271" algn="just"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1391126" indent="-476726" algn="just"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19012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23584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5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7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8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8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9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0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1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2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5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6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7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8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9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0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2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3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4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0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5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5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6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8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9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0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1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2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3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4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4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6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7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8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9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9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0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Relationship Id="rId110" Type="http://schemas.openxmlformats.org/officeDocument/2006/relationships/slideLayout" Target="../slideLayouts/slideLayout109.xml"/><Relationship Id="rId111" Type="http://schemas.openxmlformats.org/officeDocument/2006/relationships/slideLayout" Target="../slideLayouts/slideLayout110.xml"/><Relationship Id="rId112" Type="http://schemas.openxmlformats.org/officeDocument/2006/relationships/slideLayout" Target="../slideLayouts/slideLayout111.xml"/><Relationship Id="rId113" Type="http://schemas.openxmlformats.org/officeDocument/2006/relationships/slideLayout" Target="../slideLayouts/slideLayout112.xml"/><Relationship Id="rId114" Type="http://schemas.openxmlformats.org/officeDocument/2006/relationships/slideLayout" Target="../slideLayouts/slideLayout113.xml"/><Relationship Id="rId115" Type="http://schemas.openxmlformats.org/officeDocument/2006/relationships/slideLayout" Target="../slideLayouts/slideLayout1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5673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912812">
              <a:defRPr b="0" sz="1200">
                <a:solidFill>
                  <a:srgbClr val="898989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1310" marR="0" indent="-34131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2047" marR="0" indent="-26484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2217" marR="0" indent="-31781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4729" marR="0" indent="-35312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1929" marR="0" indent="-35312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讲题：在基督里合一"/>
          <p:cNvSpPr txBox="1"/>
          <p:nvPr/>
        </p:nvSpPr>
        <p:spPr>
          <a:xfrm>
            <a:off x="426717" y="340359"/>
            <a:ext cx="646176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讲题：耶稣呼召门徒</a:t>
            </a:r>
            <a:r>
              <a:t>	</a:t>
            </a:r>
          </a:p>
        </p:txBody>
      </p:sp>
      <p:sp>
        <p:nvSpPr>
          <p:cNvPr id="1048" name="弗2:11-22"/>
          <p:cNvSpPr txBox="1"/>
          <p:nvPr/>
        </p:nvSpPr>
        <p:spPr>
          <a:xfrm>
            <a:off x="426719" y="1295400"/>
            <a:ext cx="6995160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90000"/>
              </a:lnSpc>
              <a:spcBef>
                <a:spcPts val="1000"/>
              </a:spcBef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可3:13-19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设立十二个人</a:t>
            </a:r>
          </a:p>
        </p:txBody>
      </p:sp>
      <p:sp>
        <p:nvSpPr>
          <p:cNvPr id="1085" name="弗2:11-22"/>
          <p:cNvSpPr txBox="1"/>
          <p:nvPr/>
        </p:nvSpPr>
        <p:spPr>
          <a:xfrm>
            <a:off x="435605" y="1402034"/>
            <a:ext cx="6995160" cy="3863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耶稣设立十二个人，是一个团队的事奉。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一方面耶稣在地上的工作是有时限的，工作若要能持续下去，要建立一个群体，将耶稣的工作延续下去。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另一方面，也让人看到事奉不是孤单的，一个人的力量有限，但一个群体，能够成就的事情才能发展出来。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设立十二个人</a:t>
            </a:r>
          </a:p>
        </p:txBody>
      </p:sp>
      <p:sp>
        <p:nvSpPr>
          <p:cNvPr id="1090" name="弗2:11-22"/>
          <p:cNvSpPr txBox="1"/>
          <p:nvPr/>
        </p:nvSpPr>
        <p:spPr>
          <a:xfrm>
            <a:off x="435605" y="1402034"/>
            <a:ext cx="6995160" cy="275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我们不能孤独地事奉神，有人认为信耶稣，自己看圣经，自己祷告就好，又或者上网找讲道听，那就好了。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但这从来不是神的心意，耶稣是召十二门徒，建立教会，建一班人。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设立十二个人</a:t>
            </a:r>
          </a:p>
        </p:txBody>
      </p:sp>
      <p:sp>
        <p:nvSpPr>
          <p:cNvPr id="1095" name="弗2:11-22"/>
          <p:cNvSpPr txBox="1"/>
          <p:nvPr/>
        </p:nvSpPr>
        <p:spPr>
          <a:xfrm>
            <a:off x="435605" y="1402034"/>
            <a:ext cx="6995160" cy="171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在一个团队里，亦是一个很好的成长过程。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例子：主日学老师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设立十二个人</a:t>
            </a:r>
          </a:p>
        </p:txBody>
      </p:sp>
      <p:sp>
        <p:nvSpPr>
          <p:cNvPr id="1100" name="弗2:11-22"/>
          <p:cNvSpPr txBox="1"/>
          <p:nvPr/>
        </p:nvSpPr>
        <p:spPr>
          <a:xfrm>
            <a:off x="435605" y="1402034"/>
            <a:ext cx="6995160" cy="223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在一个团队里，亦是一个很好的成长过程。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例子：谁可以做宣教士？谁可以做传道人？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pastedGraphic.png" descr="pastedGraphic.png"/>
          <p:cNvPicPr>
            <a:picLocks noChangeAspect="1"/>
          </p:cNvPicPr>
          <p:nvPr/>
        </p:nvPicPr>
        <p:blipFill>
          <a:blip r:embed="rId2">
            <a:extLst/>
          </a:blip>
          <a:srcRect l="0" t="8562" r="0" b="37875"/>
          <a:stretch>
            <a:fillRect/>
          </a:stretch>
        </p:blipFill>
        <p:spPr>
          <a:xfrm>
            <a:off x="402903" y="1399267"/>
            <a:ext cx="6719012" cy="4798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设立十二个人</a:t>
            </a:r>
          </a:p>
        </p:txBody>
      </p:sp>
      <p:sp>
        <p:nvSpPr>
          <p:cNvPr id="1107" name="弗2:11-22"/>
          <p:cNvSpPr txBox="1"/>
          <p:nvPr/>
        </p:nvSpPr>
        <p:spPr>
          <a:xfrm>
            <a:off x="435605" y="1402034"/>
            <a:ext cx="6995160" cy="484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有一些教会却可以差派出二十五岁的宣教士，怎么有这个可能？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因为他们相信团队事奉，差派出去成为宣教士的，不是已经有足够能力的人，而是愿意跟随基督，撇下一切跟从主的人，他是谦卑愿意顺服的人，他去到一个团队里面，跟随那些有能力有经验的人学习事奉，他就能在当中成长，能在当中有他的角色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设立十二个人</a:t>
            </a:r>
          </a:p>
        </p:txBody>
      </p:sp>
      <p:sp>
        <p:nvSpPr>
          <p:cNvPr id="1112" name="弗2:11-22"/>
          <p:cNvSpPr txBox="1"/>
          <p:nvPr/>
        </p:nvSpPr>
        <p:spPr>
          <a:xfrm>
            <a:off x="435605" y="1402034"/>
            <a:ext cx="6995160" cy="321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耶稣回应门徒争大时就说：“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44</a:t>
            </a:r>
            <a:r>
              <a:t>在你们中间，谁愿为首，就必作众人的仆人。</a:t>
            </a:r>
            <a:r>
              <a:rPr sz="1381">
                <a:latin typeface="Helvetica Neue"/>
                <a:ea typeface="Helvetica Neue"/>
                <a:cs typeface="Helvetica Neue"/>
                <a:sym typeface="Helvetica Neue"/>
              </a:rPr>
              <a:t>45</a:t>
            </a:r>
            <a:r>
              <a:t>因为人子来，并不是要受人的服事，乃是要服事人，并且要舍命作多人的赎价。”（可十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44-45</a:t>
            </a:r>
            <a:r>
              <a:t>）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讲题：在基督里合一"/>
          <p:cNvSpPr txBox="1"/>
          <p:nvPr/>
        </p:nvSpPr>
        <p:spPr>
          <a:xfrm>
            <a:off x="256240" y="373390"/>
            <a:ext cx="7548096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3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4. </a:t>
            </a:r>
            <a:r>
              <a:t>常与耶稣同在</a:t>
            </a:r>
          </a:p>
        </p:txBody>
      </p:sp>
      <p:sp>
        <p:nvSpPr>
          <p:cNvPr id="1118" name="弗2:11-22"/>
          <p:cNvSpPr txBox="1"/>
          <p:nvPr/>
        </p:nvSpPr>
        <p:spPr>
          <a:xfrm>
            <a:off x="435605" y="1402034"/>
            <a:ext cx="6995160" cy="327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第三点，这十二个人“</a:t>
            </a:r>
            <a:r>
              <a:rPr>
                <a:solidFill>
                  <a:srgbClr val="FF2600"/>
                </a:solidFill>
              </a:rPr>
              <a:t>常与耶稣同在</a:t>
            </a:r>
            <a:r>
              <a:t>”，只有贴身相处，才能真实认识一个人，耶稣要门徒真实认识耶稣，也作为耶稣真实的见证人。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当他们常与耶稣同在，这个群体才能够被模造成为属神的群体。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讲题：在基督里合一"/>
          <p:cNvSpPr txBox="1"/>
          <p:nvPr/>
        </p:nvSpPr>
        <p:spPr>
          <a:xfrm>
            <a:off x="256240" y="373390"/>
            <a:ext cx="7548096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3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4. </a:t>
            </a:r>
            <a:r>
              <a:t>常与耶稣同在</a:t>
            </a:r>
          </a:p>
        </p:txBody>
      </p:sp>
      <p:sp>
        <p:nvSpPr>
          <p:cNvPr id="1123" name="弗2:11-22"/>
          <p:cNvSpPr txBox="1"/>
          <p:nvPr/>
        </p:nvSpPr>
        <p:spPr>
          <a:xfrm>
            <a:off x="435605" y="1402034"/>
            <a:ext cx="6995160" cy="165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lvl1pPr>
          </a:lstStyle>
          <a:p>
            <a:pPr/>
            <a:r>
              <a:t>门徒是带着许多不同的动机和问题来到耶稣面前的，却在看着耶稣的服侍和教导中，逐渐明白神国的道理。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讲题：在基督里合一"/>
          <p:cNvSpPr txBox="1"/>
          <p:nvPr/>
        </p:nvSpPr>
        <p:spPr>
          <a:xfrm>
            <a:off x="426717" y="267335"/>
            <a:ext cx="646176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1. 引言</a:t>
            </a:r>
          </a:p>
        </p:txBody>
      </p:sp>
      <p:sp>
        <p:nvSpPr>
          <p:cNvPr id="1053" name="弗2:11-22"/>
          <p:cNvSpPr txBox="1"/>
          <p:nvPr/>
        </p:nvSpPr>
        <p:spPr>
          <a:xfrm>
            <a:off x="426718" y="1295399"/>
            <a:ext cx="6709003" cy="2964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3973" indent="-210637" defTabSz="912812">
              <a:buClr>
                <a:srgbClr val="000000"/>
              </a:buClr>
              <a:buSzPct val="100000"/>
              <a:buFont typeface="PingFang HK Regular"/>
              <a:buChar char="•"/>
              <a:defRPr b="0" sz="2900">
                <a:latin typeface="+mj-lt"/>
                <a:ea typeface="+mj-ea"/>
                <a:cs typeface="+mj-cs"/>
                <a:sym typeface="Calibri"/>
              </a:defRPr>
            </a:pPr>
            <a:r>
              <a:t>今年的主题是“起来、回应、出发”</a:t>
            </a:r>
          </a:p>
          <a:p>
            <a:pPr marL="223973" indent="-210637" defTabSz="912812">
              <a:buClr>
                <a:srgbClr val="000000"/>
              </a:buClr>
              <a:buSzPct val="100000"/>
              <a:buFont typeface="PingFang HK Regular"/>
              <a:buChar char="•"/>
              <a:defRPr b="0" sz="2900">
                <a:latin typeface="+mj-lt"/>
                <a:ea typeface="+mj-ea"/>
                <a:cs typeface="+mj-cs"/>
                <a:sym typeface="Calibri"/>
              </a:defRPr>
            </a:pPr>
            <a:r>
              <a:t>今日的主题是耶稣呼召门徒</a:t>
            </a:r>
          </a:p>
          <a:p>
            <a:pPr marL="223973" indent="-210637" defTabSz="912812">
              <a:buClr>
                <a:srgbClr val="000000"/>
              </a:buClr>
              <a:buSzPct val="100000"/>
              <a:buFont typeface="PingFang HK Regular"/>
              <a:buChar char="•"/>
              <a:defRPr b="0" sz="2900"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223973" indent="-210637" defTabSz="912812">
              <a:buClr>
                <a:srgbClr val="000000"/>
              </a:buClr>
              <a:buSzPct val="100000"/>
              <a:buFont typeface="PingFang HK Regular"/>
              <a:buChar char="•"/>
              <a:defRPr b="0" sz="2900"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00494" indent="-87160" defTabSz="457200">
              <a:lnSpc>
                <a:spcPct val="120000"/>
              </a:lnSpc>
              <a:buClr>
                <a:srgbClr val="000000"/>
              </a:buClr>
              <a:buSzPct val="100000"/>
              <a:buFont typeface="PingFang HK Regular"/>
              <a:buChar char="•"/>
              <a:defRPr b="0" sz="12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</a:p>
          <a:p>
            <a:pPr marL="146097" indent="-146097" defTabSz="457200">
              <a:lnSpc>
                <a:spcPct val="120000"/>
              </a:lnSpc>
              <a:buSzPct val="100000"/>
              <a:buChar char="•"/>
              <a:defRPr b="0" sz="1200">
                <a:uFill>
                  <a:solidFill>
                    <a:srgbClr val="9437FF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讲题：在基督里合一"/>
          <p:cNvSpPr txBox="1"/>
          <p:nvPr/>
        </p:nvSpPr>
        <p:spPr>
          <a:xfrm>
            <a:off x="256240" y="373390"/>
            <a:ext cx="7548096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3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4. </a:t>
            </a:r>
            <a:r>
              <a:t>常与耶稣同在</a:t>
            </a:r>
          </a:p>
        </p:txBody>
      </p:sp>
      <p:sp>
        <p:nvSpPr>
          <p:cNvPr id="1128" name="弗2:11-22"/>
          <p:cNvSpPr txBox="1"/>
          <p:nvPr/>
        </p:nvSpPr>
        <p:spPr>
          <a:xfrm>
            <a:off x="435605" y="1402034"/>
            <a:ext cx="6995160" cy="32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门徒只能够奉耶稣的名作什么，离了耶稣，门徒作不了什么。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耶稣说到和门徒的关系，祂说：“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t>我是葡萄树，你们是枝子。常在我里面的，我也常在他里面，这人就多结果子；因为离了我，你们就不能做什么。”（约十五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t>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讲题：在基督里合一"/>
          <p:cNvSpPr txBox="1"/>
          <p:nvPr/>
        </p:nvSpPr>
        <p:spPr>
          <a:xfrm>
            <a:off x="256240" y="373390"/>
            <a:ext cx="7548096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3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4. </a:t>
            </a:r>
            <a:r>
              <a:t>常与耶稣同在</a:t>
            </a:r>
          </a:p>
        </p:txBody>
      </p:sp>
      <p:sp>
        <p:nvSpPr>
          <p:cNvPr id="1133" name="弗2:11-22"/>
          <p:cNvSpPr txBox="1"/>
          <p:nvPr/>
        </p:nvSpPr>
        <p:spPr>
          <a:xfrm>
            <a:off x="435605" y="1402034"/>
            <a:ext cx="6995160" cy="3873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那不是在聚会开始时的一句话：“奉耶稣的名聚集。”而是有实际内容的，我们讲耶稣的教导，做耶稣的服侍。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耶稣“要差他们去传道，</a:t>
            </a:r>
            <a:r>
              <a:rPr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r>
              <a:t>并给他们权柄赶鬼。”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耶稣要门徒，做耶稣做的工作，他不是要助手，而是要接班人。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讲题：在基督里合一"/>
          <p:cNvSpPr txBox="1"/>
          <p:nvPr/>
        </p:nvSpPr>
        <p:spPr>
          <a:xfrm>
            <a:off x="256240" y="373390"/>
            <a:ext cx="7548096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3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4. </a:t>
            </a:r>
            <a:r>
              <a:t>常与耶稣同在</a:t>
            </a:r>
          </a:p>
        </p:txBody>
      </p:sp>
      <p:sp>
        <p:nvSpPr>
          <p:cNvPr id="1138" name="弗2:11-22"/>
          <p:cNvSpPr txBox="1"/>
          <p:nvPr/>
        </p:nvSpPr>
        <p:spPr>
          <a:xfrm>
            <a:off x="435605" y="1402034"/>
            <a:ext cx="6995160" cy="435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在马太福音二十八章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18-20</a:t>
            </a:r>
            <a:r>
              <a:t>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2010</a:t>
            </a:r>
            <a:r>
              <a:t>版的和合本翻译：“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r>
              <a:t>耶稣进前来，对他们说：“天上地下所有的权柄都赐给我了。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r>
            <a:r>
              <a:t>所以，你们要去，使万民作我的门徒，奉父、子、圣灵的名给他们施洗，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t>凡我所吩咐你们的，都教导他们遵守。看哪，我天天与你们同在，直到世代的终结。”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讲题：在基督里合一"/>
          <p:cNvSpPr txBox="1"/>
          <p:nvPr/>
        </p:nvSpPr>
        <p:spPr>
          <a:xfrm>
            <a:off x="426717" y="340359"/>
            <a:ext cx="646176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5. </a:t>
            </a:r>
            <a:r>
              <a:t>总结：耶稣所选的十二人</a:t>
            </a:r>
          </a:p>
        </p:txBody>
      </p:sp>
      <p:sp>
        <p:nvSpPr>
          <p:cNvPr id="1144" name="弗2:11-22"/>
          <p:cNvSpPr txBox="1"/>
          <p:nvPr/>
        </p:nvSpPr>
        <p:spPr>
          <a:xfrm>
            <a:off x="426719" y="1295400"/>
            <a:ext cx="6995160" cy="488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我们来看看耶稣所选的十二人。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我们再读一遍可三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16-29</a:t>
            </a:r>
            <a:r>
              <a:t>节：“</a:t>
            </a:r>
            <a:r>
              <a:rPr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r>
              <a:rPr>
                <a:solidFill>
                  <a:srgbClr val="777777"/>
                </a:solidFill>
              </a:rPr>
              <a:t>这十二个人</a:t>
            </a:r>
            <a:r>
              <a:t>有</a:t>
            </a:r>
            <a:r>
              <a:rPr>
                <a:solidFill>
                  <a:srgbClr val="FF2600"/>
                </a:solidFill>
              </a:rPr>
              <a:t>西门</a:t>
            </a:r>
            <a:r>
              <a:t>（耶稣又给他起名叫彼得），</a:t>
            </a:r>
            <a:r>
              <a:rPr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</a:t>
            </a:r>
            <a:r>
              <a:t>还有西庇太的儿子</a:t>
            </a:r>
            <a:r>
              <a:rPr>
                <a:solidFill>
                  <a:srgbClr val="FF2600"/>
                </a:solidFill>
              </a:rPr>
              <a:t>雅各</a:t>
            </a:r>
            <a:r>
              <a:t>和雅各的兄弟</a:t>
            </a:r>
            <a:r>
              <a:rPr>
                <a:solidFill>
                  <a:srgbClr val="FF2600"/>
                </a:solidFill>
              </a:rPr>
              <a:t>约翰</a:t>
            </a:r>
            <a:r>
              <a:t>（又给这两个人起名叫半尼其，就是雷子的意思），</a:t>
            </a:r>
            <a:r>
              <a:rPr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r>
              <a:t>又有</a:t>
            </a:r>
            <a:r>
              <a:rPr>
                <a:solidFill>
                  <a:srgbClr val="FF2600"/>
                </a:solidFill>
              </a:rPr>
              <a:t>安得烈、腓力、巴多罗买、马太、多马</a:t>
            </a:r>
            <a:r>
              <a:t>、亚勒腓的儿子</a:t>
            </a:r>
            <a:r>
              <a:rPr>
                <a:solidFill>
                  <a:srgbClr val="FF2600"/>
                </a:solidFill>
              </a:rPr>
              <a:t>雅各，和达太</a:t>
            </a:r>
            <a:r>
              <a:t>，并</a:t>
            </a:r>
            <a:r>
              <a:rPr>
                <a:solidFill>
                  <a:srgbClr val="FF2600"/>
                </a:solidFill>
              </a:rPr>
              <a:t>奋锐党的西门</a:t>
            </a:r>
            <a:r>
              <a:t>，</a:t>
            </a:r>
            <a:r>
              <a:rPr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r>
            <a:r>
              <a:t>还有卖耶稣的</a:t>
            </a:r>
            <a:r>
              <a:rPr>
                <a:solidFill>
                  <a:srgbClr val="FF2600"/>
                </a:solidFill>
              </a:rPr>
              <a:t>加略人犹大。</a:t>
            </a:r>
            <a:r>
              <a:t>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讲题：在基督里合一"/>
          <p:cNvSpPr txBox="1"/>
          <p:nvPr/>
        </p:nvSpPr>
        <p:spPr>
          <a:xfrm>
            <a:off x="426717" y="340359"/>
            <a:ext cx="646176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5. </a:t>
            </a:r>
            <a:r>
              <a:t>总结：耶稣所选的十二人</a:t>
            </a:r>
          </a:p>
        </p:txBody>
      </p:sp>
      <p:sp>
        <p:nvSpPr>
          <p:cNvPr id="1149" name="弗2:11-22"/>
          <p:cNvSpPr txBox="1"/>
          <p:nvPr/>
        </p:nvSpPr>
        <p:spPr>
          <a:xfrm>
            <a:off x="426719" y="1295400"/>
            <a:ext cx="6995160" cy="529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大家记得这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t>个人的名字吗？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四位渔夫⋯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第5位：誰带他兄弟拿但业来见耶稣？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第6位：</a:t>
            </a:r>
            <a:r>
              <a:t>税吏</a:t>
            </a:r>
            <a:r>
              <a:t>⋯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第7位：</a:t>
            </a:r>
            <a:r>
              <a:t>不信耶稣复活的⋯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第8位</a:t>
            </a:r>
            <a:r>
              <a:t>：</a:t>
            </a:r>
            <a:r>
              <a:t>出卖耶稣的</a:t>
            </a:r>
            <a:r>
              <a:t>⋯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還有4位⋯當中有兩兄弟⋯</a:t>
            </a:r>
          </a:p>
          <a:p>
            <a:pPr lvl="2"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奋锐党</a:t>
            </a:r>
            <a:r>
              <a:t>人⋯</a:t>
            </a:r>
          </a:p>
          <a:p>
            <a:pPr lvl="2"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剩下一人⋯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讲题：在基督里合一"/>
          <p:cNvSpPr txBox="1"/>
          <p:nvPr/>
        </p:nvSpPr>
        <p:spPr>
          <a:xfrm>
            <a:off x="426717" y="340359"/>
            <a:ext cx="646176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5. </a:t>
            </a:r>
            <a:r>
              <a:t>总结：耶稣所选的十二人</a:t>
            </a:r>
          </a:p>
        </p:txBody>
      </p:sp>
      <p:sp>
        <p:nvSpPr>
          <p:cNvPr id="1154" name="弗2:11-22"/>
          <p:cNvSpPr txBox="1"/>
          <p:nvPr/>
        </p:nvSpPr>
        <p:spPr>
          <a:xfrm>
            <a:off x="426719" y="1295400"/>
            <a:ext cx="6995160" cy="288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他们来自不同背景⋯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不同性格⋯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当中也特别提到出卖耶稣的犹大。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他们不是完美的，也有很多的危机在当中，但耶稣也让他们成为门徒。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随自己的意思叫人来</a:t>
            </a:r>
          </a:p>
        </p:txBody>
      </p:sp>
      <p:sp>
        <p:nvSpPr>
          <p:cNvPr id="1059" name="弗2:11-22"/>
          <p:cNvSpPr txBox="1"/>
          <p:nvPr/>
        </p:nvSpPr>
        <p:spPr>
          <a:xfrm>
            <a:off x="435605" y="1402034"/>
            <a:ext cx="6995160" cy="3991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可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3:13-14</a:t>
            </a:r>
            <a:r>
              <a:t>：“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r>
              <a:t>耶稣上了山，随自己的意思叫人来；他们便来到他那里。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r>
              <a:t>他就设立十二个人，要他们常和自己同在，也要差他们去传道，</a:t>
            </a:r>
            <a:r>
              <a:rPr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r>
              <a:t>并给他们权柄赶鬼。”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随自己的意思叫人来</a:t>
            </a:r>
          </a:p>
        </p:txBody>
      </p:sp>
      <p:sp>
        <p:nvSpPr>
          <p:cNvPr id="1064" name="弗2:11-22"/>
          <p:cNvSpPr txBox="1"/>
          <p:nvPr/>
        </p:nvSpPr>
        <p:spPr>
          <a:xfrm>
            <a:off x="435605" y="1402034"/>
            <a:ext cx="6995160" cy="566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首先，我们看到耶稣是“</a:t>
            </a:r>
            <a:r>
              <a:rPr>
                <a:solidFill>
                  <a:srgbClr val="FF2600"/>
                </a:solidFill>
              </a:rPr>
              <a:t>随自己的意思叫人来</a:t>
            </a:r>
            <a:r>
              <a:t>”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路六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12-13</a:t>
            </a:r>
            <a:r>
              <a:t>：“</a:t>
            </a:r>
            <a:r>
              <a:rPr sz="1381"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t>那时，耶稣出去，上山祷告，整夜祷告神；</a:t>
            </a:r>
            <a:r>
              <a:rPr sz="1381"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r>
              <a:t>到了天亮，叫他的门徒来，就从他们中间挑选十二个人，称他们为使徒。”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耶稣亦是随自己的意思叫人来的，意思是他有着绝对的权柄去拣选。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随自己的意思叫人来</a:t>
            </a:r>
          </a:p>
        </p:txBody>
      </p:sp>
      <p:sp>
        <p:nvSpPr>
          <p:cNvPr id="1069" name="弗2:11-22"/>
          <p:cNvSpPr txBox="1"/>
          <p:nvPr/>
        </p:nvSpPr>
        <p:spPr>
          <a:xfrm>
            <a:off x="435605" y="1402034"/>
            <a:ext cx="6995160" cy="403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这正如神拣选以色列成为选民，并不因他们强盛，而是出于神的爱。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申命记七章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r>
              <a:t>：“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r>
              <a:t>“耶和华专爱你们，拣选你们，并非因你们的人数多于别民，原来你们的人数在万民中是最少的。”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随自己的意思叫人来</a:t>
            </a:r>
          </a:p>
        </p:txBody>
      </p:sp>
      <p:sp>
        <p:nvSpPr>
          <p:cNvPr id="1074" name="弗2:11-22"/>
          <p:cNvSpPr txBox="1"/>
          <p:nvPr/>
        </p:nvSpPr>
        <p:spPr>
          <a:xfrm>
            <a:off x="435605" y="1402034"/>
            <a:ext cx="6995160" cy="3975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在徒四章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13-14</a:t>
            </a:r>
            <a:r>
              <a:t>节：“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r>
              <a:t>他们见彼得、约翰的胆量，又看出他们原是没有学问的小民，就希奇，认明他们是跟过耶稣的；</a:t>
            </a:r>
            <a:r>
              <a:rPr sz="138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r>
              <a:t>又看见那治好了的人和他们一同站着，就无话可驳。”</a:t>
            </a: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</a:p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讲题：在基督里合一"/>
          <p:cNvSpPr txBox="1"/>
          <p:nvPr/>
        </p:nvSpPr>
        <p:spPr>
          <a:xfrm>
            <a:off x="256240" y="322589"/>
            <a:ext cx="754809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设立十二个人</a:t>
            </a:r>
          </a:p>
        </p:txBody>
      </p:sp>
      <p:sp>
        <p:nvSpPr>
          <p:cNvPr id="1080" name="弗2:11-22"/>
          <p:cNvSpPr txBox="1"/>
          <p:nvPr/>
        </p:nvSpPr>
        <p:spPr>
          <a:xfrm>
            <a:off x="435605" y="1402034"/>
            <a:ext cx="6995160" cy="113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0315" indent="-120315" defTabSz="457200">
              <a:spcBef>
                <a:spcPts val="500"/>
              </a:spcBef>
              <a:buSzPct val="100000"/>
              <a:buChar char="•"/>
              <a:defRPr b="0" sz="2900">
                <a:uFill>
                  <a:solidFill>
                    <a:srgbClr val="FF2600"/>
                  </a:solidFill>
                </a:u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第二，耶稣是</a:t>
            </a:r>
            <a:r>
              <a:rPr>
                <a:solidFill>
                  <a:srgbClr val="FF2600"/>
                </a:solidFill>
              </a:rPr>
              <a:t>“设立十二个人</a:t>
            </a:r>
            <a:r>
              <a:t>”，为什么是十二</a:t>
            </a:r>
            <a:r>
              <a:t>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enutzerdefiniertes Design">
  <a:themeElements>
    <a:clrScheme name="Benutzerdefiniertes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enutzerdefiniertes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enutzerdefiniertes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enutzerdefiniertes Design">
  <a:themeElements>
    <a:clrScheme name="Benutzerdefiniertes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enutzerdefiniertes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enutzerdefiniertes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