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37"/>
  </p:notesMasterIdLst>
  <p:handoutMasterIdLst>
    <p:handoutMasterId r:id="rId38"/>
  </p:handoutMasterIdLst>
  <p:sldIdLst>
    <p:sldId id="2091" r:id="rId23"/>
    <p:sldId id="20224" r:id="rId24"/>
    <p:sldId id="20368" r:id="rId25"/>
    <p:sldId id="20367" r:id="rId26"/>
    <p:sldId id="20369" r:id="rId27"/>
    <p:sldId id="20373" r:id="rId28"/>
    <p:sldId id="20184" r:id="rId29"/>
    <p:sldId id="20374" r:id="rId30"/>
    <p:sldId id="20370" r:id="rId31"/>
    <p:sldId id="20375" r:id="rId32"/>
    <p:sldId id="20371" r:id="rId33"/>
    <p:sldId id="20376" r:id="rId34"/>
    <p:sldId id="20372" r:id="rId35"/>
    <p:sldId id="20187" r:id="rId36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3333CC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404" autoAdjust="0"/>
    <p:restoredTop sz="88068" autoAdjust="0"/>
  </p:normalViewPr>
  <p:slideViewPr>
    <p:cSldViewPr>
      <p:cViewPr varScale="1">
        <p:scale>
          <a:sx n="143" d="100"/>
          <a:sy n="143" d="100"/>
        </p:scale>
        <p:origin x="220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presProps" Target="presProps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2021/10/29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94024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548851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84359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4310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7042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867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96092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04416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80375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53283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51503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81715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3721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0635541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29.10.2021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困苦中的指望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管惠萍 传道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42950" indent="-742950">
              <a:buFont typeface="+mj-lt"/>
              <a:buAutoNum type="arabicPeriod" startAt="5"/>
            </a:pPr>
            <a:r>
              <a:rPr lang="zh-CN" altLang="de-DE" sz="3600" dirty="0"/>
              <a:t>在神的心意里人的意念心境方得转化，由自怜怨愤转向依靠神的怜悯和慈爱，看清自我需要改变和调整的方向。</a:t>
            </a:r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9935778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42950" indent="-742950">
              <a:buFont typeface="+mj-lt"/>
              <a:buAutoNum type="arabicPeriod" startAt="5"/>
            </a:pPr>
            <a:r>
              <a:rPr lang="zh-CN" altLang="de-DE" sz="3600" dirty="0"/>
              <a:t>在神的心意里人的意念心境方得转化，由自怜怨愤转向依靠神的怜悯和慈爱，看清自我需要改变和调整的方向。</a:t>
            </a:r>
            <a:endParaRPr lang="de-DE" altLang="zh-CN" sz="3600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de-DE" sz="3600" dirty="0"/>
              <a:t>每个早晨都是新的。放下包袱，重整生命，调整方向轻装上路。</a:t>
            </a:r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87850081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42950" indent="-742950">
              <a:buFont typeface="+mj-lt"/>
              <a:buAutoNum type="arabicPeriod" startAt="7"/>
            </a:pPr>
            <a:r>
              <a:rPr lang="zh-CN" altLang="de-DE" sz="3600" dirty="0"/>
              <a:t>神的信实广大超越人的过犯，是人可以永远依靠和指望的。</a:t>
            </a:r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95955302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42950" indent="-742950">
              <a:buFont typeface="+mj-lt"/>
              <a:buAutoNum type="arabicPeriod" startAt="7"/>
            </a:pPr>
            <a:r>
              <a:rPr lang="zh-CN" altLang="de-DE" sz="3600" dirty="0"/>
              <a:t>神的信实广大超越人的过犯，是人可以永远依靠和指望的。</a:t>
            </a:r>
            <a:endParaRPr lang="de-DE" altLang="zh-CN" sz="3600" dirty="0"/>
          </a:p>
          <a:p>
            <a:pPr marL="742950" indent="-742950">
              <a:buFont typeface="+mj-lt"/>
              <a:buAutoNum type="arabicPeriod" startAt="7"/>
            </a:pPr>
            <a:r>
              <a:rPr lang="zh-CN" altLang="de-DE" sz="3600" dirty="0"/>
              <a:t>人当谦卑受教，领受被神管教后带给生命的益处，使生命得有长久的祝福。</a:t>
            </a:r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20503026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algn="just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CD06189-98C7-A749-BEB8-7BC98AC2A060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8580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/>
            <a:r>
              <a:rPr lang="zh-CN" altLang="de-DE" sz="3600" dirty="0"/>
              <a:t>公平公正并充满怜悯慈爱的神，在祂所行的均为是。</a:t>
            </a:r>
            <a:endParaRPr lang="de-DE" altLang="zh-CN" sz="3600" dirty="0"/>
          </a:p>
          <a:p>
            <a:pPr marL="0" indent="0"/>
            <a:r>
              <a:rPr lang="zh-CN" altLang="de-DE" sz="3600" dirty="0"/>
              <a:t>生死祸福皆有神旨</a:t>
            </a:r>
            <a:r>
              <a:rPr lang="de-DE" altLang="zh-CN" sz="3600" dirty="0"/>
              <a:t>,</a:t>
            </a:r>
            <a:r>
              <a:rPr lang="zh-CN" altLang="de-DE" sz="3600" dirty="0"/>
              <a:t>人在困境中当警醒自省，心存盼望信靠神。</a:t>
            </a:r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306436953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65070"/>
            <a:ext cx="6461764" cy="7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de-DE" altLang="zh-CN" sz="4400" b="0" dirty="0">
                <a:solidFill>
                  <a:srgbClr val="3333CC"/>
                </a:solidFill>
              </a:rPr>
              <a:t>(</a:t>
            </a:r>
            <a:r>
              <a:rPr lang="zh-CN" altLang="en-US" sz="4400" b="0" dirty="0">
                <a:solidFill>
                  <a:srgbClr val="3333CC"/>
                </a:solidFill>
              </a:rPr>
              <a:t>哀</a:t>
            </a:r>
            <a:r>
              <a:rPr lang="en-US" altLang="zh-CN" sz="4400" b="0" dirty="0">
                <a:solidFill>
                  <a:srgbClr val="3333CC"/>
                </a:solidFill>
              </a:rPr>
              <a:t>3:1-39</a:t>
            </a:r>
            <a:r>
              <a:rPr lang="de-DE" altLang="zh-CN" sz="4400" b="0" dirty="0">
                <a:solidFill>
                  <a:srgbClr val="3333CC"/>
                </a:solidFill>
              </a:rPr>
              <a:t>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EDA460D-1851-F04A-87AB-1153FD0AB772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de-DE" altLang="zh-CN" sz="3400" dirty="0"/>
              <a:t>1.	</a:t>
            </a:r>
            <a:r>
              <a:rPr lang="zh-CN" altLang="de-DE" sz="3400" dirty="0"/>
              <a:t>归属关系是一种生命的关系和关连，是命运共同体。在生死祸福中彼此牵连，共同经历生命的遭遇和沉浮。</a:t>
            </a:r>
            <a:endParaRPr lang="de-DE" altLang="zh-CN" sz="3400" dirty="0"/>
          </a:p>
        </p:txBody>
      </p:sp>
    </p:spTree>
    <p:extLst>
      <p:ext uri="{BB962C8B-B14F-4D97-AF65-F5344CB8AC3E}">
        <p14:creationId xmlns:p14="http://schemas.microsoft.com/office/powerpoint/2010/main" val="128180443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65070"/>
            <a:ext cx="6461764" cy="7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de-DE" altLang="zh-CN" sz="4400" b="0" dirty="0">
                <a:solidFill>
                  <a:srgbClr val="3333CC"/>
                </a:solidFill>
              </a:rPr>
              <a:t>(</a:t>
            </a:r>
            <a:r>
              <a:rPr lang="zh-CN" altLang="en-US" sz="4400" b="0" dirty="0">
                <a:solidFill>
                  <a:srgbClr val="3333CC"/>
                </a:solidFill>
              </a:rPr>
              <a:t>哀</a:t>
            </a:r>
            <a:r>
              <a:rPr lang="en-US" altLang="zh-CN" sz="4400" b="0" dirty="0">
                <a:solidFill>
                  <a:srgbClr val="3333CC"/>
                </a:solidFill>
              </a:rPr>
              <a:t>3:1-39</a:t>
            </a:r>
            <a:r>
              <a:rPr lang="de-DE" altLang="zh-CN" sz="4400" b="0" dirty="0">
                <a:solidFill>
                  <a:srgbClr val="3333CC"/>
                </a:solidFill>
              </a:rPr>
              <a:t>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EDA460D-1851-F04A-87AB-1153FD0AB772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de-DE" altLang="zh-CN" sz="3400" dirty="0"/>
              <a:t>1.	</a:t>
            </a:r>
            <a:r>
              <a:rPr lang="zh-CN" altLang="de-DE" sz="3400" dirty="0"/>
              <a:t>归属关系是一种生命的关系和关连，是命运共同体。在生死祸福中彼此牵连，共同经历生命的遭遇和沉浮。</a:t>
            </a:r>
            <a:endParaRPr lang="de-DE" altLang="zh-CN" sz="3400" dirty="0"/>
          </a:p>
          <a:p>
            <a:r>
              <a:rPr lang="de-DE" altLang="zh-CN" sz="3400" dirty="0"/>
              <a:t>2. </a:t>
            </a:r>
            <a:r>
              <a:rPr lang="zh-CN" altLang="de-DE" sz="3400" dirty="0"/>
              <a:t>哀其不幸，怒其不争，被牵入困苦祸患的苦境。深感身陷泥潭，心入牢笼，看不到人生出路。</a:t>
            </a:r>
          </a:p>
        </p:txBody>
      </p:sp>
    </p:spTree>
    <p:extLst>
      <p:ext uri="{BB962C8B-B14F-4D97-AF65-F5344CB8AC3E}">
        <p14:creationId xmlns:p14="http://schemas.microsoft.com/office/powerpoint/2010/main" val="295029903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65070"/>
            <a:ext cx="6461764" cy="7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de-DE" altLang="zh-CN" sz="4400" b="0" dirty="0">
                <a:solidFill>
                  <a:srgbClr val="3333CC"/>
                </a:solidFill>
              </a:rPr>
              <a:t>(</a:t>
            </a:r>
            <a:r>
              <a:rPr lang="zh-CN" altLang="en-US" sz="4400" b="0" dirty="0">
                <a:solidFill>
                  <a:srgbClr val="3333CC"/>
                </a:solidFill>
              </a:rPr>
              <a:t>哀</a:t>
            </a:r>
            <a:r>
              <a:rPr lang="en-US" altLang="zh-CN" sz="4400" b="0" dirty="0">
                <a:solidFill>
                  <a:srgbClr val="3333CC"/>
                </a:solidFill>
              </a:rPr>
              <a:t>3:1-39</a:t>
            </a:r>
            <a:r>
              <a:rPr lang="de-DE" altLang="zh-CN" sz="4400" b="0" dirty="0">
                <a:solidFill>
                  <a:srgbClr val="3333CC"/>
                </a:solidFill>
              </a:rPr>
              <a:t>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EDA460D-1851-F04A-87AB-1153FD0AB772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de-DE" altLang="zh-CN" sz="3400" dirty="0"/>
              <a:t>3. </a:t>
            </a:r>
            <a:r>
              <a:rPr lang="zh-CN" altLang="de-DE" sz="3400" dirty="0"/>
              <a:t>困苦中需要属灵眼光，需要更高的属神眼光和视角，帮助人合宜地理解处境和困境中的自我，正确面对境遇，调整自己。</a:t>
            </a:r>
          </a:p>
        </p:txBody>
      </p:sp>
    </p:spTree>
    <p:extLst>
      <p:ext uri="{BB962C8B-B14F-4D97-AF65-F5344CB8AC3E}">
        <p14:creationId xmlns:p14="http://schemas.microsoft.com/office/powerpoint/2010/main" val="39633957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65070"/>
            <a:ext cx="6461764" cy="7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de-DE" altLang="zh-CN" sz="4400" b="0" dirty="0">
                <a:solidFill>
                  <a:srgbClr val="3333CC"/>
                </a:solidFill>
              </a:rPr>
              <a:t>(</a:t>
            </a:r>
            <a:r>
              <a:rPr lang="zh-CN" altLang="en-US" sz="4400" b="0" dirty="0">
                <a:solidFill>
                  <a:srgbClr val="3333CC"/>
                </a:solidFill>
              </a:rPr>
              <a:t>哀</a:t>
            </a:r>
            <a:r>
              <a:rPr lang="en-US" altLang="zh-CN" sz="4400" b="0" dirty="0">
                <a:solidFill>
                  <a:srgbClr val="3333CC"/>
                </a:solidFill>
              </a:rPr>
              <a:t>3:1-39</a:t>
            </a:r>
            <a:r>
              <a:rPr lang="de-DE" altLang="zh-CN" sz="4400" b="0" dirty="0">
                <a:solidFill>
                  <a:srgbClr val="3333CC"/>
                </a:solidFill>
              </a:rPr>
              <a:t>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EDA460D-1851-F04A-87AB-1153FD0AB772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de-DE" altLang="zh-CN" sz="3400" dirty="0"/>
              <a:t>3. </a:t>
            </a:r>
            <a:r>
              <a:rPr lang="zh-CN" altLang="de-DE" sz="3400" dirty="0"/>
              <a:t>困苦中需要属灵眼光，需要更高的属神眼光和视角，帮助人合宜地理解处境和困境中的自我，正确面对境遇，调整自己。</a:t>
            </a:r>
          </a:p>
          <a:p>
            <a:r>
              <a:rPr lang="de-DE" altLang="zh-CN" sz="3400" dirty="0"/>
              <a:t>4. </a:t>
            </a:r>
            <a:r>
              <a:rPr lang="zh-CN" altLang="de-DE" sz="3400" dirty="0"/>
              <a:t>神透过先知的话语和启示，使人从人类自我经验范畴之上了解自身处境，解释和揭示神的作为和心意，明了现状和未来。</a:t>
            </a:r>
          </a:p>
        </p:txBody>
      </p:sp>
    </p:spTree>
    <p:extLst>
      <p:ext uri="{BB962C8B-B14F-4D97-AF65-F5344CB8AC3E}">
        <p14:creationId xmlns:p14="http://schemas.microsoft.com/office/powerpoint/2010/main" val="175938232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zh-CN" altLang="de-DE" sz="3600" dirty="0"/>
              <a:t>命运相连：民族的罪恶与苦难，先知个人遭遇和忧患。</a:t>
            </a:r>
            <a:endParaRPr lang="de-DE" altLang="zh-CN" sz="3600" dirty="0"/>
          </a:p>
          <a:p>
            <a:pPr marL="0" indent="0"/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33153826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zh-CN" altLang="de-DE" sz="3600" dirty="0"/>
              <a:t>命运相连：民族的罪恶与苦难，先知个人遭遇和忧患。</a:t>
            </a:r>
            <a:endParaRPr lang="de-DE" altLang="zh-CN" sz="3600" dirty="0"/>
          </a:p>
          <a:p>
            <a:pPr marL="742950" indent="-742950">
              <a:buFont typeface="+mj-lt"/>
              <a:buAutoNum type="arabicPeriod"/>
            </a:pPr>
            <a:r>
              <a:rPr lang="zh-CN" altLang="de-DE" sz="3600" dirty="0"/>
              <a:t>信心危机：属神的子民为何胜不过仇敌，反被掳掠？失去家园和盼望，神在哪里？神的应许可靠吗？</a:t>
            </a:r>
            <a:endParaRPr lang="de-DE" altLang="zh-CN" sz="3600" dirty="0"/>
          </a:p>
          <a:p>
            <a:pPr marL="0" indent="0"/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337745883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42950" indent="-742950">
              <a:buFont typeface="+mj-lt"/>
              <a:buAutoNum type="arabicPeriod" startAt="3"/>
            </a:pPr>
            <a:r>
              <a:rPr lang="zh-CN" altLang="de-DE" sz="3600" dirty="0"/>
              <a:t>从神心意里理解自己的处境和遭遇，明白困境的缘由：祸患遭遇有神公正的心意。击打管教为使其悔改，苦难与审判之目的乃为救赎。</a:t>
            </a:r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29048601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9342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42950" indent="-742950">
              <a:buFont typeface="+mj-lt"/>
              <a:buAutoNum type="arabicPeriod" startAt="3"/>
            </a:pPr>
            <a:r>
              <a:rPr lang="zh-CN" altLang="de-DE" sz="3600" dirty="0"/>
              <a:t>从神心意里理解自己的处境和遭遇，明白困境的缘由：祸患遭遇有神公正的心意。击打管教为使其悔改，苦难与审判之目的乃为救赎。</a:t>
            </a:r>
            <a:endParaRPr lang="de-DE" altLang="zh-CN" sz="3600" dirty="0"/>
          </a:p>
          <a:p>
            <a:pPr marL="742950" indent="-742950">
              <a:buFont typeface="+mj-lt"/>
              <a:buAutoNum type="arabicPeriod" startAt="3"/>
            </a:pPr>
            <a:r>
              <a:rPr lang="zh-CN" altLang="de-DE" sz="3600" dirty="0"/>
              <a:t>看环境与处境使人窘迫，看神心意和本质使人心生盼望。</a:t>
            </a:r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24963897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1407</Words>
  <Application>Microsoft Office PowerPoint</Application>
  <PresentationFormat>Bildschirmpräsentation (4:3)</PresentationFormat>
  <Paragraphs>106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22</vt:i4>
      </vt:variant>
      <vt:variant>
        <vt:lpstr>Folientitel</vt:lpstr>
      </vt:variant>
      <vt:variant>
        <vt:i4>14</vt:i4>
      </vt:variant>
    </vt:vector>
  </HeadingPairs>
  <TitlesOfParts>
    <vt:vector size="43" baseType="lpstr">
      <vt:lpstr>PingFang HK Regular</vt:lpstr>
      <vt:lpstr>SimHei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2024</cp:revision>
  <cp:lastPrinted>2021-04-07T14:28:01Z</cp:lastPrinted>
  <dcterms:created xsi:type="dcterms:W3CDTF">2013-12-13T09:03:28Z</dcterms:created>
  <dcterms:modified xsi:type="dcterms:W3CDTF">2021-10-28T22:02:08Z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