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53" r:id="rId23"/>
  </p:sldMasterIdLst>
  <p:notesMasterIdLst>
    <p:notesMasterId r:id="rId29"/>
  </p:notesMasterIdLst>
  <p:handoutMasterIdLst>
    <p:handoutMasterId r:id="rId30"/>
  </p:handoutMasterIdLst>
  <p:sldIdLst>
    <p:sldId id="256" r:id="rId24"/>
    <p:sldId id="20562" r:id="rId25"/>
    <p:sldId id="258" r:id="rId26"/>
    <p:sldId id="259" r:id="rId27"/>
    <p:sldId id="260" r:id="rId28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88132" autoAdjust="0"/>
  </p:normalViewPr>
  <p:slideViewPr>
    <p:cSldViewPr>
      <p:cViewPr varScale="1">
        <p:scale>
          <a:sx n="143" d="100"/>
          <a:sy n="143" d="100"/>
        </p:scale>
        <p:origin x="234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2021/9/28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1747-3941-4359-911A-A664CA09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739F-915C-4EB5-99C0-759AC6C552A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7A50-E4F4-4DE0-998F-E26227B7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7E614-22A1-457C-9E6E-466BAEAA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3130-47C7-4A5D-B52D-91333126E7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3196687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04DD4-FD49-4BE6-ABC7-F6326D6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D06-EDB5-4689-B0A5-F54A3251DEB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B68EF-3331-4CC5-8953-4F960952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C7C9-161E-4A89-8BE0-8E08551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93F-C49A-47B1-B767-57AE75CF4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715314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8C248-A01F-4CEE-9195-DFE4D236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00DE-AEE9-43D1-9C7F-9D8902CC4FC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0AA063-66C3-4332-9955-264C2E17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2C562-303C-45D0-A9F7-A08B314D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4B0D-D94C-4E11-BC2B-04BC9B0CA3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479467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780491-0E2A-4C67-8666-78F84FB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F140-2CF9-4604-AD3E-D0B73D191DF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E8A718-B1EC-4340-AC26-02D56372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E8D414-2DC8-4B23-9DBD-72DE7972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52D8-BC01-4DED-B4D3-E199CD62DF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185695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C684A8-B21A-4D42-8C4B-FC5663DB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8118-80E9-4E9F-991F-1A83E0FC499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3F4A86-366B-438A-B6E9-7235817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A2E0-F901-4132-A00B-883077A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5F8E-5BBB-4016-81A7-6304AC416B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991284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B44753-D8FE-44F8-9B38-9D89F3E3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72CE-71DC-4289-B1BE-C736A1C4698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C1E400-A4E3-4477-A75E-0CEF61CF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A5DA49-7A3E-4371-B1F8-B5D37E2C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1CB41-A606-4B1F-9007-2D74402D20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05887054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AED055-99C8-467B-8E8A-99375D4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2387-0DE6-4043-898A-8007E7AE8E2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29CD75-5BC2-4642-AA9E-7BDB89CF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52BD72-D8B3-4442-A6ED-192DA1E2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7771-4891-4C5B-B33C-7ACB031B1B1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86615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3B7B86-67FF-4BE6-8612-BEC732B7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10A9-172F-401E-9A28-2DE2CC8BDE4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00B2D-825E-44A1-9984-11D397DF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261FD6-B2F7-412B-BB99-16E08078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2D9-3BD6-4E7C-A119-283096FE11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746448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B8BE-A1E7-4743-8803-66F50462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6983-8E31-4CCF-8565-AD784B649A2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1BE1-B8D9-48EC-9304-2E259EB0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82CD-FEBD-4DFA-9F9A-81E663F3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B4D5-AFDD-43A5-AA24-7DB0255968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979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8C77-9CCF-4F7E-9AED-3624CD7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F80B-F50A-4465-BB86-0B148EBB38F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1DD0-8324-42D9-B991-1EEEF50A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7707-2300-4870-A5C3-29DB2950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998B-6D1B-4031-94A6-FF469BB74F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0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28.09.2021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4BFD2825-3AF1-49F5-9B6A-FE5536DB53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E1AB994F-05CA-44A7-A761-D55871A23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525AA52B-86CA-4BFD-900F-DAB6E6C7D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9152-1DAD-46FB-988A-C47FE2BC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79BDA7-C63F-440A-A4B7-7C652011A905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95DA-1444-4A33-A1D0-62503FCB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F9053-EEDF-48C1-846D-630F465A3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4F457-D8C7-4FC6-ACF1-0EEBE75A42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FF95EEB-DBA6-4587-B3A2-0033B070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4" r:id="rId1"/>
    <p:sldLayoutId id="2147505455" r:id="rId2"/>
    <p:sldLayoutId id="2147505456" r:id="rId3"/>
    <p:sldLayoutId id="2147505457" r:id="rId4"/>
    <p:sldLayoutId id="2147505458" r:id="rId5"/>
    <p:sldLayoutId id="2147505459" r:id="rId6"/>
    <p:sldLayoutId id="2147505460" r:id="rId7"/>
    <p:sldLayoutId id="2147505461" r:id="rId8"/>
    <p:sldLayoutId id="2147505462" r:id="rId9"/>
    <p:sldLayoutId id="2147505463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28.09.2021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79AD9-99A0-46F5-9C1F-2EB7B9C710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/>
              <a:t>自信与信心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BA73567-C1EA-4A26-855F-30A2174916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dirty="0"/>
              <a:t>哥林多前书</a:t>
            </a:r>
            <a:r>
              <a:rPr lang="de-DE" altLang="zh-CN" dirty="0"/>
              <a:t>1</a:t>
            </a:r>
            <a:r>
              <a:rPr lang="zh-CN" altLang="de-DE" dirty="0"/>
              <a:t>章</a:t>
            </a:r>
            <a:r>
              <a:rPr lang="de-DE" altLang="zh-CN" dirty="0"/>
              <a:t>18-31</a:t>
            </a:r>
            <a:r>
              <a:rPr lang="zh-CN" altLang="de-DE" dirty="0"/>
              <a:t>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457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ABD28-B4EA-4EB3-9FA5-166BA749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9BFDA4-825D-4DD2-A2DB-8D5697710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76799"/>
          </a:xfrm>
        </p:spPr>
        <p:txBody>
          <a:bodyPr>
            <a:noAutofit/>
          </a:bodyPr>
          <a:lstStyle/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面对未知和未来，人生需要内在的力量和确据，需要把握和依据，自信和信心都能给人依托和方向。</a:t>
            </a: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自信在竞争与自我奋斗的时代处境中成为被推崇鼓励的个性品质，被个人渴慕，被教育重视。</a:t>
            </a: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自信的依据：自我所拥有的特征（聪明、才智、处事方式或特点等）或外在资源（背景、经验、学历、出身、关系等）足够使人应对环境的要求和挑战，被当事人自己深度感知而产生的对自我的信任和认同。</a:t>
            </a:r>
            <a:endParaRPr lang="de-DE" altLang="zh-CN" sz="2400" dirty="0"/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人生拥有自信是否足够？自信能推动人走多远？自信的界限在哪里？</a:t>
            </a:r>
            <a:endParaRPr lang="de-DE" altLang="zh-CN" sz="2400" dirty="0"/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哥林多教会的问题和纷争，在于信徒所信靠和信任的基础出现问题，保罗从属灵层面给予澄清。</a:t>
            </a:r>
          </a:p>
          <a:p>
            <a:pPr marL="457200" indent="-457200" eaLnBrk="1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6671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ED656-9E82-4DC4-A099-A779C6A4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CB4440-DA35-4E31-9A36-50894C1C9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169" y="1447800"/>
            <a:ext cx="7065169" cy="4351338"/>
          </a:xfrm>
        </p:spPr>
        <p:txBody>
          <a:bodyPr>
            <a:noAutofit/>
          </a:bodyPr>
          <a:lstStyle/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哥林多教会分党纷争，在于信徒将“信”的基础放在可见之人的背景、实力和才智，而忽略神能力和作为。对人智慧的信任超过对神、基督和圣灵的信靠。</a:t>
            </a:r>
          </a:p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自信：信任对象是人或自我，基础是自己可以看见的优势和拥有的资源。做判断的自我与信任的对象都具有不稳定特征。</a:t>
            </a:r>
          </a:p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信心：信任对象是神，基础是神的本质、本性，神的智慧和大能，神的计划和应许。</a:t>
            </a:r>
          </a:p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狭隘的自信会伤害信心，信任基础错位导致教会生活与个人灵命出问题：教会分党纷争，个人灵命自大骄傲或自卑无力。</a:t>
            </a:r>
          </a:p>
          <a:p>
            <a:pPr marL="342900" indent="-342900" eaLnBrk="1">
              <a:buFont typeface="Arial" panose="020B0604020202020204" pitchFamily="34" charset="0"/>
              <a:buChar char="•"/>
            </a:pPr>
            <a:endParaRPr lang="zh-CN" altLang="de-DE" sz="2400" dirty="0"/>
          </a:p>
          <a:p>
            <a:pPr marL="342900" indent="-342900" eaLnBrk="1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26538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F1C72-2BA7-4BFC-B170-49E666CBE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4F0C09-50BC-4501-9FDE-618E4B901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7119938" cy="4351338"/>
          </a:xfrm>
        </p:spPr>
        <p:txBody>
          <a:bodyPr>
            <a:normAutofit/>
          </a:bodyPr>
          <a:lstStyle/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信心的根基是与神建立关系，让神的能力和智慧引导个人生命和教会生活，让神的恩典覆庇人的软弱。</a:t>
            </a:r>
          </a:p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信心引导人超越自我的软弱和有限，修正自大骄傲带来的错觉和偏执。信心比自信更广阔和超越。</a:t>
            </a:r>
            <a:endParaRPr lang="de-DE" altLang="zh-CN" sz="2400" dirty="0"/>
          </a:p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基督的灵进入生命。有信心根基的自信使生命宽广和超越，并使不可掌控的未来成为有把握、有确据的盼望（希伯来书</a:t>
            </a:r>
            <a:r>
              <a:rPr lang="de-DE" altLang="zh-CN" sz="2400" dirty="0"/>
              <a:t>11</a:t>
            </a:r>
            <a:r>
              <a:rPr lang="zh-CN" altLang="de-DE" sz="2400" dirty="0"/>
              <a:t>：</a:t>
            </a:r>
            <a:r>
              <a:rPr lang="de-DE" altLang="zh-CN" sz="2400" dirty="0"/>
              <a:t>1</a:t>
            </a:r>
            <a:r>
              <a:rPr lang="zh-CN" altLang="de-DE" sz="2400" dirty="0"/>
              <a:t>）。</a:t>
            </a:r>
          </a:p>
          <a:p>
            <a:pPr marL="342900" indent="-3429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在信心里需要放下对自我过度信任和依赖，谦卑顺服神心意，更需要刚强壮胆与神同行。</a:t>
            </a:r>
          </a:p>
          <a:p>
            <a:pPr marL="342900" indent="-342900" eaLnBrk="1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4883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C9BF4-0661-484D-BBF0-CC8340F5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36A007-3E17-4896-8D95-8976D9A2F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" y="1447800"/>
            <a:ext cx="7241858" cy="4351338"/>
          </a:xfrm>
        </p:spPr>
        <p:txBody>
          <a:bodyPr/>
          <a:lstStyle/>
          <a:p>
            <a:pPr marL="571500" indent="-571500" eaLnBrk="1">
              <a:buFont typeface="Arial" panose="020B0604020202020204" pitchFamily="34" charset="0"/>
              <a:buChar char="•"/>
            </a:pPr>
            <a:r>
              <a:rPr lang="zh-CN" altLang="de-DE" sz="2400" dirty="0"/>
              <a:t>分辨自信与信心的不同，让生命插上信心的翅膀。将目光从依靠有限的自己或他人，转向以信心依靠神的大能，将焦点和盼望放在神的作为和应许中，与神同工同行，生命有广阔坚实的根基，祂使软弱者成为刚强，并帮助我们胜过罪和世界。</a:t>
            </a:r>
            <a:endParaRPr lang="de-DE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007515446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783</Words>
  <Application>Microsoft Office PowerPoint</Application>
  <PresentationFormat>Bildschirmpräsentation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5</vt:i4>
      </vt:variant>
    </vt:vector>
  </HeadingPairs>
  <TitlesOfParts>
    <vt:vector size="35" baseType="lpstr">
      <vt:lpstr>黑体</vt:lpstr>
      <vt:lpstr>黑体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Muster (1)</vt:lpstr>
      <vt:lpstr>自信与信心</vt:lpstr>
      <vt:lpstr>引言</vt:lpstr>
      <vt:lpstr>经文的理解和应用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2247</cp:revision>
  <cp:lastPrinted>2021-04-07T14:28:01Z</cp:lastPrinted>
  <dcterms:created xsi:type="dcterms:W3CDTF">2013-12-13T09:03:28Z</dcterms:created>
  <dcterms:modified xsi:type="dcterms:W3CDTF">2021-09-28T16:01:56Z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