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theme/theme21.xml" ContentType="application/vnd.openxmlformats-officedocument.theme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theme/theme22.xml" ContentType="application/vnd.openxmlformats-officedocument.theme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  <p:sldMasterId id="2147505453" r:id="rId23"/>
  </p:sldMasterIdLst>
  <p:notesMasterIdLst>
    <p:notesMasterId r:id="rId35"/>
  </p:notesMasterIdLst>
  <p:handoutMasterIdLst>
    <p:handoutMasterId r:id="rId36"/>
  </p:handoutMasterIdLst>
  <p:sldIdLst>
    <p:sldId id="2091" r:id="rId24"/>
    <p:sldId id="20382" r:id="rId25"/>
    <p:sldId id="20383" r:id="rId26"/>
    <p:sldId id="20384" r:id="rId27"/>
    <p:sldId id="20385" r:id="rId28"/>
    <p:sldId id="20386" r:id="rId29"/>
    <p:sldId id="20387" r:id="rId30"/>
    <p:sldId id="20389" r:id="rId31"/>
    <p:sldId id="20388" r:id="rId32"/>
    <p:sldId id="20390" r:id="rId33"/>
    <p:sldId id="20391" r:id="rId34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3333CC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22" autoAdjust="0"/>
    <p:restoredTop sz="88104" autoAdjust="0"/>
  </p:normalViewPr>
  <p:slideViewPr>
    <p:cSldViewPr>
      <p:cViewPr varScale="1">
        <p:scale>
          <a:sx n="113" d="100"/>
          <a:sy n="113" d="100"/>
        </p:scale>
        <p:origin x="120" y="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9" Type="http://schemas.openxmlformats.org/officeDocument/2006/relationships/theme" Target="theme/theme1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2021/8/2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580396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14741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695659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20978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36889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77686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87355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26093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14428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07075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5712251"/>
      </p:ext>
    </p:extLst>
  </p:cSld>
  <p:clrMapOvr>
    <a:masterClrMapping/>
  </p:clrMapOvr>
  <p:transition spd="med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11747-3941-4359-911A-A664CA09D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2739F-915C-4EB5-99C0-759AC6C552A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7A50-E4F4-4DE0-998F-E26227B7E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7E614-22A1-457C-9E6E-466BAEAA4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A3130-47C7-4A5D-B52D-91333126E7C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83196687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04DD4-FD49-4BE6-ABC7-F6326D661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BD06-EDB5-4689-B0A5-F54A3251DEB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B68EF-3331-4CC5-8953-4F9609521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BC7C9-161E-4A89-8BE0-8E085510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693F-C49A-47B1-B767-57AE75CF4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7153147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68C248-A01F-4CEE-9195-DFE4D2362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00DE-AEE9-43D1-9C7F-9D8902CC4FC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0AA063-66C3-4332-9955-264C2E17F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F2C562-303C-45D0-A9F7-A08B314D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24B0D-D94C-4E11-BC2B-04BC9B0CA3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6479467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D780491-0E2A-4C67-8666-78F84FBF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F140-2CF9-4604-AD3E-D0B73D191DF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E8A718-B1EC-4340-AC26-02D56372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E8D414-2DC8-4B23-9DBD-72DE7972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752D8-BC01-4DED-B4D3-E199CD62DF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11856959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C684A8-B21A-4D42-8C4B-FC5663DB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8118-80E9-4E9F-991F-1A83E0FC499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3F4A86-366B-438A-B6E9-72358177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8BA2E0-F901-4132-A00B-883077A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25F8E-5BBB-4016-81A7-6304AC416B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9912843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2B44753-D8FE-44F8-9B38-9D89F3E3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72CE-71DC-4289-B1BE-C736A1C4698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C1E400-A4E3-4477-A75E-0CEF61CF7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A5DA49-7A3E-4371-B1F8-B5D37E2CE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1CB41-A606-4B1F-9007-2D74402D20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05887054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AED055-99C8-467B-8E8A-99375D40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2387-0DE6-4043-898A-8007E7AE8E2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29CD75-5BC2-4642-AA9E-7BDB89CF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52BD72-D8B3-4442-A6ED-192DA1E2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7771-4891-4C5B-B33C-7ACB031B1B1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63866155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3B7B86-67FF-4BE6-8612-BEC732B7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210A9-172F-401E-9A28-2DE2CC8BDE4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500B2D-825E-44A1-9984-11D397DF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261FD6-B2F7-412B-BB99-16E08078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82D9-3BD6-4E7C-A119-283096FE11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74644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FB8BE-A1E7-4743-8803-66F50462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96983-8E31-4CCF-8565-AD784B649A2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21BE1-B8D9-48EC-9304-2E259EB0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F82CD-FEBD-4DFA-9F9A-81E663F3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9B4D5-AFDD-43A5-AA24-7DB0255968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09790700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D8C77-9CCF-4F7E-9AED-3624CD7F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F80B-F50A-4465-BB86-0B148EBB38F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31DD0-8324-42D9-B991-1EEEF50A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17707-2300-4870-A5C3-29DB29507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998B-6D1B-4031-94A6-FF469BB74F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0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9.xml"/><Relationship Id="rId3" Type="http://schemas.openxmlformats.org/officeDocument/2006/relationships/slideLayout" Target="../slideLayouts/slideLayout244.xml"/><Relationship Id="rId7" Type="http://schemas.openxmlformats.org/officeDocument/2006/relationships/slideLayout" Target="../slideLayouts/slideLayout24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43.xml"/><Relationship Id="rId1" Type="http://schemas.openxmlformats.org/officeDocument/2006/relationships/slideLayout" Target="../slideLayouts/slideLayout242.xml"/><Relationship Id="rId6" Type="http://schemas.openxmlformats.org/officeDocument/2006/relationships/slideLayout" Target="../slideLayouts/slideLayout247.xml"/><Relationship Id="rId11" Type="http://schemas.openxmlformats.org/officeDocument/2006/relationships/theme" Target="../theme/theme23.xml"/><Relationship Id="rId5" Type="http://schemas.openxmlformats.org/officeDocument/2006/relationships/slideLayout" Target="../slideLayouts/slideLayout246.xml"/><Relationship Id="rId10" Type="http://schemas.openxmlformats.org/officeDocument/2006/relationships/slideLayout" Target="../slideLayouts/slideLayout251.xml"/><Relationship Id="rId4" Type="http://schemas.openxmlformats.org/officeDocument/2006/relationships/slideLayout" Target="../slideLayouts/slideLayout245.xml"/><Relationship Id="rId9" Type="http://schemas.openxmlformats.org/officeDocument/2006/relationships/slideLayout" Target="../slideLayouts/slideLayout2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6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02.08.2021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4BFD2825-3AF1-49F5-9B6A-FE5536DB53D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E1AB994F-05CA-44A7-A761-D55871A23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525AA52B-86CA-4BFD-900F-DAB6E6C7D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79152-1DAD-46FB-988A-C47FE2BCE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79BDA7-C63F-440A-A4B7-7C652011A905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E95DA-1444-4A33-A1D0-62503FCBF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F9053-EEDF-48C1-846D-630F465A3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B4F457-D8C7-4FC6-ACF1-0EEBE75A42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FF95EEB-DBA6-4587-B3A2-0033B0705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1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4" r:id="rId1"/>
    <p:sldLayoutId id="2147505455" r:id="rId2"/>
    <p:sldLayoutId id="2147505456" r:id="rId3"/>
    <p:sldLayoutId id="2147505457" r:id="rId4"/>
    <p:sldLayoutId id="2147505458" r:id="rId5"/>
    <p:sldLayoutId id="2147505459" r:id="rId6"/>
    <p:sldLayoutId id="2147505460" r:id="rId7"/>
    <p:sldLayoutId id="2147505461" r:id="rId8"/>
    <p:sldLayoutId id="2147505462" r:id="rId9"/>
    <p:sldLayoutId id="2147505463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02.08.2021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谁愿“先”舍己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陈梁兆琪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师母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88D4BA5-91A7-4FE7-A1DC-E47594FCE7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447800"/>
            <a:ext cx="7391400" cy="437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6013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4. </a:t>
            </a:r>
            <a:r>
              <a:rPr lang="zh-CN" altLang="en-US" dirty="0"/>
              <a:t>总结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380999" y="1295400"/>
            <a:ext cx="8305801" cy="4500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“谁愿先舍己”</a:t>
            </a:r>
            <a:endParaRPr lang="en-US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真正强的人才能做到舍己，所以“愿意先舍己”的那一个，才是真正刚强，有力量的人</a:t>
            </a:r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祈祷结束</a:t>
            </a:r>
            <a:endParaRPr lang="en-US" altLang="zh-CN" dirty="0"/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zh-CN" alt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12232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1. </a:t>
            </a:r>
            <a:r>
              <a:rPr lang="zh-CN" altLang="en-US" dirty="0"/>
              <a:t>引言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583681" cy="2703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如何处理意见不同而发生的不和呢？</a:t>
            </a:r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世俗方法与保罗教导的方法有什么不同？</a:t>
            </a:r>
            <a:endParaRPr lang="en-US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两者带来什么不同的结果？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66198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 </a:t>
            </a:r>
            <a:r>
              <a:rPr lang="zh-CN" altLang="en-US" dirty="0"/>
              <a:t>经文理解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659881" cy="5186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保罗写信给腓立比教会的原因：</a:t>
            </a:r>
            <a:endParaRPr lang="en-US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感谢：腓立比的信徒差派以巴弗提将物资送给被下到监狱的他</a:t>
            </a:r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安慰：表达他没有因为下到监狱而失去信心和传福音的心志。以巴弗提的大病痊愈了，将会回到腓立比去。</a:t>
            </a:r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教导：腓立比教会有人传假的道理、友阿蝶和循都基发生的争论。</a:t>
            </a:r>
          </a:p>
        </p:txBody>
      </p:sp>
    </p:spTree>
    <p:extLst>
      <p:ext uri="{BB962C8B-B14F-4D97-AF65-F5344CB8AC3E}">
        <p14:creationId xmlns:p14="http://schemas.microsoft.com/office/powerpoint/2010/main" val="1813518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 </a:t>
            </a:r>
            <a:r>
              <a:rPr lang="zh-CN" altLang="en-US" dirty="0"/>
              <a:t>经文理解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7117081" cy="5186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友阿蝶和循都基的争论</a:t>
            </a:r>
            <a:endParaRPr lang="en-US" altLang="zh-CN" dirty="0"/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友阿蝶和循都基是谁？</a:t>
            </a:r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腓立比教会的同工，社会地位很高，非常能干，各自有一群支持者。保罗在腓立比教会传道时，她们曾出过不少力量。</a:t>
            </a:r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她们的不和并非私人纷争，而是为教会事工因意见不同而发生不和。由于她们有自己的支持者，这场纠纷隐藏着教会分裂的危机。</a:t>
            </a:r>
          </a:p>
        </p:txBody>
      </p:sp>
    </p:spTree>
    <p:extLst>
      <p:ext uri="{BB962C8B-B14F-4D97-AF65-F5344CB8AC3E}">
        <p14:creationId xmlns:p14="http://schemas.microsoft.com/office/powerpoint/2010/main" val="3825844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 </a:t>
            </a:r>
            <a:r>
              <a:rPr lang="zh-CN" altLang="en-US" dirty="0"/>
              <a:t>经文理解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380999" y="1295400"/>
            <a:ext cx="8686801" cy="4500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人的软弱</a:t>
            </a:r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出现问题：在讨论过程以至结果出来时，加入了自我中心的渴求，带来一些不想发生或极端的情况。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zh-CN" altLang="en-US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zh-CN" alt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5767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 </a:t>
            </a:r>
            <a:r>
              <a:rPr lang="zh-CN" altLang="en-US" dirty="0"/>
              <a:t>经文理解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380999" y="1295400"/>
            <a:ext cx="8763001" cy="6426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2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保罗看到的问题：</a:t>
            </a: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>
                <a:solidFill>
                  <a:srgbClr val="FF0000"/>
                </a:solidFill>
              </a:rPr>
              <a:t>结党</a:t>
            </a:r>
            <a:r>
              <a:rPr lang="zh-CN" altLang="en-US" dirty="0"/>
              <a:t>：利用大家的支持作为自己的势力</a:t>
            </a: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>
                <a:solidFill>
                  <a:srgbClr val="FF0000"/>
                </a:solidFill>
              </a:rPr>
              <a:t>贪图荣耀</a:t>
            </a:r>
            <a:r>
              <a:rPr lang="zh-CN" altLang="en-US" dirty="0"/>
              <a:t>：希望获得个人的荣耀。</a:t>
            </a: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>
                <a:solidFill>
                  <a:srgbClr val="FF0000"/>
                </a:solidFill>
              </a:rPr>
              <a:t>谦卑</a:t>
            </a:r>
            <a:r>
              <a:rPr lang="zh-CN" altLang="en-US" dirty="0"/>
              <a:t>：自觉高人一等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>
                <a:solidFill>
                  <a:srgbClr val="FF0000"/>
                </a:solidFill>
              </a:rPr>
              <a:t>看自己强过别人</a:t>
            </a:r>
            <a:r>
              <a:rPr lang="zh-CN" altLang="en-US" dirty="0"/>
              <a:t>：自己是非常，不能退让。</a:t>
            </a: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>
                <a:solidFill>
                  <a:srgbClr val="FF0000"/>
                </a:solidFill>
              </a:rPr>
              <a:t>单顾自己的事</a:t>
            </a:r>
            <a:r>
              <a:rPr lang="zh-CN" altLang="en-US" dirty="0"/>
              <a:t>：她们看“自己”比教会更重要。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zh-CN" altLang="en-US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zh-CN" alt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48997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 </a:t>
            </a:r>
            <a:r>
              <a:rPr lang="zh-CN" altLang="en-US" dirty="0"/>
              <a:t>经文理解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380999" y="1295400"/>
            <a:ext cx="8610601" cy="66407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神的恩典</a:t>
            </a:r>
            <a:endParaRPr lang="en-US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保罗处理不和提出“谦让的心”（腓</a:t>
            </a:r>
            <a:r>
              <a:rPr lang="en-US" altLang="zh-CN" dirty="0"/>
              <a:t>4:5</a:t>
            </a:r>
            <a:r>
              <a:rPr lang="zh-CN" altLang="en-US" dirty="0"/>
              <a:t>）</a:t>
            </a:r>
            <a:endParaRPr lang="en-US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以基督耶稣的心为心</a:t>
            </a:r>
            <a:endParaRPr lang="en-US" altLang="zh-CN" dirty="0"/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“他本有神的形像，不以自己与神同等为强夺的；反倒虚己，取了奴仆的形像，成为人的样式；既有人的样子，就自己卑微，存心顺服，以至于死，且死在十字架上。”</a:t>
            </a:r>
            <a:r>
              <a:rPr lang="en-US" altLang="zh-CN" dirty="0"/>
              <a:t>(</a:t>
            </a:r>
            <a:r>
              <a:rPr lang="zh-CN" altLang="en-US" dirty="0"/>
              <a:t>腓</a:t>
            </a:r>
            <a:r>
              <a:rPr lang="en-US" altLang="zh-CN" dirty="0"/>
              <a:t>2:6-8</a:t>
            </a:r>
            <a:r>
              <a:rPr lang="zh-CN" altLang="en-US" dirty="0"/>
              <a:t>）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zh-CN" altLang="en-US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zh-CN" alt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65557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 </a:t>
            </a:r>
            <a:r>
              <a:rPr lang="zh-CN" altLang="en-US" dirty="0"/>
              <a:t>经文理解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380999" y="1295400"/>
            <a:ext cx="8305801" cy="6769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舍己：舍弃权利，和自我满足。</a:t>
            </a:r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耶稣基督舍己的奖赏：神将祂升为至高、使荣耀归神。</a:t>
            </a:r>
            <a:endParaRPr lang="en-US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友阿蝶和循都基的奖赏：</a:t>
            </a:r>
            <a:endParaRPr lang="en-US" altLang="zh-CN" dirty="0">
              <a:latin typeface="Times New Roman"/>
              <a:cs typeface="Times New Roman"/>
              <a:sym typeface="Times New Roman"/>
            </a:endParaRP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在神面前不指责为罪人</a:t>
            </a: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在世人面前，令人刮目相看，得到个人的荣耀。</a:t>
            </a:r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/>
              <a:t>4.</a:t>
            </a:r>
            <a:r>
              <a:rPr lang="zh-CN" altLang="en-US" dirty="0"/>
              <a:t>如果你们不做到：在神面前就可指摘为罪人，不诚实，不是神的儿女，被人漠视。</a:t>
            </a: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zh-CN" alt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4387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3. </a:t>
            </a:r>
            <a:r>
              <a:rPr lang="zh-CN" altLang="en-US" dirty="0"/>
              <a:t>实践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380999" y="1295400"/>
            <a:ext cx="8305801" cy="5228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实践“舍己”</a:t>
            </a:r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/>
              <a:t>1. </a:t>
            </a:r>
            <a:r>
              <a:rPr lang="zh-CN" altLang="en-US" dirty="0">
                <a:solidFill>
                  <a:srgbClr val="FF0000"/>
                </a:solidFill>
              </a:rPr>
              <a:t>不可结党</a:t>
            </a:r>
            <a:r>
              <a:rPr lang="zh-CN" altLang="en-US" dirty="0"/>
              <a:t>：致力维持合一</a:t>
            </a:r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/>
              <a:t>2. </a:t>
            </a:r>
            <a:r>
              <a:rPr lang="zh-CN" altLang="en-US" dirty="0">
                <a:solidFill>
                  <a:srgbClr val="FF0000"/>
                </a:solidFill>
              </a:rPr>
              <a:t>谦卑</a:t>
            </a:r>
            <a:r>
              <a:rPr lang="zh-CN" altLang="en-US" dirty="0"/>
              <a:t>：感谢神赐你拥有的</a:t>
            </a:r>
            <a:endParaRPr lang="en-US" altLang="zh-CN" dirty="0"/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/>
              <a:t>3. </a:t>
            </a:r>
            <a:r>
              <a:rPr lang="zh-CN" altLang="en-US" dirty="0">
                <a:solidFill>
                  <a:srgbClr val="FF0000"/>
                </a:solidFill>
              </a:rPr>
              <a:t>看别人比自己强</a:t>
            </a:r>
            <a:r>
              <a:rPr lang="zh-CN" altLang="en-US" dirty="0"/>
              <a:t>：学习退让。</a:t>
            </a:r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/>
              <a:t>4. </a:t>
            </a:r>
            <a:r>
              <a:rPr lang="zh-CN" altLang="en-US" dirty="0">
                <a:solidFill>
                  <a:srgbClr val="FF0000"/>
                </a:solidFill>
              </a:rPr>
              <a:t>不要单顾自己的事</a:t>
            </a:r>
            <a:r>
              <a:rPr lang="zh-CN" altLang="en-US" dirty="0"/>
              <a:t>：关心别人需要，为合一。</a:t>
            </a:r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/>
              <a:t>5. </a:t>
            </a:r>
            <a:r>
              <a:rPr lang="zh-CN" altLang="en-US" dirty="0">
                <a:solidFill>
                  <a:srgbClr val="FF0000"/>
                </a:solidFill>
              </a:rPr>
              <a:t>不可贪图荣耀</a:t>
            </a:r>
            <a:r>
              <a:rPr lang="zh-CN" altLang="en-US" dirty="0"/>
              <a:t>：从神里面得到满足！</a:t>
            </a:r>
            <a:endParaRPr lang="en-US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  <a:p>
            <a:pPr algn="just" eaLnBrk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en-US" altLang="zh-CN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zh-CN" alt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42384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1257</Words>
  <Application>Microsoft Office PowerPoint</Application>
  <PresentationFormat>Bildschirmpräsentation (4:3)</PresentationFormat>
  <Paragraphs>125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23</vt:i4>
      </vt:variant>
      <vt:variant>
        <vt:lpstr>Folientitel</vt:lpstr>
      </vt:variant>
      <vt:variant>
        <vt:i4>11</vt:i4>
      </vt:variant>
    </vt:vector>
  </HeadingPairs>
  <TitlesOfParts>
    <vt:vector size="42" baseType="lpstr">
      <vt:lpstr>黑体</vt:lpstr>
      <vt:lpstr>黑体</vt:lpstr>
      <vt:lpstr>SimSun</vt:lpstr>
      <vt:lpstr>SimSun</vt:lpstr>
      <vt:lpstr>Arial</vt:lpstr>
      <vt:lpstr>Calibri</vt:lpstr>
      <vt:lpstr>Calibri Light</vt:lpstr>
      <vt:lpstr>Times New Roman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Muster (1)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2032</cp:revision>
  <cp:lastPrinted>2021-04-07T14:28:01Z</cp:lastPrinted>
  <dcterms:created xsi:type="dcterms:W3CDTF">2013-12-13T09:03:28Z</dcterms:created>
  <dcterms:modified xsi:type="dcterms:W3CDTF">2021-08-02T00:59:24Z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