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19" r:id="rId1"/>
    <p:sldMasterId id="2147485509" r:id="rId2"/>
    <p:sldMasterId id="2147491713" r:id="rId3"/>
    <p:sldMasterId id="2147492413" r:id="rId4"/>
  </p:sldMasterIdLst>
  <p:notesMasterIdLst>
    <p:notesMasterId r:id="rId12"/>
  </p:notesMasterIdLst>
  <p:handoutMasterIdLst>
    <p:handoutMasterId r:id="rId13"/>
  </p:handoutMasterIdLst>
  <p:sldIdLst>
    <p:sldId id="2091" r:id="rId5"/>
    <p:sldId id="20382" r:id="rId6"/>
    <p:sldId id="20433" r:id="rId7"/>
    <p:sldId id="20434" r:id="rId8"/>
    <p:sldId id="20435" r:id="rId9"/>
    <p:sldId id="20436" r:id="rId10"/>
    <p:sldId id="20411" r:id="rId11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003300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57" autoAdjust="0"/>
    <p:restoredTop sz="88107" autoAdjust="0"/>
  </p:normalViewPr>
  <p:slideViewPr>
    <p:cSldViewPr>
      <p:cViewPr varScale="1">
        <p:scale>
          <a:sx n="143" d="100"/>
          <a:sy n="143" d="100"/>
        </p:scale>
        <p:origin x="292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2021/7/25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请注意修改证道题目和讲员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695659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705946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561071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453748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008734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657825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25.07.2021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25.07.2021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25.07.2021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25.07.2021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25.07.2021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25.07.2021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25.07.2021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25.07.2021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25.07.2021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25.07.2021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25.07.2021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25.07.2021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25.07.2021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25.07.2021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25.07.2021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0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25803735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25.07.2021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25.07.2021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25.07.2021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25.07.2021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25.07.2021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25.07.2021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25.07.2021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25.07.2021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25.07.2021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25.07.2021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25.07.2021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25.07.2021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25.07.2021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25.07.2021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25.07.2021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25.07.2021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25.07.2021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25.07.2021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25.07.2021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25.07.2021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25.07.2021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25.07.2021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25.07.2021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25.07.2021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25.07.2021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25.07.2021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25.07.2021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25.07.2021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25.07.2021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25.07.2021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25.07.2021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  <p:sldLayoutId id="21475054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25.07.2021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39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lvl="0" algn="ctr" eaLnBrk="1" hangingPunct="1">
              <a:defRPr/>
            </a:pPr>
            <a:endParaRPr lang="en-US" altLang="zh-CN" sz="6600" b="0" dirty="0">
              <a:solidFill>
                <a:srgbClr val="000000"/>
              </a:solidFill>
            </a:endParaRPr>
          </a:p>
          <a:p>
            <a:pPr lvl="0" algn="ctr" eaLnBrk="1" hangingPunct="1">
              <a:defRPr/>
            </a:pPr>
            <a:r>
              <a:rPr lang="zh-CN" altLang="de-DE" sz="6600" b="0" dirty="0">
                <a:solidFill>
                  <a:srgbClr val="000000"/>
                </a:solidFill>
              </a:rPr>
              <a:t>扫罗的不安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869674" y="4267200"/>
            <a:ext cx="6096000" cy="150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lvl="0" algn="ctr" eaLnBrk="1" hangingPunct="1"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</a:t>
            </a:r>
            <a:r>
              <a:rPr lang="zh-CN" altLang="de-DE" sz="3200" b="0" dirty="0">
                <a:solidFill>
                  <a:srgbClr val="000000"/>
                </a:solidFill>
              </a:rPr>
              <a:t>管惠萍 传道 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1. </a:t>
            </a:r>
            <a:r>
              <a:rPr lang="zh-CN" altLang="en-US" dirty="0"/>
              <a:t>引言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583681" cy="42442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514350" indent="-514350" algn="just" eaLnBrk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de-DE" dirty="0"/>
              <a:t>人生常经风浪和动荡，平安被人看重珍惜，为生活在不安定中人所向往和期盼。</a:t>
            </a:r>
            <a:endParaRPr lang="de-DE" altLang="zh-CN" dirty="0"/>
          </a:p>
          <a:p>
            <a:pPr marL="514350" indent="-514350" algn="just" eaLnBrk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de-DE" dirty="0"/>
              <a:t>平安对于个人：外在的平安与内在平安。</a:t>
            </a:r>
            <a:endParaRPr lang="de-DE" altLang="zh-CN" dirty="0"/>
          </a:p>
          <a:p>
            <a:pPr marL="514350" indent="-514350" algn="just" eaLnBrk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de-DE" dirty="0"/>
              <a:t>内在平安和平稳对于抵御和面对外在风浪与动荡的意义。</a:t>
            </a:r>
            <a:endParaRPr lang="de-DE" altLang="zh-CN" dirty="0"/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6619809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1. </a:t>
            </a:r>
            <a:r>
              <a:rPr lang="zh-CN" altLang="en-US" dirty="0"/>
              <a:t>引言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583681" cy="30459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514350" indent="-514350" algn="just" eaLnBrk="1">
              <a:lnSpc>
                <a:spcPct val="90000"/>
              </a:lnSpc>
              <a:spcBef>
                <a:spcPts val="1000"/>
              </a:spcBef>
              <a:buFont typeface="+mj-lt"/>
              <a:buAutoNum type="arabicPeriod" startAt="4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de-DE" dirty="0"/>
              <a:t>为什么我们常常没有内在平安，无力对抗外在的不安，甚至因内在的不安而招致外在风浪和挑起外在风波？</a:t>
            </a:r>
          </a:p>
          <a:p>
            <a:pPr marL="514350" indent="-514350" algn="just" eaLnBrk="1">
              <a:lnSpc>
                <a:spcPct val="90000"/>
              </a:lnSpc>
              <a:spcBef>
                <a:spcPts val="1000"/>
              </a:spcBef>
              <a:buFont typeface="+mj-lt"/>
              <a:buAutoNum type="arabicPeriod" startAt="4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de-DE" dirty="0"/>
              <a:t>什么样的力量能帮助我们行走动荡的人生道路？</a:t>
            </a:r>
          </a:p>
        </p:txBody>
      </p:sp>
    </p:spTree>
    <p:extLst>
      <p:ext uri="{BB962C8B-B14F-4D97-AF65-F5344CB8AC3E}">
        <p14:creationId xmlns:p14="http://schemas.microsoft.com/office/powerpoint/2010/main" val="113759793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2. </a:t>
            </a:r>
            <a:r>
              <a:rPr lang="zh-CN" altLang="de-DE" dirty="0"/>
              <a:t>经文的理解和应用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583681" cy="4715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514350" indent="-514350" algn="just" eaLnBrk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de-DE" dirty="0"/>
              <a:t>扫罗：特别处境下被选招托付使命的君王，却任性行在己意之中。</a:t>
            </a:r>
            <a:endParaRPr lang="de-DE" altLang="zh-CN" dirty="0"/>
          </a:p>
          <a:p>
            <a:pPr marL="514350" indent="-514350" algn="just" eaLnBrk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de-DE" dirty="0"/>
              <a:t>大卫功高盖主，其声誉和才能使扫罗深感威胁和不安。</a:t>
            </a:r>
          </a:p>
          <a:p>
            <a:pPr marL="514350" indent="-514350" algn="just" eaLnBrk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de-DE" dirty="0"/>
              <a:t>嫉妒与妒忌：被罪辖制的生命之顽疾，成为扫罗的枷锁。</a:t>
            </a:r>
            <a:endParaRPr lang="de-DE" altLang="zh-CN" dirty="0"/>
          </a:p>
          <a:p>
            <a:pPr marL="514350" indent="-514350" algn="just" eaLnBrk="1">
              <a:lnSpc>
                <a:spcPct val="90000"/>
              </a:lnSpc>
              <a:spcBef>
                <a:spcPts val="1000"/>
              </a:spcBef>
              <a:buFont typeface="+mj-lt"/>
              <a:buAutoNum type="arabicPeriod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de-DE" dirty="0"/>
              <a:t>心陷黑暗的扫罗，恐慌和不安成为内心常态。</a:t>
            </a:r>
          </a:p>
        </p:txBody>
      </p:sp>
    </p:spTree>
    <p:extLst>
      <p:ext uri="{BB962C8B-B14F-4D97-AF65-F5344CB8AC3E}">
        <p14:creationId xmlns:p14="http://schemas.microsoft.com/office/powerpoint/2010/main" val="79159532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2. </a:t>
            </a:r>
            <a:r>
              <a:rPr lang="zh-CN" altLang="de-DE" dirty="0"/>
              <a:t>经文的理解和应用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583681" cy="35168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514350" indent="-514350" algn="just" eaLnBrk="1">
              <a:lnSpc>
                <a:spcPct val="90000"/>
              </a:lnSpc>
              <a:spcBef>
                <a:spcPts val="1000"/>
              </a:spcBef>
              <a:buFont typeface="+mj-lt"/>
              <a:buAutoNum type="arabicPeriod" startAt="5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de-DE" dirty="0"/>
              <a:t>为消解不安，关注重心偏离神，使用手段和呈现的生命本质更背离神，使家国陷入内耗和争斗。</a:t>
            </a:r>
          </a:p>
          <a:p>
            <a:pPr marL="514350" indent="-514350" algn="just" eaLnBrk="1">
              <a:lnSpc>
                <a:spcPct val="90000"/>
              </a:lnSpc>
              <a:spcBef>
                <a:spcPts val="1000"/>
              </a:spcBef>
              <a:buFont typeface="+mj-lt"/>
              <a:buAutoNum type="arabicPeriod" startAt="5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de-DE" dirty="0"/>
              <a:t>生命的平安，需要内在的安稳和踏实，需要神的主权进入生命、掌管生命。</a:t>
            </a:r>
          </a:p>
        </p:txBody>
      </p:sp>
    </p:spTree>
    <p:extLst>
      <p:ext uri="{BB962C8B-B14F-4D97-AF65-F5344CB8AC3E}">
        <p14:creationId xmlns:p14="http://schemas.microsoft.com/office/powerpoint/2010/main" val="144952927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2. </a:t>
            </a:r>
            <a:r>
              <a:rPr lang="zh-CN" altLang="de-DE" dirty="0"/>
              <a:t>经文的理解和应用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583681" cy="35168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514350" indent="-514350" algn="just" eaLnBrk="1">
              <a:lnSpc>
                <a:spcPct val="90000"/>
              </a:lnSpc>
              <a:spcBef>
                <a:spcPts val="1000"/>
              </a:spcBef>
              <a:buFont typeface="+mj-lt"/>
              <a:buAutoNum type="arabicPeriod" startAt="7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de-DE" dirty="0"/>
              <a:t>被神掌管的生命，以神的眼光和心意看处境、做选择。神的同在使人虽经风暴，却内心笃定有平安。</a:t>
            </a:r>
            <a:endParaRPr lang="de-DE" altLang="zh-CN" dirty="0"/>
          </a:p>
          <a:p>
            <a:pPr marL="514350" indent="-514350" algn="just" eaLnBrk="1">
              <a:lnSpc>
                <a:spcPct val="90000"/>
              </a:lnSpc>
              <a:spcBef>
                <a:spcPts val="1000"/>
              </a:spcBef>
              <a:buFont typeface="+mj-lt"/>
              <a:buAutoNum type="arabicPeriod" startAt="7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de-DE" dirty="0"/>
              <a:t>人生得失主权在神，帮助人胜过嫉妒、不平等罪的捆绑和不安，生命有自由，享平安。</a:t>
            </a:r>
          </a:p>
        </p:txBody>
      </p:sp>
    </p:spTree>
    <p:extLst>
      <p:ext uri="{BB962C8B-B14F-4D97-AF65-F5344CB8AC3E}">
        <p14:creationId xmlns:p14="http://schemas.microsoft.com/office/powerpoint/2010/main" val="229030982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475869"/>
            <a:ext cx="6461766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en-US" dirty="0"/>
              <a:t>3. </a:t>
            </a:r>
            <a:r>
              <a:rPr lang="zh-CN" altLang="en-US" dirty="0"/>
              <a:t>总结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812281" cy="5999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de-DE" dirty="0"/>
              <a:t>背离神，被罪和黑暗所掌控的生命是没有平安的生命，更无法在黑暗和惶恐中靠自己的力量胜过不安。然而，神向人所怀的意念却是赐平安的意念（耶利米书</a:t>
            </a:r>
            <a:r>
              <a:rPr lang="de-DE" altLang="zh-CN" dirty="0"/>
              <a:t>29</a:t>
            </a:r>
            <a:r>
              <a:rPr lang="zh-CN" altLang="de-DE" dirty="0"/>
              <a:t>：</a:t>
            </a:r>
            <a:r>
              <a:rPr lang="de-DE" altLang="zh-CN" dirty="0"/>
              <a:t>11</a:t>
            </a:r>
            <a:r>
              <a:rPr lang="zh-CN" altLang="de-DE" dirty="0"/>
              <a:t>），信靠祂的人内心有真平安。</a:t>
            </a:r>
            <a:endParaRPr lang="de-DE" altLang="zh-CN" dirty="0"/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de-DE" sz="3400" b="0" dirty="0">
                <a:latin typeface="SimHei"/>
                <a:ea typeface="SimHei"/>
              </a:rPr>
              <a:t>“我将这些事告诉你们，是要叫 你们在我里面有平安。在世上， 你们有苦难；但你们可以放心， 我已经胜了世界。”</a:t>
            </a:r>
            <a:r>
              <a:rPr lang="zh-CN" altLang="de-DE" sz="2000" b="0" dirty="0">
                <a:latin typeface="SimHei"/>
                <a:ea typeface="SimHei"/>
              </a:rPr>
              <a:t>（约翰福音</a:t>
            </a:r>
            <a:r>
              <a:rPr lang="de-DE" altLang="zh-CN" sz="2000" b="0" dirty="0">
                <a:latin typeface="SimHei"/>
                <a:ea typeface="SimHei"/>
              </a:rPr>
              <a:t>16</a:t>
            </a:r>
            <a:r>
              <a:rPr lang="zh-CN" altLang="de-DE" sz="2000" b="0" dirty="0">
                <a:latin typeface="SimHei"/>
                <a:ea typeface="SimHei"/>
              </a:rPr>
              <a:t>：</a:t>
            </a:r>
            <a:r>
              <a:rPr lang="de-DE" altLang="zh-CN" sz="2000" b="0" dirty="0">
                <a:latin typeface="SimHei"/>
                <a:ea typeface="SimHei"/>
              </a:rPr>
              <a:t>33</a:t>
            </a:r>
            <a:r>
              <a:rPr lang="zh-CN" altLang="de-DE" sz="2000" b="0" dirty="0">
                <a:latin typeface="SimHei"/>
                <a:ea typeface="SimHei"/>
              </a:rPr>
              <a:t>）</a:t>
            </a:r>
            <a:endParaRPr lang="de-DE" altLang="zh-CN" sz="2000" b="0" dirty="0">
              <a:latin typeface="SimHei"/>
              <a:ea typeface="SimHei"/>
            </a:endParaRPr>
          </a:p>
          <a:p>
            <a:pPr marL="457200" indent="-457200" algn="just" ea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lang="zh-CN" altLang="de-DE" dirty="0"/>
          </a:p>
        </p:txBody>
      </p:sp>
    </p:spTree>
    <p:extLst>
      <p:ext uri="{BB962C8B-B14F-4D97-AF65-F5344CB8AC3E}">
        <p14:creationId xmlns:p14="http://schemas.microsoft.com/office/powerpoint/2010/main" val="130807209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849</Words>
  <Application>Microsoft Office PowerPoint</Application>
  <PresentationFormat>Bildschirmpräsentation (4:3)</PresentationFormat>
  <Paragraphs>59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7</vt:i4>
      </vt:variant>
    </vt:vector>
  </HeadingPairs>
  <TitlesOfParts>
    <vt:vector size="16" baseType="lpstr">
      <vt:lpstr>SimHei</vt:lpstr>
      <vt:lpstr>SimSun</vt:lpstr>
      <vt:lpstr>Arial</vt:lpstr>
      <vt:lpstr>Calibri</vt:lpstr>
      <vt:lpstr>Calibri Light</vt:lpstr>
      <vt:lpstr>3_Benutzerdefiniertes Design</vt:lpstr>
      <vt:lpstr>6_Benutzerdefiniertes Design</vt:lpstr>
      <vt:lpstr>12_Benutzerdefiniertes Design</vt:lpstr>
      <vt:lpstr>5_PPT2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2345</cp:revision>
  <cp:lastPrinted>2021-04-07T14:28:01Z</cp:lastPrinted>
  <dcterms:created xsi:type="dcterms:W3CDTF">2013-12-13T09:03:28Z</dcterms:created>
  <dcterms:modified xsi:type="dcterms:W3CDTF">2021-07-24T22:25:55Z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