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</p:sldMasterIdLst>
  <p:notesMasterIdLst>
    <p:notesMasterId r:id="rId12"/>
  </p:notesMasterIdLst>
  <p:handoutMasterIdLst>
    <p:handoutMasterId r:id="rId13"/>
  </p:handoutMasterIdLst>
  <p:sldIdLst>
    <p:sldId id="2091" r:id="rId5"/>
    <p:sldId id="20382" r:id="rId6"/>
    <p:sldId id="20433" r:id="rId7"/>
    <p:sldId id="20434" r:id="rId8"/>
    <p:sldId id="20435" r:id="rId9"/>
    <p:sldId id="20436" r:id="rId10"/>
    <p:sldId id="20411" r:id="rId11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7" autoAdjust="0"/>
    <p:restoredTop sz="88107" autoAdjust="0"/>
  </p:normalViewPr>
  <p:slideViewPr>
    <p:cSldViewPr>
      <p:cViewPr varScale="1">
        <p:scale>
          <a:sx n="143" d="100"/>
          <a:sy n="143" d="100"/>
        </p:scale>
        <p:origin x="29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2021/7/25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9565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0594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561071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53748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08734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5782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580373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lvl="0" algn="ctr" eaLnBrk="1" hangingPunct="1">
              <a:defRPr/>
            </a:pPr>
            <a:endParaRPr lang="en-US" altLang="zh-CN" sz="6600" b="0" dirty="0">
              <a:solidFill>
                <a:srgbClr val="000000"/>
              </a:solidFill>
            </a:endParaRPr>
          </a:p>
          <a:p>
            <a:pPr lvl="0" algn="ctr" eaLnBrk="1" hangingPunct="1">
              <a:defRPr/>
            </a:pPr>
            <a:r>
              <a:rPr lang="zh-CN" altLang="de-DE" sz="6600" b="0" dirty="0">
                <a:solidFill>
                  <a:srgbClr val="000000"/>
                </a:solidFill>
              </a:rPr>
              <a:t>扫罗的不安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69674" y="42672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de-DE" sz="3200" b="0" dirty="0">
                <a:solidFill>
                  <a:srgbClr val="000000"/>
                </a:solidFill>
              </a:rPr>
              <a:t>管惠萍 传道 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1. </a:t>
            </a:r>
            <a:r>
              <a:rPr lang="zh-CN" altLang="en-US" dirty="0"/>
              <a:t>引言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583681" cy="4244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人生常经风浪和动荡，平安被人看重珍惜，为生活在不安定中人所向往和期盼。</a:t>
            </a:r>
            <a:endParaRPr lang="de-DE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平安对于个人：外在的平安与内在平安。</a:t>
            </a:r>
            <a:endParaRPr lang="de-DE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内在平安和平稳对于抵御和面对外在风浪与动荡的意义。</a:t>
            </a:r>
            <a:endParaRPr lang="de-DE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619809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1. </a:t>
            </a:r>
            <a:r>
              <a:rPr lang="zh-CN" altLang="en-US" dirty="0"/>
              <a:t>引言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583681" cy="3045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4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为什么我们常常没有内在平安，无力对抗外在的不安，甚至因内在的不安而招致外在风浪和挑起外在风波？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4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什么样的力量能帮助我们行走动荡的人生道路？</a:t>
            </a:r>
          </a:p>
        </p:txBody>
      </p:sp>
    </p:spTree>
    <p:extLst>
      <p:ext uri="{BB962C8B-B14F-4D97-AF65-F5344CB8AC3E}">
        <p14:creationId xmlns:p14="http://schemas.microsoft.com/office/powerpoint/2010/main" val="113759793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 </a:t>
            </a:r>
            <a:r>
              <a:rPr lang="zh-CN" altLang="de-DE" dirty="0"/>
              <a:t>经文的理解和应用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583681" cy="4715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扫罗：特别处境下被选招托付使命的君王，却任性行在己意之中。</a:t>
            </a:r>
            <a:endParaRPr lang="de-DE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大卫功高盖主，其声誉和才能使扫罗深感威胁和不安。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嫉妒与妒忌：被罪辖制的生命之顽疾，成为扫罗的枷锁。</a:t>
            </a:r>
            <a:endParaRPr lang="de-DE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心陷黑暗的扫罗，恐慌和不安成为内心常态。</a:t>
            </a:r>
          </a:p>
        </p:txBody>
      </p:sp>
    </p:spTree>
    <p:extLst>
      <p:ext uri="{BB962C8B-B14F-4D97-AF65-F5344CB8AC3E}">
        <p14:creationId xmlns:p14="http://schemas.microsoft.com/office/powerpoint/2010/main" val="79159532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 </a:t>
            </a:r>
            <a:r>
              <a:rPr lang="zh-CN" altLang="de-DE" dirty="0"/>
              <a:t>经文的理解和应用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583681" cy="3516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为消解不安，关注重心偏离神，使用手段和呈现的生命本质更背离神，使家国陷入内耗和争斗。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生命的平安，需要内在的安稳和踏实，需要神的主权进入生命、掌管生命。</a:t>
            </a:r>
          </a:p>
        </p:txBody>
      </p:sp>
    </p:spTree>
    <p:extLst>
      <p:ext uri="{BB962C8B-B14F-4D97-AF65-F5344CB8AC3E}">
        <p14:creationId xmlns:p14="http://schemas.microsoft.com/office/powerpoint/2010/main" val="144952927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 </a:t>
            </a:r>
            <a:r>
              <a:rPr lang="zh-CN" altLang="de-DE" dirty="0"/>
              <a:t>经文的理解和应用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583681" cy="3516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7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被神掌管的生命，以神的眼光和心意看处境、做选择。神的同在使人虽经风暴，却内心笃定有平安。</a:t>
            </a:r>
            <a:endParaRPr lang="de-DE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7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人生得失主权在神，帮助人胜过嫉妒、不平等罪的捆绑和不安，生命有自由，享平安。</a:t>
            </a:r>
          </a:p>
        </p:txBody>
      </p:sp>
    </p:spTree>
    <p:extLst>
      <p:ext uri="{BB962C8B-B14F-4D97-AF65-F5344CB8AC3E}">
        <p14:creationId xmlns:p14="http://schemas.microsoft.com/office/powerpoint/2010/main" val="22903098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3. </a:t>
            </a:r>
            <a:r>
              <a:rPr lang="zh-CN" altLang="en-US" dirty="0"/>
              <a:t>总结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999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dirty="0"/>
              <a:t>背离神，被罪和黑暗所掌控的生命是没有平安的生命，更无法在黑暗和惶恐中靠自己的力量胜过不安。然而，神向人所怀的意念却是赐平安的意念（耶利米书</a:t>
            </a:r>
            <a:r>
              <a:rPr lang="de-DE" altLang="zh-CN" dirty="0"/>
              <a:t>29</a:t>
            </a:r>
            <a:r>
              <a:rPr lang="zh-CN" altLang="de-DE" dirty="0"/>
              <a:t>：</a:t>
            </a:r>
            <a:r>
              <a:rPr lang="de-DE" altLang="zh-CN" dirty="0"/>
              <a:t>11</a:t>
            </a:r>
            <a:r>
              <a:rPr lang="zh-CN" altLang="de-DE" dirty="0"/>
              <a:t>），信靠祂的人内心有真平安。</a:t>
            </a:r>
            <a:endParaRPr lang="de-DE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sz="3400" b="0" dirty="0">
                <a:latin typeface="SimHei"/>
                <a:ea typeface="SimHei"/>
              </a:rPr>
              <a:t>“我将这些事告诉你们，是要叫 你们在我里面有平安。在世上， 你们有苦难；但你们可以放心， 我已经胜了世界。”</a:t>
            </a:r>
            <a:r>
              <a:rPr lang="zh-CN" altLang="de-DE" sz="2000" b="0" dirty="0">
                <a:latin typeface="SimHei"/>
                <a:ea typeface="SimHei"/>
              </a:rPr>
              <a:t>（约翰福音</a:t>
            </a:r>
            <a:r>
              <a:rPr lang="de-DE" altLang="zh-CN" sz="2000" b="0" dirty="0">
                <a:latin typeface="SimHei"/>
                <a:ea typeface="SimHei"/>
              </a:rPr>
              <a:t>16</a:t>
            </a:r>
            <a:r>
              <a:rPr lang="zh-CN" altLang="de-DE" sz="2000" b="0" dirty="0">
                <a:latin typeface="SimHei"/>
                <a:ea typeface="SimHei"/>
              </a:rPr>
              <a:t>：</a:t>
            </a:r>
            <a:r>
              <a:rPr lang="de-DE" altLang="zh-CN" sz="2000" b="0" dirty="0">
                <a:latin typeface="SimHei"/>
                <a:ea typeface="SimHei"/>
              </a:rPr>
              <a:t>33</a:t>
            </a:r>
            <a:r>
              <a:rPr lang="zh-CN" altLang="de-DE" sz="2000" b="0" dirty="0">
                <a:latin typeface="SimHei"/>
                <a:ea typeface="SimHei"/>
              </a:rPr>
              <a:t>）</a:t>
            </a:r>
            <a:endParaRPr lang="de-DE" altLang="zh-CN" sz="2000" b="0" dirty="0">
              <a:latin typeface="SimHei"/>
              <a:ea typeface="SimHei"/>
            </a:endParaRP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zh-CN" altLang="de-DE" dirty="0"/>
          </a:p>
        </p:txBody>
      </p:sp>
    </p:spTree>
    <p:extLst>
      <p:ext uri="{BB962C8B-B14F-4D97-AF65-F5344CB8AC3E}">
        <p14:creationId xmlns:p14="http://schemas.microsoft.com/office/powerpoint/2010/main" val="13080720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849</Words>
  <Application>Microsoft Office PowerPoint</Application>
  <PresentationFormat>Bildschirmpräsentation (4:3)</PresentationFormat>
  <Paragraphs>59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2345</cp:revision>
  <cp:lastPrinted>2021-04-07T14:28:01Z</cp:lastPrinted>
  <dcterms:created xsi:type="dcterms:W3CDTF">2013-12-13T09:03:28Z</dcterms:created>
  <dcterms:modified xsi:type="dcterms:W3CDTF">2021-07-24T22:25:55Z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