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</p:sldMasterIdLst>
  <p:notesMasterIdLst>
    <p:notesMasterId r:id="rId12"/>
  </p:notesMasterIdLst>
  <p:handoutMasterIdLst>
    <p:handoutMasterId r:id="rId13"/>
  </p:handoutMasterIdLst>
  <p:sldIdLst>
    <p:sldId id="2091" r:id="rId5"/>
    <p:sldId id="20253" r:id="rId6"/>
    <p:sldId id="20254" r:id="rId7"/>
    <p:sldId id="20255" r:id="rId8"/>
    <p:sldId id="20256" r:id="rId9"/>
    <p:sldId id="20257" r:id="rId10"/>
    <p:sldId id="20258" r:id="rId11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06" autoAdjust="0"/>
    <p:restoredTop sz="88119" autoAdjust="0"/>
  </p:normalViewPr>
  <p:slideViewPr>
    <p:cSldViewPr>
      <p:cViewPr>
        <p:scale>
          <a:sx n="125" d="100"/>
          <a:sy n="125" d="100"/>
        </p:scale>
        <p:origin x="3252" y="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2021/6/24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84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917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73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057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01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14E48B-46DA-4AF6-954E-076E6F7773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55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24.06.2021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24.06.2021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公平</a:t>
            </a:r>
            <a:r>
              <a:rPr lang="en-US" altLang="zh-CN" sz="6600" b="0" dirty="0">
                <a:solidFill>
                  <a:srgbClr val="000000"/>
                </a:solidFill>
              </a:rPr>
              <a:t>•</a:t>
            </a:r>
            <a:r>
              <a:rPr lang="zh-CN" altLang="en-US" sz="6600" b="0" dirty="0">
                <a:solidFill>
                  <a:srgbClr val="000000"/>
                </a:solidFill>
              </a:rPr>
              <a:t>恩典</a:t>
            </a:r>
            <a:r>
              <a:rPr lang="en-US" altLang="zh-CN" sz="6600" b="0" dirty="0">
                <a:solidFill>
                  <a:srgbClr val="000000"/>
                </a:solidFill>
              </a:rPr>
              <a:t>•</a:t>
            </a:r>
            <a:r>
              <a:rPr lang="zh-CN" altLang="en-US" sz="6600" b="0" dirty="0">
                <a:solidFill>
                  <a:srgbClr val="000000"/>
                </a:solidFill>
              </a:rPr>
              <a:t>爱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69674" y="42672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管惠萍 传道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引言：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lvl="0" indent="-514350" eaLnBrk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zh-CN" altLang="en-US" sz="3400" b="0" dirty="0"/>
              <a:t>在利益矛盾充斥的社会环境与充满竞争的人际关系中，人际冲突和摩擦是无法回避的经历。</a:t>
            </a:r>
          </a:p>
          <a:p>
            <a:pPr marL="514350" lvl="0" indent="-514350" eaLnBrk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zh-CN" altLang="en-US" sz="3400" b="0" dirty="0"/>
              <a:t>摩擦和冲突处理不当，恩怨纠结难解难分，导致彼此进入恶性相残的循环中。</a:t>
            </a:r>
          </a:p>
        </p:txBody>
      </p:sp>
    </p:spTree>
    <p:extLst>
      <p:ext uri="{BB962C8B-B14F-4D97-AF65-F5344CB8AC3E}">
        <p14:creationId xmlns:p14="http://schemas.microsoft.com/office/powerpoint/2010/main" val="202206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引言：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461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lvl="0" indent="-514350" eaLnBrk="1">
              <a:spcBef>
                <a:spcPts val="600"/>
              </a:spcBef>
              <a:buFont typeface="+mj-lt"/>
              <a:buAutoNum type="arabicPeriod" startAt="3"/>
              <a:defRPr/>
            </a:pPr>
            <a:r>
              <a:rPr lang="zh-CN" altLang="en-US" sz="3400" b="0" dirty="0"/>
              <a:t>找到合适的处理角度和尺度，使彼此关系走出困境，人类也在自我认识、自我探索中不断地寻求突破之道。</a:t>
            </a:r>
            <a:endParaRPr lang="en-GB" altLang="zh-CN" sz="3400" b="0" dirty="0"/>
          </a:p>
          <a:p>
            <a:pPr marL="514350" lvl="0" indent="-514350" eaLnBrk="1">
              <a:spcBef>
                <a:spcPts val="600"/>
              </a:spcBef>
              <a:buFont typeface="+mj-lt"/>
              <a:buAutoNum type="arabicPeriod" startAt="3"/>
              <a:defRPr/>
            </a:pPr>
            <a:r>
              <a:rPr lang="zh-CN" altLang="en-US" sz="3400" b="0" dirty="0"/>
              <a:t>基督徒如何从神启示的角度，从基督的救赎和教导中看到出路，来面对生命中最重要的关系主题？</a:t>
            </a:r>
          </a:p>
        </p:txBody>
      </p:sp>
    </p:spTree>
    <p:extLst>
      <p:ext uri="{BB962C8B-B14F-4D97-AF65-F5344CB8AC3E}">
        <p14:creationId xmlns:p14="http://schemas.microsoft.com/office/powerpoint/2010/main" val="21442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20000" lvl="0" indent="-720000" eaLnBrk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zh-CN" altLang="en-US" sz="3400" b="0" dirty="0"/>
              <a:t>人际之间以对等互换原则达成相对稳定有序的互动平衡。</a:t>
            </a:r>
          </a:p>
          <a:p>
            <a:pPr marL="720000" lvl="0" indent="-720000" eaLnBrk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zh-CN" altLang="en-US" sz="3400" b="0" dirty="0"/>
              <a:t>人性自我中心，常使公平的对等互换成为困难，导致彼此恶待相伤。</a:t>
            </a:r>
          </a:p>
          <a:p>
            <a:pPr marL="720000" lvl="0" indent="-720000" eaLnBrk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zh-CN" altLang="en-US" sz="3400" b="0" dirty="0"/>
              <a:t>律法以中立公正者的角色对双方实行公平裁决和界定 ，维护得失与利益的平衡（出</a:t>
            </a:r>
            <a:r>
              <a:rPr lang="en-US" altLang="zh-CN" sz="3400" b="0" dirty="0"/>
              <a:t>21</a:t>
            </a:r>
            <a:r>
              <a:rPr lang="zh-CN" altLang="en-US" sz="3400" b="0" dirty="0"/>
              <a:t>：</a:t>
            </a:r>
            <a:r>
              <a:rPr lang="en-US" altLang="zh-CN" sz="3400" b="0" dirty="0"/>
              <a:t>22-25</a:t>
            </a:r>
            <a:r>
              <a:rPr lang="zh-CN" altLang="en-US" sz="3400" b="0" dirty="0"/>
              <a:t>，申</a:t>
            </a:r>
            <a:r>
              <a:rPr lang="en-US" altLang="zh-CN" sz="3400" b="0" dirty="0"/>
              <a:t>19</a:t>
            </a:r>
            <a:r>
              <a:rPr lang="zh-CN" altLang="en-US" sz="3400" b="0" dirty="0"/>
              <a:t>：</a:t>
            </a:r>
            <a:r>
              <a:rPr lang="en-US" altLang="zh-CN" sz="3400" b="0" dirty="0"/>
              <a:t>21</a:t>
            </a:r>
            <a:r>
              <a:rPr lang="zh-CN" altLang="en-US" sz="3400" b="0" dirty="0"/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384440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20000" lvl="0" indent="-720000" eaLnBrk="1">
              <a:spcBef>
                <a:spcPts val="600"/>
              </a:spcBef>
              <a:buFont typeface="+mj-lt"/>
              <a:buAutoNum type="arabicPeriod" startAt="4"/>
              <a:defRPr/>
            </a:pPr>
            <a:r>
              <a:rPr lang="zh-CN" altLang="en-US" sz="3400" b="0" dirty="0"/>
              <a:t>耶稣对天国子民（神儿女）讲述新生命特征和新型关系的依据，超越律法框架的新尺度。</a:t>
            </a:r>
          </a:p>
          <a:p>
            <a:pPr marL="720000" lvl="0" indent="-720000" eaLnBrk="1">
              <a:spcBef>
                <a:spcPts val="600"/>
              </a:spcBef>
              <a:buFont typeface="+mj-lt"/>
              <a:buAutoNum type="arabicPeriod" startAt="4"/>
              <a:defRPr/>
            </a:pPr>
            <a:r>
              <a:rPr lang="zh-CN" altLang="en-US" sz="3400" b="0" dirty="0"/>
              <a:t>恩典是对律法的超越和完全：对等互换，以恶待恶  </a:t>
            </a:r>
            <a:r>
              <a:rPr lang="en-GB" altLang="zh-CN" sz="3400" b="0" dirty="0"/>
              <a:t>Vs  </a:t>
            </a:r>
            <a:r>
              <a:rPr lang="zh-CN" altLang="en-US" sz="3400" b="0" dirty="0"/>
              <a:t>超越对等互换，以善胜恶。 </a:t>
            </a:r>
            <a:endParaRPr lang="en-GB" altLang="zh-CN" sz="3400" b="0" dirty="0"/>
          </a:p>
          <a:p>
            <a:pPr marL="720000" lvl="0" indent="-720000" eaLnBrk="1">
              <a:spcBef>
                <a:spcPts val="600"/>
              </a:spcBef>
              <a:buFont typeface="+mj-lt"/>
              <a:buAutoNum type="arabicPeriod" startAt="4"/>
              <a:defRPr/>
            </a:pPr>
            <a:r>
              <a:rPr lang="zh-TW" altLang="en-US" sz="3400" b="0" dirty="0"/>
              <a:t>恩典显明爱。选择恩典待人是属神生命的信仰见证，是盐与光生命的表征，引领新的选择方向。</a:t>
            </a:r>
          </a:p>
          <a:p>
            <a:pPr marL="720000" lvl="0" indent="-720000" eaLnBrk="1">
              <a:spcBef>
                <a:spcPts val="600"/>
              </a:spcBef>
              <a:buFont typeface="+mj-lt"/>
              <a:buAutoNum type="arabicPeriod" startAt="4"/>
              <a:defRPr/>
            </a:pP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82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720000" lvl="0" indent="-720000" eaLnBrk="1">
              <a:spcBef>
                <a:spcPts val="600"/>
              </a:spcBef>
              <a:buFont typeface="+mj-lt"/>
              <a:buAutoNum type="arabicPeriod" startAt="7"/>
              <a:defRPr/>
            </a:pPr>
            <a:r>
              <a:rPr lang="zh-CN" altLang="en-US" sz="3400" b="0" dirty="0"/>
              <a:t>选择以善胜恶是神的良善和完全在神儿女生命中得胜，而非面向邪恶的软弱，更非对恶的纵容和无界限妥协。</a:t>
            </a:r>
            <a:endParaRPr lang="en-GB" altLang="zh-CN" sz="3400" b="0" dirty="0"/>
          </a:p>
          <a:p>
            <a:pPr marL="720000" lvl="0" indent="-720000" eaLnBrk="1">
              <a:spcBef>
                <a:spcPts val="600"/>
              </a:spcBef>
              <a:buFont typeface="+mj-lt"/>
              <a:buAutoNum type="arabicPeriod" startAt="7"/>
              <a:defRPr/>
            </a:pPr>
            <a:r>
              <a:rPr lang="zh-CN" altLang="en-US" sz="3400" b="0" dirty="0"/>
              <a:t>在罪恶复杂的环境中，以善胜恶，以恩典回应伤害需要信心的力量和智慧的明辨，更需要基督活在我们里面的真实。</a:t>
            </a:r>
          </a:p>
          <a:p>
            <a:pPr marL="720000" lvl="0" indent="-720000" eaLnBrk="1">
              <a:spcBef>
                <a:spcPts val="600"/>
              </a:spcBef>
              <a:buFont typeface="+mj-lt"/>
              <a:buAutoNum type="arabicPeriod" startAt="7"/>
              <a:defRPr/>
            </a:pPr>
            <a:endParaRPr lang="zh-CN" altLang="en-US" sz="3400" b="0" dirty="0"/>
          </a:p>
          <a:p>
            <a:pPr marL="720000" lvl="0" indent="-720000" eaLnBrk="1">
              <a:spcBef>
                <a:spcPts val="600"/>
              </a:spcBef>
              <a:buFont typeface="+mj-lt"/>
              <a:buAutoNum type="arabicPeriod" startAt="7"/>
              <a:defRPr/>
            </a:pPr>
            <a:endParaRPr lang="zh-CN" altLang="en-US" sz="3400" b="0" dirty="0"/>
          </a:p>
          <a:p>
            <a:pPr marL="720000" lvl="0" indent="-720000" eaLnBrk="1">
              <a:spcBef>
                <a:spcPts val="600"/>
              </a:spcBef>
              <a:buFont typeface="+mj-lt"/>
              <a:buAutoNum type="arabicPeriod" startAt="7"/>
              <a:defRPr/>
            </a:pPr>
            <a:endParaRPr lang="zh-CN" altLang="en-US" sz="3400" b="0" dirty="0"/>
          </a:p>
        </p:txBody>
      </p:sp>
    </p:spTree>
    <p:extLst>
      <p:ext uri="{BB962C8B-B14F-4D97-AF65-F5344CB8AC3E}">
        <p14:creationId xmlns:p14="http://schemas.microsoft.com/office/powerpoint/2010/main" val="1207690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总结：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lvl="0" indent="0" eaLnBrk="1">
              <a:spcBef>
                <a:spcPts val="600"/>
              </a:spcBef>
              <a:defRPr/>
            </a:pPr>
            <a:r>
              <a:rPr lang="zh-CN" altLang="en-US" sz="3400" b="0" dirty="0"/>
              <a:t>神的儿女有新的生命，在基督里蒙神赦免，经历神的恩典。故此也当效法基督，以善胜恶，活出神完全而良善生命。</a:t>
            </a:r>
          </a:p>
          <a:p>
            <a:pPr marL="0" lvl="0" indent="0" eaLnBrk="1">
              <a:spcBef>
                <a:spcPts val="600"/>
              </a:spcBef>
              <a:defRPr/>
            </a:pPr>
            <a:endParaRPr lang="zh-CN" altLang="en-US" sz="3400" b="0" dirty="0"/>
          </a:p>
        </p:txBody>
      </p:sp>
    </p:spTree>
    <p:extLst>
      <p:ext uri="{BB962C8B-B14F-4D97-AF65-F5344CB8AC3E}">
        <p14:creationId xmlns:p14="http://schemas.microsoft.com/office/powerpoint/2010/main" val="234369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1300</Words>
  <Application>Microsoft Office PowerPoint</Application>
  <PresentationFormat>Bildschirmpräsentation (4:3)</PresentationFormat>
  <Paragraphs>64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7</vt:i4>
      </vt:variant>
    </vt:vector>
  </HeadingPairs>
  <TitlesOfParts>
    <vt:vector size="16" baseType="lpstr"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2104</cp:revision>
  <cp:lastPrinted>2021-04-07T14:28:01Z</cp:lastPrinted>
  <dcterms:created xsi:type="dcterms:W3CDTF">2013-12-13T09:03:28Z</dcterms:created>
  <dcterms:modified xsi:type="dcterms:W3CDTF">2021-06-24T18:53:31Z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