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45" name="Shape 104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</Relationships>
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</Relationships>
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</Relationships>
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</Relationships>
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</Relationships>
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</Relationships>
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</Relationships>
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</Relationships>
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</Relationships>
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6.xml"/><Relationship Id="rId2" Type="http://schemas.openxmlformats.org/officeDocument/2006/relationships/notesMaster" Target="../notesMasters/notesMaster1.xml"/></Relationships>
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7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0" name="Shape 10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6" name="Shape 109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1" name="Shape 110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6" name="Shape 110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Shape 111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1" name="Shape 111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Shape 111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6" name="Shape 111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2" name="Shape 112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7" name="Shape 112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2" name="Shape 113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7" name="Shape 113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2" name="Shape 114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5" name="Shape 105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7" name="Shape 114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Shape 115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2" name="Shape 115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" name="Shape 115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8" name="Shape 115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Shape 116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3" name="Shape 116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" name="Shape 116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8" name="Shape 116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Shape 117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3" name="Shape 117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Shape 117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8" name="Shape 117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" name="Shape 118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83" name="Shape 118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Shape 118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88" name="Shape 118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" name="Shape 119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4" name="Shape 119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Shape 106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1" name="Shape 106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Shape 119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99" name="Shape 119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Shape 120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4" name="Shape 120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Shape 120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09" name="Shape 120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Shape 121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14" name="Shape 121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6" name="Shape 106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1" name="Shape 107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6" name="Shape 107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1" name="Shape 108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6" name="Shape 108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1" name="Shape 109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5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5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6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7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9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0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3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5" name="Title Text"/>
          <p:cNvSpPr txBox="1"/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5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9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4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7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8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3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/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4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5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6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8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9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Relationship Id="rId61" Type="http://schemas.openxmlformats.org/officeDocument/2006/relationships/slideLayout" Target="../slideLayouts/slideLayout60.xml"/><Relationship Id="rId62" Type="http://schemas.openxmlformats.org/officeDocument/2006/relationships/slideLayout" Target="../slideLayouts/slideLayout61.xml"/><Relationship Id="rId63" Type="http://schemas.openxmlformats.org/officeDocument/2006/relationships/slideLayout" Target="../slideLayouts/slideLayout62.xml"/><Relationship Id="rId64" Type="http://schemas.openxmlformats.org/officeDocument/2006/relationships/slideLayout" Target="../slideLayouts/slideLayout63.xml"/><Relationship Id="rId65" Type="http://schemas.openxmlformats.org/officeDocument/2006/relationships/slideLayout" Target="../slideLayouts/slideLayout64.xml"/><Relationship Id="rId66" Type="http://schemas.openxmlformats.org/officeDocument/2006/relationships/slideLayout" Target="../slideLayouts/slideLayout65.xml"/><Relationship Id="rId67" Type="http://schemas.openxmlformats.org/officeDocument/2006/relationships/slideLayout" Target="../slideLayouts/slideLayout66.xml"/><Relationship Id="rId68" Type="http://schemas.openxmlformats.org/officeDocument/2006/relationships/slideLayout" Target="../slideLayouts/slideLayout67.xml"/><Relationship Id="rId69" Type="http://schemas.openxmlformats.org/officeDocument/2006/relationships/slideLayout" Target="../slideLayouts/slideLayout68.xml"/><Relationship Id="rId70" Type="http://schemas.openxmlformats.org/officeDocument/2006/relationships/slideLayout" Target="../slideLayouts/slideLayout69.xml"/><Relationship Id="rId71" Type="http://schemas.openxmlformats.org/officeDocument/2006/relationships/slideLayout" Target="../slideLayouts/slideLayout70.xml"/><Relationship Id="rId72" Type="http://schemas.openxmlformats.org/officeDocument/2006/relationships/slideLayout" Target="../slideLayouts/slideLayout71.xml"/><Relationship Id="rId73" Type="http://schemas.openxmlformats.org/officeDocument/2006/relationships/slideLayout" Target="../slideLayouts/slideLayout72.xml"/><Relationship Id="rId74" Type="http://schemas.openxmlformats.org/officeDocument/2006/relationships/slideLayout" Target="../slideLayouts/slideLayout73.xml"/><Relationship Id="rId75" Type="http://schemas.openxmlformats.org/officeDocument/2006/relationships/slideLayout" Target="../slideLayouts/slideLayout74.xml"/><Relationship Id="rId76" Type="http://schemas.openxmlformats.org/officeDocument/2006/relationships/slideLayout" Target="../slideLayouts/slideLayout75.xml"/><Relationship Id="rId77" Type="http://schemas.openxmlformats.org/officeDocument/2006/relationships/slideLayout" Target="../slideLayouts/slideLayout76.xml"/><Relationship Id="rId78" Type="http://schemas.openxmlformats.org/officeDocument/2006/relationships/slideLayout" Target="../slideLayouts/slideLayout77.xml"/><Relationship Id="rId79" Type="http://schemas.openxmlformats.org/officeDocument/2006/relationships/slideLayout" Target="../slideLayouts/slideLayout78.xml"/><Relationship Id="rId80" Type="http://schemas.openxmlformats.org/officeDocument/2006/relationships/slideLayout" Target="../slideLayouts/slideLayout79.xml"/><Relationship Id="rId81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1.xml"/><Relationship Id="rId83" Type="http://schemas.openxmlformats.org/officeDocument/2006/relationships/slideLayout" Target="../slideLayouts/slideLayout82.xml"/><Relationship Id="rId84" Type="http://schemas.openxmlformats.org/officeDocument/2006/relationships/slideLayout" Target="../slideLayouts/slideLayout83.xml"/><Relationship Id="rId85" Type="http://schemas.openxmlformats.org/officeDocument/2006/relationships/slideLayout" Target="../slideLayouts/slideLayout84.xml"/><Relationship Id="rId86" Type="http://schemas.openxmlformats.org/officeDocument/2006/relationships/slideLayout" Target="../slideLayouts/slideLayout85.xml"/><Relationship Id="rId87" Type="http://schemas.openxmlformats.org/officeDocument/2006/relationships/slideLayout" Target="../slideLayouts/slideLayout86.xml"/><Relationship Id="rId88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8.xml"/><Relationship Id="rId90" Type="http://schemas.openxmlformats.org/officeDocument/2006/relationships/slideLayout" Target="../slideLayouts/slideLayout89.xml"/><Relationship Id="rId91" Type="http://schemas.openxmlformats.org/officeDocument/2006/relationships/slideLayout" Target="../slideLayouts/slideLayout90.xml"/><Relationship Id="rId92" Type="http://schemas.openxmlformats.org/officeDocument/2006/relationships/slideLayout" Target="../slideLayouts/slideLayout91.xml"/><Relationship Id="rId93" Type="http://schemas.openxmlformats.org/officeDocument/2006/relationships/slideLayout" Target="../slideLayouts/slideLayout92.xml"/><Relationship Id="rId94" Type="http://schemas.openxmlformats.org/officeDocument/2006/relationships/slideLayout" Target="../slideLayouts/slideLayout93.xml"/><Relationship Id="rId95" Type="http://schemas.openxmlformats.org/officeDocument/2006/relationships/slideLayout" Target="../slideLayouts/slideLayout94.xml"/><Relationship Id="rId96" Type="http://schemas.openxmlformats.org/officeDocument/2006/relationships/slideLayout" Target="../slideLayouts/slideLayout95.xml"/><Relationship Id="rId97" Type="http://schemas.openxmlformats.org/officeDocument/2006/relationships/slideLayout" Target="../slideLayouts/slideLayout96.xml"/><Relationship Id="rId98" Type="http://schemas.openxmlformats.org/officeDocument/2006/relationships/slideLayout" Target="../slideLayouts/slideLayout97.xml"/><Relationship Id="rId99" Type="http://schemas.openxmlformats.org/officeDocument/2006/relationships/slideLayout" Target="../slideLayouts/slideLayout98.xml"/><Relationship Id="rId100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0.xml"/><Relationship Id="rId102" Type="http://schemas.openxmlformats.org/officeDocument/2006/relationships/slideLayout" Target="../slideLayouts/slideLayout101.xml"/><Relationship Id="rId103" Type="http://schemas.openxmlformats.org/officeDocument/2006/relationships/slideLayout" Target="../slideLayouts/slideLayout102.xml"/><Relationship Id="rId104" Type="http://schemas.openxmlformats.org/officeDocument/2006/relationships/slideLayout" Target="../slideLayouts/slideLayout103.xml"/><Relationship Id="rId105" Type="http://schemas.openxmlformats.org/officeDocument/2006/relationships/slideLayout" Target="../slideLayouts/slideLayout104.xml"/><Relationship Id="rId106" Type="http://schemas.openxmlformats.org/officeDocument/2006/relationships/slideLayout" Target="../slideLayouts/slideLayout105.xml"/><Relationship Id="rId107" Type="http://schemas.openxmlformats.org/officeDocument/2006/relationships/slideLayout" Target="../slideLayouts/slideLayout106.xml"/><Relationship Id="rId108" Type="http://schemas.openxmlformats.org/officeDocument/2006/relationships/slideLayout" Target="../slideLayouts/slideLayout107.xml"/><Relationship Id="rId109" Type="http://schemas.openxmlformats.org/officeDocument/2006/relationships/slideLayout" Target="../slideLayouts/slideLayout108.xml"/><Relationship Id="rId110" Type="http://schemas.openxmlformats.org/officeDocument/2006/relationships/slideLayout" Target="../slideLayouts/slideLayout109.xml"/><Relationship Id="rId111" Type="http://schemas.openxmlformats.org/officeDocument/2006/relationships/slideLayout" Target="../slideLayouts/slideLayout110.xml"/><Relationship Id="rId112" Type="http://schemas.openxmlformats.org/officeDocument/2006/relationships/slideLayout" Target="../slideLayouts/slideLayout111.xml"/><Relationship Id="rId113" Type="http://schemas.openxmlformats.org/officeDocument/2006/relationships/slideLayout" Target="../slideLayouts/slideLayout112.xml"/><Relationship Id="rId114" Type="http://schemas.openxmlformats.org/officeDocument/2006/relationships/slideLayout" Target="../slideLayouts/slideLayout113.xml"/><Relationship Id="rId115" Type="http://schemas.openxmlformats.org/officeDocument/2006/relationships/slideLayout" Target="../slideLayouts/slideLayout1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b="0" sz="120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  <p:sldLayoutId id="2147483708" r:id="rId61"/>
    <p:sldLayoutId id="2147483709" r:id="rId62"/>
    <p:sldLayoutId id="2147483710" r:id="rId63"/>
    <p:sldLayoutId id="2147483711" r:id="rId64"/>
    <p:sldLayoutId id="2147483712" r:id="rId65"/>
    <p:sldLayoutId id="2147483713" r:id="rId66"/>
    <p:sldLayoutId id="2147483714" r:id="rId67"/>
    <p:sldLayoutId id="2147483715" r:id="rId68"/>
    <p:sldLayoutId id="2147483716" r:id="rId69"/>
    <p:sldLayoutId id="2147483717" r:id="rId70"/>
    <p:sldLayoutId id="2147483718" r:id="rId71"/>
    <p:sldLayoutId id="2147483719" r:id="rId72"/>
    <p:sldLayoutId id="2147483720" r:id="rId73"/>
    <p:sldLayoutId id="2147483721" r:id="rId74"/>
    <p:sldLayoutId id="2147483722" r:id="rId75"/>
    <p:sldLayoutId id="2147483723" r:id="rId76"/>
    <p:sldLayoutId id="2147483724" r:id="rId77"/>
    <p:sldLayoutId id="2147483725" r:id="rId78"/>
    <p:sldLayoutId id="2147483726" r:id="rId79"/>
    <p:sldLayoutId id="2147483727" r:id="rId80"/>
    <p:sldLayoutId id="2147483728" r:id="rId81"/>
    <p:sldLayoutId id="2147483729" r:id="rId82"/>
    <p:sldLayoutId id="2147483730" r:id="rId83"/>
    <p:sldLayoutId id="2147483731" r:id="rId84"/>
    <p:sldLayoutId id="2147483732" r:id="rId85"/>
    <p:sldLayoutId id="2147483733" r:id="rId86"/>
    <p:sldLayoutId id="2147483734" r:id="rId87"/>
    <p:sldLayoutId id="2147483735" r:id="rId88"/>
    <p:sldLayoutId id="2147483736" r:id="rId89"/>
    <p:sldLayoutId id="2147483737" r:id="rId90"/>
    <p:sldLayoutId id="2147483738" r:id="rId91"/>
    <p:sldLayoutId id="2147483739" r:id="rId92"/>
    <p:sldLayoutId id="2147483740" r:id="rId93"/>
    <p:sldLayoutId id="2147483741" r:id="rId94"/>
    <p:sldLayoutId id="2147483742" r:id="rId95"/>
    <p:sldLayoutId id="2147483743" r:id="rId96"/>
    <p:sldLayoutId id="2147483744" r:id="rId97"/>
    <p:sldLayoutId id="2147483745" r:id="rId98"/>
    <p:sldLayoutId id="2147483746" r:id="rId99"/>
    <p:sldLayoutId id="2147483747" r:id="rId100"/>
    <p:sldLayoutId id="2147483748" r:id="rId101"/>
    <p:sldLayoutId id="2147483749" r:id="rId102"/>
    <p:sldLayoutId id="2147483750" r:id="rId103"/>
    <p:sldLayoutId id="2147483751" r:id="rId104"/>
    <p:sldLayoutId id="2147483752" r:id="rId105"/>
    <p:sldLayoutId id="2147483753" r:id="rId106"/>
    <p:sldLayoutId id="2147483754" r:id="rId107"/>
    <p:sldLayoutId id="2147483755" r:id="rId108"/>
    <p:sldLayoutId id="2147483756" r:id="rId109"/>
    <p:sldLayoutId id="2147483757" r:id="rId110"/>
    <p:sldLayoutId id="2147483758" r:id="rId111"/>
    <p:sldLayoutId id="2147483759" r:id="rId112"/>
    <p:sldLayoutId id="2147483760" r:id="rId113"/>
    <p:sldLayoutId id="2147483761" r:id="rId114"/>
    <p:sldLayoutId id="2147483762" r:id="rId11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9.xml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0.xml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2.xml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讲题：</a:t>
            </a:r>
            <a:r>
              <a:t>先知的呼召</a:t>
            </a:r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 撒上3:1-14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耶和华的言语稀少，不常有默示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35605" y="1402035"/>
            <a:ext cx="6995161" cy="2237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人在犯罪、悔改、得救、犯罪的恶性循环当中，没有出路。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人罪恶的力量，可以使到神的管教无效，人始终如一地走向堕落的路。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耶和华的言语稀少，不常有默示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35605" y="1402035"/>
            <a:ext cx="6995161" cy="4277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彼后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2:20-22</a:t>
            </a:r>
            <a:r>
              <a:t>，这样说：“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r>
              <a:t>倘若他们因认识主－救主耶稣基督，得以脱离世上的污秽，后来又在其中被缠住、制伏，他们末后的景况就比先前更不好了。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t>他们晓得义路，竟背弃了传给他们的圣命，倒不如不晓得为妙。</a:t>
            </a:r>
            <a:r>
              <a:rPr sz="1381">
                <a:latin typeface="Helvetica Neue"/>
                <a:ea typeface="Helvetica Neue"/>
                <a:cs typeface="Helvetica Neue"/>
                <a:sym typeface="Helvetica Neue"/>
              </a:rPr>
              <a:t>22</a:t>
            </a:r>
            <a:r>
              <a:t>俗语说得真不错：狗所吐的，牠转过来又吃；猪洗净了又回到泥里去滚；这话在他们身上正合式。”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耶和华的言语稀少，不常有默示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35605" y="1402035"/>
            <a:ext cx="6995161" cy="3868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这是怎样的一个年代？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是一个没有王的年代，因此各支派间不断争斗，甚至可以使便雅悯支派几乎绝种，人罪恶的力量，可以破坏神对阿伯拉罕的应许！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士师记最后一节经文说：“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25</a:t>
            </a:r>
            <a:r>
              <a:t>那时，以色列中没有王，各人任意而行。”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耶和华的言语稀少，不常有默示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35605" y="1402035"/>
            <a:ext cx="6995161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这是怎样的一个年代？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在祭司以利家里，也不能赎回自己家庭里罪孽的时代，用今天讲法，就是能医不自医的处境。人罪恶的力量，可以使到神所建立的赎罪制度，也起不到作用，献上的祭，也不能赎罪。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耶和华的言语稀少，不常有默示</a:t>
            </a:r>
          </a:p>
        </p:txBody>
      </p:sp>
      <p:sp>
        <p:nvSpPr>
          <p:cNvPr id="1109" name="弗2:11-22"/>
          <p:cNvSpPr txBox="1"/>
          <p:nvPr/>
        </p:nvSpPr>
        <p:spPr>
          <a:xfrm>
            <a:off x="435605" y="1402035"/>
            <a:ext cx="6995161" cy="3352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因此，说那时代是“耶和华的言语稀少，不常有默示。”（撒上三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t>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所指的是人离弃了神，以至于神没有办法带领以色列人。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更直接的讲﹐他们不亲近神，神也没有亲近他们（雅四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）。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耶和华的言语稀少，不常有默示</a:t>
            </a:r>
          </a:p>
        </p:txBody>
      </p:sp>
      <p:sp>
        <p:nvSpPr>
          <p:cNvPr id="1114" name="弗2:11-22"/>
          <p:cNvSpPr txBox="1"/>
          <p:nvPr/>
        </p:nvSpPr>
        <p:spPr>
          <a:xfrm>
            <a:off x="435605" y="1402035"/>
            <a:ext cx="6995161" cy="275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并不是神不说话，而是人的作为，使到神的作为都变为无效。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这不是说宗教没有意义，也不是说认识圣经不重要，而是不要只把这些都看为一种知识，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有没有认识那位活着的神。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撒母耳的呼召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435605" y="1402035"/>
            <a:ext cx="6995161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不过，就在这时候，神的话语却临到一个小朋友的身上。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撒母耳的呼召</a:t>
            </a:r>
          </a:p>
        </p:txBody>
      </p:sp>
      <p:sp>
        <p:nvSpPr>
          <p:cNvPr id="1125" name="弗2:11-22"/>
          <p:cNvSpPr txBox="1"/>
          <p:nvPr/>
        </p:nvSpPr>
        <p:spPr>
          <a:xfrm>
            <a:off x="435605" y="1402035"/>
            <a:ext cx="6995161" cy="321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以利年纪老了，他在自己的地方睡觉，安排撒母耳睡在约柜那里，那原来是大祭司每年一次献祭才可进入的地方，这样的安排可能方便他晚上维持点灯。灯还未熄灭，在天还未亮的时候，听到呼唤他的声音。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撒母耳的呼召</a:t>
            </a:r>
          </a:p>
        </p:txBody>
      </p:sp>
      <p:sp>
        <p:nvSpPr>
          <p:cNvPr id="1130" name="弗2:11-22"/>
          <p:cNvSpPr txBox="1"/>
          <p:nvPr/>
        </p:nvSpPr>
        <p:spPr>
          <a:xfrm>
            <a:off x="435605" y="1402035"/>
            <a:ext cx="6995161" cy="529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撒母耳认为一定是以利叫他了，就跑到以利那里，听候差使。以利却说没有呼叫他，叫他去睡。撒母耳睡了以后，再次听到呼叫，又跑到以利那里，以利同样叫他去睡。到第三次，以利才明白是神的呼叫，便教他，若再听到呼叫，就说：“耶和华啊，请说，仆人敬听！”撒母耳回去睡，然后听到和之前三次一样的呼唤，这次撒母耳没有再跑去找以利，而是回应耶和华的呼唤，聆听神的话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267336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1. </a:t>
            </a:r>
            <a:r>
              <a:t>引言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6709001" cy="5660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3973" indent="-210638" defTabSz="912812">
              <a:buClr>
                <a:srgbClr val="000000"/>
              </a:buClr>
              <a:buSzPct val="100000"/>
              <a:buFont typeface="PingFang HK Regular"/>
              <a:buChar char="•"/>
              <a:defRPr b="0" sz="2900">
                <a:latin typeface="+mj-lt"/>
                <a:ea typeface="+mj-ea"/>
                <a:cs typeface="+mj-cs"/>
                <a:sym typeface="Calibri"/>
              </a:defRPr>
            </a:pPr>
            <a:r>
              <a:t>上次谈了撒母耳的母亲哈拿，题目是“母亲的呼召”，今天谈到她的儿子撒母耳，题目是“先知的呼召”。</a:t>
            </a:r>
          </a:p>
          <a:p>
            <a:pPr marL="223973" indent="-210638" defTabSz="912812">
              <a:buClr>
                <a:srgbClr val="000000"/>
              </a:buClr>
              <a:buSzPct val="100000"/>
              <a:buFont typeface="PingFang HK Regular"/>
              <a:buChar char="•"/>
              <a:defRPr b="0" sz="2900">
                <a:latin typeface="+mj-lt"/>
                <a:ea typeface="+mj-ea"/>
                <a:cs typeface="+mj-cs"/>
                <a:sym typeface="Calibri"/>
              </a:defRPr>
            </a:pPr>
            <a:r>
              <a:t>并没有要大家成为先知的意思，而是我们来看撒母耳先知，怎么蒙召成为先知，从中我们学习回应神的呼召，学习分辨神的声音。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100495" indent="-87160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</a:p>
          <a:p>
            <a:pPr marL="146097" indent="-146097" defTabSz="457200">
              <a:lnSpc>
                <a:spcPct val="120000"/>
              </a:lnSpc>
              <a:buSzPct val="100000"/>
              <a:buChar char="•"/>
              <a:defRPr b="0" sz="1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endParaRPr>
              <a:uFill>
                <a:solidFill>
                  <a:srgbClr val="9437FF"/>
                </a:solidFill>
              </a:uFill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撒母耳的呼召</a:t>
            </a:r>
          </a:p>
        </p:txBody>
      </p:sp>
      <p:sp>
        <p:nvSpPr>
          <p:cNvPr id="1135" name="弗2:11-22"/>
          <p:cNvSpPr txBox="1"/>
          <p:nvPr/>
        </p:nvSpPr>
        <p:spPr>
          <a:xfrm>
            <a:off x="435605" y="1402035"/>
            <a:ext cx="6995161" cy="38150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撒母耳不懂得分办那是以利，还是耶和华的声音，因为“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t>那时撒母耳还未认识耶和华，也未得耶和华的默示。”（撒上三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t>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“不认识耶和华”是指到他们跟神之间没有建立关系，没有直接的认识。在以利指示下，撒母耳明白分辨神的声音。这没有说就等如以利是听到神的声音的人。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撒母耳的呼召</a:t>
            </a:r>
          </a:p>
        </p:txBody>
      </p:sp>
      <p:sp>
        <p:nvSpPr>
          <p:cNvPr id="1140" name="弗2:11-22"/>
          <p:cNvSpPr txBox="1"/>
          <p:nvPr/>
        </p:nvSpPr>
        <p:spPr>
          <a:xfrm>
            <a:off x="435605" y="1402035"/>
            <a:ext cx="6995161" cy="3799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在圣经中，记载了一些人得到神直接的呼唤，但大多数的以色列人都没有这经验。以利也没有这些经验，而是透过神人，透过撒母耳，才听到神的说话。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神透过向一些人物说话，然后，这些人作为神的代言人，向整体以色列人说话。这些人称为“先知”。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撒母耳的呼召</a:t>
            </a:r>
          </a:p>
        </p:txBody>
      </p:sp>
      <p:sp>
        <p:nvSpPr>
          <p:cNvPr id="1145" name="弗2:11-22"/>
          <p:cNvSpPr txBox="1"/>
          <p:nvPr/>
        </p:nvSpPr>
        <p:spPr>
          <a:xfrm>
            <a:off x="435605" y="1402035"/>
            <a:ext cx="6995161" cy="3236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对当时候的人来说，要辨认这些先至完全没有难度，在撒上三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r>
              <a:t>，“</a:t>
            </a:r>
            <a:r>
              <a:rPr sz="1381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r>
              <a:t>从但到别是巴所有的以色列人都知道耶和华立撒母耳为先知。”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当时候圣灵还没有降临在每一个信徒的生命里，神是透过先知向人说话，而不是向每位信徒说话。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3. 撒母耳的呼召</a:t>
            </a:r>
          </a:p>
        </p:txBody>
      </p:sp>
      <p:sp>
        <p:nvSpPr>
          <p:cNvPr id="1150" name="弗2:11-22"/>
          <p:cNvSpPr txBox="1"/>
          <p:nvPr/>
        </p:nvSpPr>
        <p:spPr>
          <a:xfrm>
            <a:off x="435605" y="1402035"/>
            <a:ext cx="6995161" cy="4320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撒母耳还是小朋友的时候，就领受神的话语，将未来对以利家的诅咒传递出来。因此，年纪大小，和是否领受到神的话语没有必然关系，也不是每天献祭烧香，就代表着敬虔。而是这人是否奉献给主使用。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今天，我们是蒙福的，当我们愿意寻求神，神就必亲近我们。我们可以透过灵修，退修，学习听神的话语。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先知的工作</a:t>
            </a:r>
          </a:p>
        </p:txBody>
      </p:sp>
      <p:sp>
        <p:nvSpPr>
          <p:cNvPr id="1156" name="弗2:11-22"/>
          <p:cNvSpPr txBox="1"/>
          <p:nvPr/>
        </p:nvSpPr>
        <p:spPr>
          <a:xfrm>
            <a:off x="435605" y="1402035"/>
            <a:ext cx="6995161" cy="3225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圣经学者整理怎样成为一个先知，但每一个先知也有特点，也不是每一个先知全都有这些特点，这包括：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有从神而来的呼召；传递上帝的话；在异象中与神相遇；能作大能奇事；有神的灵同在；为以色列民祷告。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先知的工作</a:t>
            </a:r>
          </a:p>
        </p:txBody>
      </p:sp>
      <p:sp>
        <p:nvSpPr>
          <p:cNvPr id="1161" name="弗2:11-22"/>
          <p:cNvSpPr txBox="1"/>
          <p:nvPr/>
        </p:nvSpPr>
        <p:spPr>
          <a:xfrm>
            <a:off x="435605" y="1402035"/>
            <a:ext cx="6995161" cy="11328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但作为先至最重要的一点，必须有的，就是传递神的话语，作神的代言人。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先知的工作</a:t>
            </a:r>
          </a:p>
        </p:txBody>
      </p:sp>
      <p:sp>
        <p:nvSpPr>
          <p:cNvPr id="1166" name="弗2:11-22"/>
          <p:cNvSpPr txBox="1"/>
          <p:nvPr/>
        </p:nvSpPr>
        <p:spPr>
          <a:xfrm>
            <a:off x="435605" y="1402035"/>
            <a:ext cx="6995161" cy="3342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我们会问，神今天也有借着先知工作吗？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我们怎样分辨他是不是先知呢？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首先他是基于圣经而说话，但却是针对着时代的需要，为神发声。而且是大众所公认的，大家也认为他是代表着神而说话的。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先知的工作</a:t>
            </a:r>
          </a:p>
        </p:txBody>
      </p:sp>
      <p:sp>
        <p:nvSpPr>
          <p:cNvPr id="1171" name="弗2:11-22"/>
          <p:cNvSpPr txBox="1"/>
          <p:nvPr/>
        </p:nvSpPr>
        <p:spPr>
          <a:xfrm>
            <a:off x="435605" y="1402035"/>
            <a:ext cx="6995161" cy="32156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我们说到当代的先知，所指的是那些以基督徒身份，参与社会改革的人，我们会想到六十、七十年代美国民权运动的领袖马丁路德金、教宗若望二十三世、或布道家葛培理博士，这些宗教领袖举世闻名，也在发挥着他们的影响力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先知的工作</a:t>
            </a:r>
          </a:p>
        </p:txBody>
      </p:sp>
      <p:sp>
        <p:nvSpPr>
          <p:cNvPr id="1176" name="弗2:11-22"/>
          <p:cNvSpPr txBox="1"/>
          <p:nvPr/>
        </p:nvSpPr>
        <p:spPr>
          <a:xfrm>
            <a:off x="435605" y="1402035"/>
            <a:ext cx="6995161" cy="5099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355600">
              <a:lnSpc>
                <a:spcPct val="120000"/>
              </a:lnSpc>
              <a:defRPr b="0"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有一本论到上世纪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70</a:t>
            </a:r>
            <a:r>
              <a:t>年代先知的书，谈到“先知式信息”具备四大要点：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 marL="499110" indent="-269875" defTabSz="355600">
              <a:lnSpc>
                <a:spcPct val="120000"/>
              </a:lnSpc>
              <a:buClr>
                <a:srgbClr val="000000"/>
              </a:buClr>
              <a:buSzPct val="100000"/>
              <a:buFont typeface="Helvetica Neue"/>
              <a:buAutoNum type="arabicPeriod" startAt="1"/>
              <a:defRPr b="0"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为政治弱势、无权势人士，和经济边绿者争取平等和公义（参撒下十二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1-7</a:t>
            </a:r>
            <a:r>
              <a:t>；摩八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4-7</a:t>
            </a:r>
            <a:r>
              <a:t>；耶二十二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13-16</a:t>
            </a:r>
            <a:r>
              <a:t>）；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 marL="499110" indent="-269875" defTabSz="355600">
              <a:lnSpc>
                <a:spcPct val="120000"/>
              </a:lnSpc>
              <a:buClr>
                <a:srgbClr val="000000"/>
              </a:buClr>
              <a:buSzPct val="100000"/>
              <a:buFont typeface="Helvetica Neue"/>
              <a:buAutoNum type="arabicPeriod" startAt="1"/>
              <a:defRPr b="0"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无论何处，或付任何代价，都要指控权力圈子内的腐败（参何七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4-7</a:t>
            </a:r>
            <a:r>
              <a:t>）；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 marL="499110" indent="-269875" defTabSz="355600">
              <a:lnSpc>
                <a:spcPct val="120000"/>
              </a:lnSpc>
              <a:buClr>
                <a:srgbClr val="000000"/>
              </a:buClr>
              <a:buSzPct val="100000"/>
              <a:buFont typeface="Helvetica Neue"/>
              <a:buAutoNum type="arabicPeriod" startAt="1"/>
              <a:defRPr b="0"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要求宗教团体保持洁净（参摩五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21</a:t>
            </a:r>
            <a:r>
              <a:t>；何四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4-6</a:t>
            </a:r>
            <a:r>
              <a:t>）；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lvl="1" marL="499110" indent="-269875" defTabSz="355600">
              <a:lnSpc>
                <a:spcPct val="120000"/>
              </a:lnSpc>
              <a:buClr>
                <a:srgbClr val="000000"/>
              </a:buClr>
              <a:buSzPct val="100000"/>
              <a:buFont typeface="Helvetica Neue"/>
              <a:buAutoNum type="arabicPeriod" startAt="1"/>
              <a:defRPr b="0" sz="22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对得赎、和平和顺服的生活抱有希望（何三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14-15</a:t>
            </a:r>
            <a:r>
              <a:t>；耶三十一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31-34</a:t>
            </a:r>
            <a:r>
              <a:t>；结三十七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24-28</a:t>
            </a:r>
            <a:r>
              <a:t>；赛三十五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8-10</a:t>
            </a:r>
            <a:r>
              <a:t>）。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先知的工作</a:t>
            </a:r>
          </a:p>
        </p:txBody>
      </p:sp>
      <p:sp>
        <p:nvSpPr>
          <p:cNvPr id="1181" name="弗2:11-22"/>
          <p:cNvSpPr txBox="1"/>
          <p:nvPr/>
        </p:nvSpPr>
        <p:spPr>
          <a:xfrm>
            <a:off x="435605" y="1402035"/>
            <a:ext cx="6995161" cy="43714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20578" indent="-220578" defTabSz="355600">
              <a:lnSpc>
                <a:spcPct val="120000"/>
              </a:lnSpc>
              <a:buSzPct val="100000"/>
              <a:buChar char="•"/>
              <a:defRPr b="0" sz="29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虽然现在是圣灵降临在每一个信徒的生命中，但每一时代，人都总有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远</a:t>
            </a:r>
            <a:r>
              <a:t>离神的方式，僵化的宗教；世俗的追求；欲望的沉沦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……</a:t>
            </a:r>
            <a:r>
              <a:t>都使人离开神，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神就透过兴起他的仆人，带领人归向神，指出神对人的心意，成为愿意跟随神的人的神，从新带领祂的子民。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先知的工作</a:t>
            </a:r>
          </a:p>
        </p:txBody>
      </p:sp>
      <p:sp>
        <p:nvSpPr>
          <p:cNvPr id="1186" name="弗2:11-22"/>
          <p:cNvSpPr txBox="1"/>
          <p:nvPr/>
        </p:nvSpPr>
        <p:spPr>
          <a:xfrm>
            <a:off x="435605" y="1402035"/>
            <a:ext cx="6995161" cy="3111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220578" indent="-220578" defTabSz="355600">
              <a:lnSpc>
                <a:spcPct val="120000"/>
              </a:lnSpc>
              <a:buSzPct val="100000"/>
              <a:buChar char="•"/>
              <a:defRPr b="0" sz="2900"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/>
            <a:r>
              <a:t>当我们说神是活着的！神就会进入我们的生命中，引领人认识祂。神就会透过圣经向我们说话。圣经不单是一些文字，也不是一些律法，而是在圣灵带领下，神透过经文向我们说话。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总结</a:t>
            </a:r>
          </a:p>
        </p:txBody>
      </p:sp>
      <p:sp>
        <p:nvSpPr>
          <p:cNvPr id="1192" name="弗2:11-22"/>
          <p:cNvSpPr txBox="1"/>
          <p:nvPr/>
        </p:nvSpPr>
        <p:spPr>
          <a:xfrm>
            <a:off x="426719" y="1295400"/>
            <a:ext cx="6995160" cy="2758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好的，今天暂时谈到这里。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我们看到神透过撒母耳，带领以色列人进入一个新的时代。虽然他成长于黑暗的士师年代，但神透过他更新了以色列人的信仰。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总结</a:t>
            </a:r>
          </a:p>
        </p:txBody>
      </p:sp>
      <p:sp>
        <p:nvSpPr>
          <p:cNvPr id="1197" name="弗2:11-22"/>
          <p:cNvSpPr txBox="1"/>
          <p:nvPr/>
        </p:nvSpPr>
        <p:spPr>
          <a:xfrm>
            <a:off x="426719" y="1295400"/>
            <a:ext cx="6995160" cy="48396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撒母耳是最后一位士师（撒上七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15</a:t>
            </a:r>
            <a:r>
              <a:t>），也是一位先知（撒上三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20</a:t>
            </a:r>
            <a:r>
              <a:t>），他曾膏立以色列的头两个国王，扫罗和大卫。在宗教上，撒母耳被称为第一位先知，虽然从前也有人被称为先见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创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二十7</a:t>
            </a:r>
            <a:r>
              <a:t>、申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十八15</a:t>
            </a:r>
            <a:r>
              <a:t>、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士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六8)</a:t>
            </a:r>
            <a:r>
              <a:t>，但撒母耳却是首先有系统地训练一批先知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撒上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十九20)</a:t>
            </a:r>
            <a:r>
              <a:t>，立下先知制度的规模，故被列为先知之首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撒上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三20</a:t>
            </a:r>
            <a:r>
              <a:t>、代下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三十五18 </a:t>
            </a:r>
            <a:r>
              <a:t>、徒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三24</a:t>
            </a:r>
            <a:r>
              <a:t>、来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十一32)</a:t>
            </a:r>
            <a:r>
              <a:t>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总结</a:t>
            </a:r>
          </a:p>
        </p:txBody>
      </p:sp>
      <p:sp>
        <p:nvSpPr>
          <p:cNvPr id="1202" name="弗2:11-22"/>
          <p:cNvSpPr txBox="1"/>
          <p:nvPr/>
        </p:nvSpPr>
        <p:spPr>
          <a:xfrm>
            <a:off x="426719" y="1295400"/>
            <a:ext cx="6995160" cy="3810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撒母耳却劝戒以色列民，要一心归顺耶和华，除掉外邦神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撒上七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3-4)</a:t>
            </a:r>
            <a:r>
              <a:t>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以色列人接受撒母耳的劝导，单单事奉耶和华，以致于后来跟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人打仗时，能够得胜。以色列人能够维持一神教的信仰，撒母耳及以后兴起的先知，起着很关键的作用。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总结</a:t>
            </a:r>
          </a:p>
        </p:txBody>
      </p:sp>
      <p:sp>
        <p:nvSpPr>
          <p:cNvPr id="1207" name="弗2:11-22"/>
          <p:cNvSpPr txBox="1"/>
          <p:nvPr/>
        </p:nvSpPr>
        <p:spPr>
          <a:xfrm>
            <a:off x="426719" y="1295400"/>
            <a:ext cx="6995160" cy="4361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撒母耳是一个祷告的人。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由于他的代求，以色列人大胜非利士人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撒上七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5-11)</a:t>
            </a:r>
            <a:r>
              <a:t>。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当以色列百姓求立王，不要撒母耳领导他们时，他也祷告耶和华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撒上八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6)</a:t>
            </a:r>
            <a:r>
              <a:t>。他又说，他自己必不停止为以色列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t>百姓祷告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t>撒上十二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23)</a:t>
            </a:r>
            <a:r>
              <a:t>。后来，当耶和华后悔立扫罗为王时，他甚忧愁，终夜哀求耶和华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(</a:t>
            </a:r>
            <a:r>
              <a:t>撒上十五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10-11)</a:t>
            </a:r>
            <a:r>
              <a:t>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5. </a:t>
            </a:r>
            <a:r>
              <a:t>总结</a:t>
            </a:r>
          </a:p>
        </p:txBody>
      </p:sp>
      <p:sp>
        <p:nvSpPr>
          <p:cNvPr id="1212" name="弗2:11-22"/>
          <p:cNvSpPr txBox="1"/>
          <p:nvPr/>
        </p:nvSpPr>
        <p:spPr>
          <a:xfrm>
            <a:off x="426719" y="1295400"/>
            <a:ext cx="6995160" cy="16638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愿意我们都成为寻求神引导的群体，用雅四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作今天最后的总结：“你们亲近神，神就必亲近你们。”（雅四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耶和华的言语稀少，不常有默示</a:t>
            </a:r>
          </a:p>
        </p:txBody>
      </p:sp>
      <p:sp>
        <p:nvSpPr>
          <p:cNvPr id="1059" name="弗2:11-22"/>
          <p:cNvSpPr txBox="1"/>
          <p:nvPr/>
        </p:nvSpPr>
        <p:spPr>
          <a:xfrm>
            <a:off x="435605" y="1402035"/>
            <a:ext cx="6995161" cy="2694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因孩子是祷告得来的，这孩子改名为撒母耳，就是“被神垂听”的意思。哈拿按着许愿在孩子断了奶后，就送到祭司以利那里，奉献作拿细耳人，这孩子就在以利底下成长，学习事奉</a:t>
            </a:r>
            <a:r>
              <a:t>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耶和华的言语稀少，不常有默示</a:t>
            </a:r>
          </a:p>
        </p:txBody>
      </p:sp>
      <p:sp>
        <p:nvSpPr>
          <p:cNvPr id="1064" name="弗2:11-22"/>
          <p:cNvSpPr txBox="1"/>
          <p:nvPr/>
        </p:nvSpPr>
        <p:spPr>
          <a:xfrm>
            <a:off x="435605" y="1402035"/>
            <a:ext cx="6995161" cy="2768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经文开首说“那些日子，耶和华的言语稀少，不常有默示。”（撒上三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t>）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“默示”原文是指到“异象”，包括异象、异梦、启示、神谕，通过这些方式传递从神而来的信息。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耶和华的言语稀少，不常有默示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35605" y="1402035"/>
            <a:ext cx="6995161" cy="32791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在今天，我们也会问一个问题，神今天透过圣经向我们说话，神的话已经写在圣经上了，我们不是查考圣经就好了吗？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对的，但神透过圣经那个信息，和我们说话呢？若果神是活着的，祂会不断透过祂的话语带领我们，引领我们。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耶和华的言语稀少，不常有默示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35605" y="1402035"/>
            <a:ext cx="6995161" cy="37775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耶稣曾经回应那些在宗教上谨守诫命，却不认识耶稣是神的儿子，他在约五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38-40 </a:t>
            </a:r>
            <a:r>
              <a:t>这样说，“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38</a:t>
            </a:r>
            <a:r>
              <a:t>你们并没有他的道存在心里；因为他所差来的，你们不信。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39</a:t>
            </a:r>
            <a:r>
              <a:t>你们查考圣经，因你们以为内中有永生；给我作见证的就是这经。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40</a:t>
            </a:r>
            <a:r>
              <a:t>然而，你们不肯到我这里来得生命。”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耶和华的言语稀少，不常有默示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35605" y="1402035"/>
            <a:ext cx="6995161" cy="171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这是怎样的一个年代？</a:t>
            </a:r>
            <a:endParaRPr u="sng"/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当时候，也是一个图有宗教形式，却没有认识神的时代。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256240" y="322590"/>
            <a:ext cx="7548096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2. </a:t>
            </a:r>
            <a:r>
              <a:t>耶和华的言语稀少，不常有默示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35605" y="1402035"/>
            <a:ext cx="6995161" cy="4798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当时，以色列已经入了迦南地。从摩西到约书亚，以及那些见证耶和华行大事的长老还在的时候，以色列人都事奉耶和华（士二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7</a:t>
            </a:r>
            <a:r>
              <a:t>）。但在往后，他们就事奉迦南地的巴力和亚斯她录（士二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13</a:t>
            </a:r>
            <a:r>
              <a:t>）。然后神就将以色列人交在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人手里，当他们困苦，神就兴起士师，作为领袖，带领以色列人对抗</a:t>
            </a:r>
            <a:r>
              <a:rPr>
                <a:latin typeface="PingFang SC Regular"/>
                <a:ea typeface="PingFang SC Regular"/>
                <a:cs typeface="PingFang SC Regular"/>
                <a:sym typeface="PingFang SC Regular"/>
              </a:rPr>
              <a:t>敌</a:t>
            </a:r>
            <a:r>
              <a:t>人。这时期称为士师时期，以色列人一直在这恶性循环当中。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