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notesSlides/notesSlide16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notesSlides/notesSlide7.xml" ContentType="application/vnd.openxmlformats-officedocument.presentationml.notesSlid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notesSlides/notesSlide18.xml" ContentType="application/vnd.openxmlformats-officedocument.presentationml.notesSlide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theme/theme23.xml" ContentType="application/vnd.openxmlformats-officedocument.them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41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24.xml" ContentType="application/vnd.openxmlformats-officedocument.them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notesSlides/notesSlide12.xml" ContentType="application/vnd.openxmlformats-officedocument.presentationml.notesSlide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45"/>
  </p:notesMasterIdLst>
  <p:handoutMasterIdLst>
    <p:handoutMasterId r:id="rId46"/>
  </p:handoutMasterIdLst>
  <p:sldIdLst>
    <p:sldId id="2091" r:id="rId23"/>
    <p:sldId id="257" r:id="rId24"/>
    <p:sldId id="258" r:id="rId25"/>
    <p:sldId id="261" r:id="rId26"/>
    <p:sldId id="262" r:id="rId27"/>
    <p:sldId id="263" r:id="rId28"/>
    <p:sldId id="264" r:id="rId29"/>
    <p:sldId id="265" r:id="rId30"/>
    <p:sldId id="266" r:id="rId31"/>
    <p:sldId id="267" r:id="rId32"/>
    <p:sldId id="268" r:id="rId33"/>
    <p:sldId id="269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9" r:id="rId42"/>
    <p:sldId id="280" r:id="rId43"/>
    <p:sldId id="281" r:id="rId44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8" autoAdjust="0"/>
    <p:restoredTop sz="87387" autoAdjust="0"/>
  </p:normalViewPr>
  <p:slideViewPr>
    <p:cSldViewPr>
      <p:cViewPr varScale="1">
        <p:scale>
          <a:sx n="145" d="100"/>
          <a:sy n="145" d="100"/>
        </p:scale>
        <p:origin x="-25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slide" Target="slides/slide2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slide" Target="slides/slide18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49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4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slide" Target="slides/slide21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xmlns="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xmlns="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xmlns="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xmlns="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2021/5/1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xmlns="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xmlns="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xmlns="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xmlns="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证道题目可以在当月月报上找到。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xmlns="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3" name="Shape 1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8" name="Shape 11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Shape 116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3" name="Shape 116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0" name="Shape 10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30635541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3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xmlns="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xmlns="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xmlns="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xmlns="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xmlns="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xmlns="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xmlns="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xmlns="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xmlns="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xmlns="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xmlns="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xmlns="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xmlns="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xmlns="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xmlns="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xmlns="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xmlns="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xmlns="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xmlns="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xmlns="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xmlns="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xmlns="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xmlns="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xmlns="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xmlns="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xmlns="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xmlns="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xmlns="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xmlns="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xmlns="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xmlns="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xmlns="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xmlns="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xmlns="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01.05.2021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xmlns="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xmlns="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xmlns="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xmlns="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xmlns="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xmlns="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xmlns="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xmlns="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xmlns="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xmlns="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xmlns="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xmlns="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xmlns="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xmlns="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xmlns="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xmlns="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xmlns="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xmlns="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xmlns="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xmlns="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xmlns="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01.05.2021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xmlns="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xmlns="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772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母亲的召命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xmlns="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660400" y="3448756"/>
            <a:ext cx="6096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de-DE" sz="3200" b="0" dirty="0">
                <a:solidFill>
                  <a:srgbClr val="000000"/>
                </a:solidFill>
              </a:rPr>
              <a:t>陈永安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35605" y="1402035"/>
            <a:ext cx="6995161" cy="1877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哈拿在耶和华的殿里祷告，心里愁苦，就痛痛哭泣，除了发愿，继续不住地祈祷。祷告不是理论，是在神面前倾诉，在神面前是哭泣，是在神面前不住地祈祷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35605" y="1402035"/>
            <a:ext cx="6995161" cy="2769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哈拿祷告时，起初祭司以利以为她喝醉了酒，但在澄清以后，以利也祝福她，愿神允准她的祷告。哈拿在祷告后，走去吃饭，不再带着愁容。她相信神已听她的祷告了，在她还未怀孕生子的时候，哈拿已经相信神一定有美好的旨意了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35605" y="1402035"/>
            <a:ext cx="6995161" cy="2769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在撒上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2:1-10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，记载了哈拿的祷告，那是一首得胜的颂歌，在祷告中相信神的能力，相信神可以改变一切环境，看顾人的卑微，掌管一切，颂赞神一切奇妙的作为，神可以使无变为有，软弱得以刚强，神必使那狂傲的跌倒衰微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哈拿的奉献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35605" y="1402035"/>
            <a:ext cx="6995161" cy="984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许多作为母亲的，孩子就是她的一切，母亲的心情也受到影响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哈拿的奉献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35605" y="1402035"/>
            <a:ext cx="6995161" cy="3726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但圣经说，作为一个父母，对一个孩子的责任，却是只有短短十多二十年的时间，孩子只是托管在父母的手里是有一个年限的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从创世记到耶稣，以及保罗的教导也是“人要离开父母，与妻子连合，二人成为一体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。”（创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2:24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、太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19:5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、可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10:7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、弗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5:31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哈拿的奉献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35605" y="1402035"/>
            <a:ext cx="6995161" cy="984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现在我在这里，经常收到针对海外家长父母的广告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⋯⋯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哈拿的奉献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5"/>
            <a:ext cx="6995161" cy="2323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我们看今日所读的经文，哈拿却完全不是这个样子。哈拿在孩子出生以后，在孩子断奶以后，就将孩子带到示罗，耶和华的殿里，交到祭司以利的手里，归这孩子与耶和华，使他终身事奉耶和华。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哈拿的奉献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35605" y="1402035"/>
            <a:ext cx="6995161" cy="3280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哈拿将头生的孩子奉献给神，让他终生事奉神，她看到她所有的一切，都是从神而来的，她也不是在有几个孩子以后，就选一个奉献给神去使用，而是在她还未有第二个孩子的时候，就将这孩子奉上。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她相信，事奉神就是最美好的，也不需要加上什么忧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  <a:cs typeface="PingFang SC Regular"/>
                <a:sym typeface="PingFang SC Regular"/>
              </a:rPr>
              <a:t>虑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。因为孩子是属于神的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哈拿的奉献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35605" y="1402035"/>
            <a:ext cx="6995161" cy="4555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我们来看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2:18-21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，“</a:t>
            </a:r>
            <a:r>
              <a:rPr sz="1381" dirty="0">
                <a:solidFill>
                  <a:srgbClr val="AAAAAA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18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那时，撒母耳还是孩子，穿着细麻布的以弗得，侍立在耶和华面前。</a:t>
            </a:r>
            <a:r>
              <a:rPr sz="1381" dirty="0">
                <a:solidFill>
                  <a:srgbClr val="AAAAAA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19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他母亲每年为他做一件小外袍，同着丈夫上来献年祭的时候带来给他。</a:t>
            </a:r>
            <a:r>
              <a:rPr sz="1381" dirty="0">
                <a:solidFill>
                  <a:srgbClr val="AAAAAA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20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以利为以利加拿和他的妻祝福，说：“愿耶和华由这妇人再赐你后裔，代替你从耶和华求来的孩子。”他们就回本乡去了。</a:t>
            </a:r>
            <a:r>
              <a:rPr sz="1381" dirty="0">
                <a:solidFill>
                  <a:srgbClr val="AAAAAA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21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耶和华眷顾哈拿，她就怀孕生了三个儿子，两个女儿。那孩子撒母耳在耶和华面前渐渐长大。”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哈拿的奉献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35605" y="1402035"/>
            <a:ext cx="6995161" cy="3726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哈拿完全不是走世俗的一套，能支撑着哈拿的信念，是深信这孩子是神所</a:t>
            </a:r>
            <a:r>
              <a:rPr lang="zh-CN" altLang="de-DE" dirty="0">
                <a:latin typeface="SimHei" panose="02010609060101010101" pitchFamily="49" charset="-122"/>
                <a:ea typeface="SimHei" panose="02010609060101010101" pitchFamily="49" charset="-122"/>
              </a:rPr>
              <a:t>赐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的，也是属神的，也相信这孩子要事奉神，这是上好的福份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作为母亲的，能有从神而来的眼光来看这问题，将头生的，最好的奉献给神，深信神必再</a:t>
            </a:r>
            <a:r>
              <a:rPr lang="zh-CN" altLang="de-DE" dirty="0">
                <a:latin typeface="SimHei" panose="02010609060101010101" pitchFamily="49" charset="-122"/>
                <a:ea typeface="SimHei" panose="02010609060101010101" pitchFamily="49" charset="-122"/>
              </a:rPr>
              <a:t>赐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她儿女作为产业。这是哈拿给我们的榜样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4258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8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今天我们又回到教会主题的讲道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 </a:t>
            </a:r>
          </a:p>
          <a:p>
            <a:pPr marL="223973" indent="-210638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今年教会的主题是：起来、回应、出发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223973" indent="-210638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说到呼召我们都有一种很偏颇的看法，那些是伟大的事情，是神圣的事情，绝对不会临到一些普通平凡的人身上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 </a:t>
            </a:r>
          </a:p>
          <a:p>
            <a:pPr marL="223973" indent="-210638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我们基督徒说召命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Vocation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，不信的人叫这作为天职，这是每人在世上都有的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dirty="0">
              <a:latin typeface="SimHei" panose="02010609060101010101" pitchFamily="49" charset="-122"/>
              <a:ea typeface="SimHei" panose="02010609060101010101" pitchFamily="49" charset="-122"/>
              <a:cs typeface="Helvetica Neue"/>
              <a:sym typeface="Helvetica Neue"/>
            </a:endParaRPr>
          </a:p>
          <a:p>
            <a:pPr marL="100495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总结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426719" y="1295400"/>
            <a:ext cx="6995160" cy="3172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从哈拿的榜样，我们看到母亲这神圣的召命，儿女是耶和华所赐的产业，神将孩子交托在我们手里，让我们养育他，教养他</a:t>
            </a:r>
            <a:r>
              <a:rPr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我们要看到孩子是属于神的，作父母最重要的职责，是将孩子带到神的面前，事奉神。我们尽了自己本份了，往后，就是神带领他的人生</a:t>
            </a:r>
            <a:r>
              <a:rPr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总结</a:t>
            </a:r>
          </a:p>
        </p:txBody>
      </p:sp>
      <p:sp>
        <p:nvSpPr>
          <p:cNvPr id="1156" name="弗2:11-22"/>
          <p:cNvSpPr txBox="1"/>
          <p:nvPr/>
        </p:nvSpPr>
        <p:spPr>
          <a:xfrm>
            <a:off x="426719" y="1295400"/>
            <a:ext cx="6995160" cy="3280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作为母亲的召命，就是将孩子，按着神的心意去塑造，将这孩子完完全全交给神，让这孩子成为神所重用的器皿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虽然在过程中，有眼泪、有痛苦、有不舍得，正如马利亚的心要被孩子刺透，但这正正是神所要使用的母亲。作这样的母亲是出于神的召命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总结</a:t>
            </a:r>
          </a:p>
        </p:txBody>
      </p:sp>
      <p:sp>
        <p:nvSpPr>
          <p:cNvPr id="1161" name="弗2:11-22"/>
          <p:cNvSpPr txBox="1"/>
          <p:nvPr/>
        </p:nvSpPr>
        <p:spPr>
          <a:xfrm>
            <a:off x="426719" y="1295400"/>
            <a:ext cx="6995160" cy="46192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在过程中，我们为孩子祷告，我们深信孩子的未来，不是我们用多少钱，给他陪训就可以得到的光明的未来。相反，我们深信神是可以改变一切环境，看顾人的卑微，掌管一切，我们当颂赞神一切奇妙的作为，神可以使无变为有，软弱得以刚强，神必使那狂傲的跌倒衰微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作母亲最重要是相信神的作为，深信将孩子交在神的手里，无论是在那里，事奉神的孩子，是孩子最光明的前途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引言</a:t>
            </a:r>
          </a:p>
        </p:txBody>
      </p:sp>
      <p:sp>
        <p:nvSpPr>
          <p:cNvPr id="1058" name="弗2:11-22"/>
          <p:cNvSpPr txBox="1"/>
          <p:nvPr/>
        </p:nvSpPr>
        <p:spPr>
          <a:xfrm>
            <a:off x="426719" y="1295399"/>
            <a:ext cx="7646594" cy="2473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8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人会忘记，但神不会忘记这些人物，而他们看来平凡世俗的事情上，都有神圣的呼召，也有出于神的召命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dirty="0">
              <a:latin typeface="SimHei" panose="02010609060101010101" pitchFamily="49" charset="-122"/>
              <a:ea typeface="SimHei" panose="02010609060101010101" pitchFamily="49" charset="-122"/>
              <a:cs typeface="Helvetica Neue"/>
              <a:sym typeface="Helvetica Neue"/>
            </a:endParaRPr>
          </a:p>
          <a:p>
            <a:pPr marL="100495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5"/>
            <a:ext cx="6995161" cy="194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哈拿是谁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许多母亲都是这样，以成全他人而活着，渐渐失去了自己。也不问自己喜欢什么，想作什么，希望别人怎样称呼她的名字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5"/>
            <a:ext cx="6995161" cy="2834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撒母耳记上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1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章，说到以利加拿有两个妻子，一个有儿有女，但哈拿没有儿女，这在当时候视为神的惩罚，另一位妻子就作哈拿的对头，大大激动她，使她生气。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虽然得到丈夫疼爱，但没有儿女这事却使哈拿哭泣，不吃饭，心里愁闷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35605" y="1402035"/>
            <a:ext cx="6995161" cy="143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在生产的事上得救，就是能否怀孕，孩子能否顺利生产，母子平安，在当时候的医疗水准来说，生孩子是风险很高的事情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35605" y="1402035"/>
            <a:ext cx="6995161" cy="2898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哈拿的祈求是神</a:t>
            </a:r>
            <a:r>
              <a:rPr lang="zh-CN" altLang="de-DE" dirty="0">
                <a:latin typeface="SimHei" panose="02010609060101010101" pitchFamily="49" charset="-122"/>
                <a:ea typeface="SimHei" panose="02010609060101010101" pitchFamily="49" charset="-122"/>
              </a:rPr>
              <a:t>赐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给她儿女，使她能在对头面前抬起头来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为丈夫生儿育女，是作为妻子，作为母亲的天职，更是神赐福的证明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相反，不能生育，在当时的传统环境里，就是神的诅咒，是神惩罚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35605" y="1402035"/>
            <a:ext cx="6995161" cy="2323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诗篇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127:3-5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，这样说：“</a:t>
            </a:r>
            <a:r>
              <a:rPr sz="1381" dirty="0">
                <a:solidFill>
                  <a:srgbClr val="AAAAAA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3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儿女是耶和华所赐的产业；所怀的胎是他所给的赏赐。</a:t>
            </a:r>
            <a:r>
              <a:rPr lang="de-DE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sz="1381" dirty="0">
                <a:solidFill>
                  <a:srgbClr val="AAAAAA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4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少年时所生的儿女好像勇士手中的箭。</a:t>
            </a:r>
            <a:r>
              <a:rPr lang="de-DE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1381" dirty="0">
                <a:solidFill>
                  <a:srgbClr val="797979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5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箭袋充满的人便为有福；他们在城门口和仇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  <a:cs typeface="PingFang SC Regular"/>
                <a:sym typeface="PingFang SC Regular"/>
              </a:rPr>
              <a:t>敌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说话的时候，必不至于羞愧。”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哈拿的祷告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35605" y="1402035"/>
            <a:ext cx="6995161" cy="2323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哈拿虽然得到丈夫的爱，但从人的爱，人的说话也没有带来多少安慰，她一切的苦情只有向神倾诉，她要得的，不单是心里的安慰，而是要神顾念她的苦情，并且向神许愿，若神垂顾她，</a:t>
            </a:r>
            <a:r>
              <a:rPr lang="zh-CN" altLang="de-DE" dirty="0">
                <a:latin typeface="SimHei" panose="02010609060101010101" pitchFamily="49" charset="-122"/>
                <a:ea typeface="SimHei" panose="02010609060101010101" pitchFamily="49" charset="-122"/>
              </a:rPr>
              <a:t>赐</a:t>
            </a:r>
            <a:r>
              <a:rPr dirty="0" err="1">
                <a:latin typeface="SimHei" panose="02010609060101010101" pitchFamily="49" charset="-122"/>
                <a:ea typeface="SimHei" panose="02010609060101010101" pitchFamily="49" charset="-122"/>
              </a:rPr>
              <a:t>她一个儿子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1121</Words>
  <Application>Microsoft Office PowerPoint</Application>
  <PresentationFormat>Bildschirmpräsentation (4:3)</PresentationFormat>
  <Paragraphs>170</Paragraphs>
  <Slides>22</Slides>
  <Notes>22</Notes>
  <HiddenSlides>0</HiddenSlides>
  <MMClips>0</MMClips>
  <ScaleCrop>false</ScaleCrop>
  <HeadingPairs>
    <vt:vector size="4" baseType="variant">
      <vt:variant>
        <vt:lpstr>Design</vt:lpstr>
      </vt:variant>
      <vt:variant>
        <vt:i4>22</vt:i4>
      </vt:variant>
      <vt:variant>
        <vt:lpstr>Folientitel</vt:lpstr>
      </vt:variant>
      <vt:variant>
        <vt:i4>22</vt:i4>
      </vt:variant>
    </vt:vector>
  </HeadingPairs>
  <TitlesOfParts>
    <vt:vector size="44" baseType="lpstr"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1984</cp:revision>
  <cp:lastPrinted>2021-04-07T14:28:01Z</cp:lastPrinted>
  <dcterms:created xsi:type="dcterms:W3CDTF">2013-12-13T09:03:28Z</dcterms:created>
  <dcterms:modified xsi:type="dcterms:W3CDTF">2021-05-01T20:50:19Z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