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28"/>
  </p:notesMasterIdLst>
  <p:handoutMasterIdLst>
    <p:handoutMasterId r:id="rId29"/>
  </p:handoutMasterIdLst>
  <p:sldIdLst>
    <p:sldId id="2091" r:id="rId23"/>
    <p:sldId id="256" r:id="rId24"/>
    <p:sldId id="20048" r:id="rId25"/>
    <p:sldId id="20049" r:id="rId26"/>
    <p:sldId id="20050" r:id="rId27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DEEBF7"/>
    <a:srgbClr val="A9AFB5"/>
    <a:srgbClr val="3333CC"/>
    <a:srgbClr val="07B5EB"/>
    <a:srgbClr val="50D2FA"/>
    <a:srgbClr val="003300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255" autoAdjust="0"/>
    <p:restoredTop sz="91603" autoAdjust="0"/>
  </p:normalViewPr>
  <p:slideViewPr>
    <p:cSldViewPr>
      <p:cViewPr varScale="1">
        <p:scale>
          <a:sx n="149" d="100"/>
          <a:sy n="149" d="100"/>
        </p:scale>
        <p:origin x="238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2021/3/19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DFFDA3-2982-4F8E-9ADE-632416F217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79072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4414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54953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29145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0610882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19.03.2021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19.03.2021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685800" y="1524000"/>
            <a:ext cx="708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algn="ctr" eaLnBrk="1" hangingPunct="1">
              <a:defRPr/>
            </a:pPr>
            <a:r>
              <a:rPr lang="zh-CN" altLang="de-DE" sz="6600" b="0" dirty="0"/>
              <a:t>劳苦得安息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讲员：</a:t>
            </a:r>
            <a:r>
              <a:rPr lang="zh-CN" altLang="de-DE" sz="4800" b="0" dirty="0">
                <a:solidFill>
                  <a:srgbClr val="000000"/>
                </a:solidFill>
              </a:rPr>
              <a:t>管惠萍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r>
              <a:rPr lang="zh-CN" altLang="de-DE" sz="4800" b="0" dirty="0">
                <a:solidFill>
                  <a:srgbClr val="000000"/>
                </a:solidFill>
              </a:rPr>
              <a:t>传道</a:t>
            </a:r>
            <a:endParaRPr kumimoji="0" lang="zh-CN" altLang="de-DE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讲题</a:t>
            </a:r>
            <a:r>
              <a:rPr dirty="0"/>
              <a:t>：</a:t>
            </a:r>
            <a:r>
              <a:rPr lang="zh-CN" altLang="de-DE" sz="3600" b="0" dirty="0"/>
              <a:t>劳苦得安息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5404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de-DE" dirty="0"/>
              <a:t>引言</a:t>
            </a:r>
            <a:endParaRPr lang="de-DE" altLang="zh-CN" dirty="0"/>
          </a:p>
          <a:p>
            <a:endParaRPr lang="de-DE" sz="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现代人追求自我价值，生活节奏和步伐被大小目标与计划牵引，试图掌控命运，内心却常充满焦虑、不安和恐惧。</a:t>
            </a:r>
            <a:endParaRPr lang="de-DE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外在功利追逐的代价常是内心平安、身心健康、家庭关系及与自我关系的破裂。</a:t>
            </a:r>
            <a:endParaRPr lang="de-DE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生命意义的丧失导致“空心病”、“失心症”，人与自我灵魂的分离。</a:t>
            </a:r>
            <a:endParaRPr lang="de-DE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完整健全的生命在于回归安息、找到生命坚实的内在依靠和生命的价值、意义。</a:t>
            </a:r>
            <a:endParaRPr lang="de-DE" altLang="zh-CN" sz="2800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61520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讲题</a:t>
            </a:r>
            <a:r>
              <a:rPr dirty="0"/>
              <a:t>：</a:t>
            </a:r>
            <a:r>
              <a:rPr lang="zh-CN" altLang="de-DE" sz="3600" b="0" dirty="0"/>
              <a:t>劳苦得安息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8" y="1295400"/>
            <a:ext cx="7498082" cy="5792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de-DE" dirty="0"/>
              <a:t>经文的理解与应用</a:t>
            </a:r>
            <a:endParaRPr lang="de-DE" altLang="zh-CN" dirty="0"/>
          </a:p>
          <a:p>
            <a:endParaRPr lang="de-DE" sz="800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sz="2800" dirty="0"/>
              <a:t>安息的意义</a:t>
            </a:r>
            <a:r>
              <a:rPr lang="de-DE" altLang="zh-CN" sz="2800" dirty="0"/>
              <a:t> --- </a:t>
            </a:r>
            <a:r>
              <a:rPr lang="zh-CN" altLang="de-DE" sz="2800" dirty="0"/>
              <a:t>内在的宁静安稳、平安、稳健有方向、踏实稳妥而适归其所。</a:t>
            </a:r>
            <a:endParaRPr lang="de-DE" altLang="zh-CN" sz="2800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sz="2800" dirty="0"/>
              <a:t>安息原为神的旨意与安排，与神亲近同在、相交中享安息（创</a:t>
            </a:r>
            <a:r>
              <a:rPr lang="de-DE" altLang="zh-CN" sz="2800" dirty="0"/>
              <a:t>2:2-3</a:t>
            </a:r>
            <a:r>
              <a:rPr lang="zh-CN" altLang="de-DE" sz="2800" dirty="0"/>
              <a:t>，出 </a:t>
            </a:r>
            <a:r>
              <a:rPr lang="de-DE" altLang="zh-CN" sz="2800" dirty="0"/>
              <a:t>20:8-11</a:t>
            </a:r>
            <a:r>
              <a:rPr lang="zh-CN" altLang="de-DE" sz="2800" dirty="0"/>
              <a:t>）</a:t>
            </a:r>
            <a:endParaRPr lang="de-DE" altLang="zh-CN" sz="2800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sz="2800" dirty="0"/>
              <a:t>人对神的悖逆和分离，使人失去得安息的基础和依靠，生命开始无根的漂泊流荡，劳苦中充满无望叹息和对安息的向往。</a:t>
            </a:r>
            <a:endParaRPr lang="de-DE" altLang="zh-CN" sz="2800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sz="2800" dirty="0"/>
              <a:t>基督的救赎和恩典为人开辟了回归安息的路径，使人可以回归与神的亲密相交，享受生命安息的美好。</a:t>
            </a:r>
            <a:endParaRPr lang="de-DE" sz="2800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48850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讲题</a:t>
            </a:r>
            <a:r>
              <a:rPr dirty="0"/>
              <a:t>：</a:t>
            </a:r>
            <a:r>
              <a:rPr lang="zh-CN" altLang="de-DE" sz="3600" b="0" dirty="0"/>
              <a:t>劳苦得安息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8" y="1295400"/>
            <a:ext cx="7498082" cy="4805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de-DE" dirty="0"/>
              <a:t>经文的理解与应用</a:t>
            </a:r>
            <a:endParaRPr lang="de-DE" altLang="zh-CN" dirty="0"/>
          </a:p>
          <a:p>
            <a:endParaRPr lang="de-DE" sz="800" dirty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sz="2800" dirty="0"/>
              <a:t>认识耶稣的身份，接受救赎恩典，进入与基督的关系，而非靠人自己的聪明和方法。</a:t>
            </a:r>
            <a:endParaRPr lang="de-DE" altLang="zh-CN" sz="2800" dirty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sz="2800" dirty="0"/>
              <a:t>认识基督的生命本质，明白谦卑的价值、柔和的意义，效法基督的样式和与天父关系的特征。</a:t>
            </a:r>
            <a:endParaRPr lang="de-DE" altLang="zh-CN" sz="2800" dirty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sz="2800" dirty="0"/>
              <a:t>进入基督成就的属天道路，基督是同行的伙伴、依靠和随时帮助。</a:t>
            </a:r>
            <a:endParaRPr lang="de-DE" altLang="zh-CN" sz="2800" dirty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sz="2800" dirty="0"/>
              <a:t>与神同行的道路是由神所成就和掌控，是轻省的道路，虽有劳苦但更享内在的安息。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2349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讲题</a:t>
            </a:r>
            <a:r>
              <a:rPr dirty="0"/>
              <a:t>：</a:t>
            </a:r>
            <a:r>
              <a:rPr lang="zh-CN" altLang="de-DE" sz="3600" b="0" dirty="0"/>
              <a:t>劳苦得安息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8" y="1295400"/>
            <a:ext cx="7955282" cy="5172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de-DE" dirty="0"/>
              <a:t>总结</a:t>
            </a:r>
            <a:endParaRPr lang="de-DE" altLang="zh-CN" dirty="0"/>
          </a:p>
          <a:p>
            <a:endParaRPr lang="de-DE" altLang="zh-CN" sz="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生命的迷失在于人走自己的道路偏离神，试图依靠自我有限的能力与聪明驾驭命运和成就生命。却在无奈、无助与迷茫中失去安息。</a:t>
            </a:r>
            <a:endParaRPr lang="de-DE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sz="2800" dirty="0"/>
              <a:t>接受耶稣的邀请，让祂与你同行。</a:t>
            </a:r>
            <a:endParaRPr lang="de-DE" altLang="zh-CN" sz="2800" dirty="0"/>
          </a:p>
          <a:p>
            <a:pPr marL="514350" indent="-514350">
              <a:buFont typeface="+mj-lt"/>
              <a:buAutoNum type="arabicPeriod" startAt="5"/>
            </a:pPr>
            <a:endParaRPr lang="de-DE" altLang="zh-CN" sz="2800" dirty="0"/>
          </a:p>
          <a:p>
            <a:r>
              <a:rPr lang="zh-CN" altLang="de-DE" sz="2800" dirty="0"/>
              <a:t>“凡劳苦担重担的人、可以到我这里来、我就使你们得安息。</a:t>
            </a:r>
            <a:r>
              <a:rPr lang="de-DE" altLang="zh-CN" sz="2800" dirty="0"/>
              <a:t> </a:t>
            </a:r>
            <a:r>
              <a:rPr lang="zh-CN" altLang="de-DE" sz="2800" dirty="0"/>
              <a:t>我心里柔和谦卑、你们当负我的轭、学我的样式，这样、你们心里就必得享安息“。</a:t>
            </a:r>
            <a:r>
              <a:rPr lang="de-DE" altLang="zh-CN" sz="2800" dirty="0"/>
              <a:t> </a:t>
            </a:r>
            <a:r>
              <a:rPr lang="zh-CN" altLang="de-DE" sz="2800" dirty="0"/>
              <a:t>（太</a:t>
            </a:r>
            <a:r>
              <a:rPr lang="de-DE" altLang="zh-CN" sz="2800" dirty="0"/>
              <a:t>11</a:t>
            </a:r>
            <a:r>
              <a:rPr lang="zh-CN" altLang="de-DE" sz="2800" dirty="0"/>
              <a:t>：</a:t>
            </a:r>
            <a:r>
              <a:rPr lang="de-DE" altLang="zh-CN" sz="2800" dirty="0"/>
              <a:t>28</a:t>
            </a:r>
            <a:r>
              <a:rPr lang="zh-CN" altLang="de-DE" sz="2800" dirty="0"/>
              <a:t>，</a:t>
            </a:r>
            <a:r>
              <a:rPr lang="de-DE" altLang="zh-CN" sz="2800" dirty="0"/>
              <a:t>29</a:t>
            </a:r>
            <a:r>
              <a:rPr lang="zh-CN" altLang="de-DE" sz="2800" dirty="0"/>
              <a:t>）</a:t>
            </a:r>
            <a:endParaRPr lang="de-DE" sz="2800" dirty="0"/>
          </a:p>
          <a:p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556449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840</Words>
  <Application>Microsoft Office PowerPoint</Application>
  <PresentationFormat>Bildschirmpräsentation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5</vt:i4>
      </vt:variant>
    </vt:vector>
  </HeadingPairs>
  <TitlesOfParts>
    <vt:vector size="32" baseType="lpstr">
      <vt:lpstr>SimHei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1778</cp:revision>
  <cp:lastPrinted>2016-12-02T10:19:09Z</cp:lastPrinted>
  <dcterms:created xsi:type="dcterms:W3CDTF">2013-12-13T09:03:28Z</dcterms:created>
  <dcterms:modified xsi:type="dcterms:W3CDTF">2021-03-19T17:02:00Z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