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42"/>
  </p:notesMasterIdLst>
  <p:handoutMasterIdLst>
    <p:handoutMasterId r:id="rId43"/>
  </p:handoutMasterIdLst>
  <p:sldIdLst>
    <p:sldId id="2091" r:id="rId23"/>
    <p:sldId id="256" r:id="rId24"/>
    <p:sldId id="20006" r:id="rId25"/>
    <p:sldId id="20008" r:id="rId26"/>
    <p:sldId id="20009" r:id="rId27"/>
    <p:sldId id="20010" r:id="rId28"/>
    <p:sldId id="20011" r:id="rId29"/>
    <p:sldId id="20012" r:id="rId30"/>
    <p:sldId id="20013" r:id="rId31"/>
    <p:sldId id="20014" r:id="rId32"/>
    <p:sldId id="20015" r:id="rId33"/>
    <p:sldId id="20016" r:id="rId34"/>
    <p:sldId id="20017" r:id="rId35"/>
    <p:sldId id="270" r:id="rId36"/>
    <p:sldId id="271" r:id="rId37"/>
    <p:sldId id="272" r:id="rId38"/>
    <p:sldId id="273" r:id="rId39"/>
    <p:sldId id="275" r:id="rId40"/>
    <p:sldId id="276" r:id="rId41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DEEBF7"/>
    <a:srgbClr val="A9AFB5"/>
    <a:srgbClr val="3333CC"/>
    <a:srgbClr val="07B5EB"/>
    <a:srgbClr val="50D2FA"/>
    <a:srgbClr val="003300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9" autoAdjust="0"/>
    <p:restoredTop sz="91603" autoAdjust="0"/>
  </p:normalViewPr>
  <p:slideViewPr>
    <p:cSldViewPr>
      <p:cViewPr varScale="1">
        <p:scale>
          <a:sx n="149" d="100"/>
          <a:sy n="149" d="100"/>
        </p:scale>
        <p:origin x="253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41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slide" Target="slides/slide18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2021/3/10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证道题目可以在当月月报上找到。</a:t>
            </a:r>
            <a:endParaRPr kumimoji="0"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DFFDA3-2982-4F8E-9ADE-632416F217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11361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285098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92063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16460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2" name="Shape 11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8004437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7" name="Shape 1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95354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2" name="Shape 1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47515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7" name="Shape 1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27982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Shape 113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3" name="Shape 113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66516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Shape 113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8" name="Shape 113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963087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79072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haoserver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/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jianfanzh.htm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66209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1" name="Shape 10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45760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6" name="Shape 10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31006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52391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766892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8706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66679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5547232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10.03.2021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10.03.2021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685800" y="1524000"/>
            <a:ext cx="7086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algn="ctr" eaLnBrk="1" hangingPunct="1">
              <a:defRPr/>
            </a:pPr>
            <a:r>
              <a:rPr lang="zh-CN" altLang="en-US" sz="6600" b="0" dirty="0"/>
              <a:t>代代相传作精兵 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讲员：陈永安 牧师</a:t>
            </a:r>
            <a:endParaRPr kumimoji="0" lang="zh-CN" altLang="de-DE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26719" y="1295400"/>
            <a:ext cx="6995160" cy="3926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保罗这个精神，重新定义成功的标准，当别人都能教导别人的时候，你的教导才算是成功。</a:t>
            </a: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我就将这精神作为教会的主题</a:t>
            </a:r>
            <a:br/>
            <a:r>
              <a:rPr>
                <a:solidFill>
                  <a:srgbClr val="FF2600"/>
                </a:solidFill>
              </a:rPr>
              <a:t>“培育门徒成为培育门徒的门徒”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68380530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26719" y="1295400"/>
            <a:ext cx="6995160" cy="3926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保罗这个精神，重新定义成功的标准，当别人都能教导别人的时候，你的教导才算是成功。</a:t>
            </a: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我就将这精神作为教会的主题</a:t>
            </a:r>
            <a:br/>
            <a:r>
              <a:rPr>
                <a:solidFill>
                  <a:srgbClr val="FF2600"/>
                </a:solidFill>
              </a:rPr>
              <a:t>“培育门徒成为培育门徒的门徒”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34017361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26719" y="1295400"/>
            <a:ext cx="6995160" cy="282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这真的能改善教会里的不良气氛，从人人都害怕出错，到人人都愿意尝试在教会里事奉。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9117716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26719" y="1295400"/>
            <a:ext cx="6995160" cy="4381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t>你在许多见证人面前听见我所教训的，也要交托那忠心能教导别人的人。”</a:t>
            </a:r>
            <a:br/>
            <a:r>
              <a:t>不单止是一个吩咐，而是一种态度，当我们这样做的事候，人人勇于承担事奉，并且生生不息地一代一代培育门徒。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0715911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三个比喻的劝勉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26719" y="1295400"/>
            <a:ext cx="6995160" cy="4382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保罗接连用了三个比喻，我们看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3-7</a:t>
            </a:r>
            <a:r>
              <a:t>节：</a:t>
            </a:r>
            <a:r>
              <a:rPr>
                <a:solidFill>
                  <a:srgbClr val="AAAAAA"/>
                </a:solidFill>
              </a:rPr>
              <a:t>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t>你要和</a:t>
            </a:r>
            <a:r>
              <a:rPr>
                <a:solidFill>
                  <a:srgbClr val="777777"/>
                </a:solidFill>
              </a:rPr>
              <a:t>我</a:t>
            </a:r>
            <a:r>
              <a:t>同受苦难，好像基督耶稣的精兵。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t>凡在军中</a:t>
            </a:r>
            <a:r>
              <a:rPr>
                <a:solidFill>
                  <a:srgbClr val="0433FF"/>
                </a:solidFill>
              </a:rPr>
              <a:t>当兵的</a:t>
            </a:r>
            <a:r>
              <a:t>，不将世务缠身，好叫那招他当兵的人喜悦。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t>人若</a:t>
            </a:r>
            <a:r>
              <a:rPr>
                <a:solidFill>
                  <a:srgbClr val="0433FF"/>
                </a:solidFill>
              </a:rPr>
              <a:t>在场上比武</a:t>
            </a:r>
            <a:r>
              <a:t>，非按规矩，就不能得冠冕。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</a:t>
            </a:r>
            <a:r>
              <a:t>劳力的</a:t>
            </a:r>
            <a:r>
              <a:rPr>
                <a:solidFill>
                  <a:srgbClr val="0433FF"/>
                </a:solidFill>
              </a:rPr>
              <a:t>农夫</a:t>
            </a:r>
            <a:r>
              <a:t>理当先得粮食。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我所说的话，你要思想，因为凡事主必给你聪明。”</a:t>
            </a:r>
          </a:p>
        </p:txBody>
      </p:sp>
    </p:spTree>
    <p:extLst>
      <p:ext uri="{BB962C8B-B14F-4D97-AF65-F5344CB8AC3E}">
        <p14:creationId xmlns:p14="http://schemas.microsoft.com/office/powerpoint/2010/main" val="98896900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三个比喻的劝勉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26719" y="1295400"/>
            <a:ext cx="6995160" cy="346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怎样才能得到招兵的人喜悦？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怎样可以得到冠冕？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怎样可以得粮食？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要专心一致、按目标做训练、并且劳力作工。那是一点一滴的积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虑</a:t>
            </a:r>
            <a:r>
              <a:t>的成果。</a:t>
            </a:r>
          </a:p>
        </p:txBody>
      </p:sp>
    </p:spTree>
    <p:extLst>
      <p:ext uri="{BB962C8B-B14F-4D97-AF65-F5344CB8AC3E}">
        <p14:creationId xmlns:p14="http://schemas.microsoft.com/office/powerpoint/2010/main" val="190222164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三个比喻的劝勉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26719" y="1295400"/>
            <a:ext cx="6995160" cy="5386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保罗一再提醒提摩太，要在真道上建立自己，在三章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14-17</a:t>
            </a:r>
            <a:r>
              <a:t>，说</a:t>
            </a:r>
            <a:br/>
            <a:r>
              <a:t>“但你所学习的，所确信的，要存在心里；因为你知道是跟谁学的，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t>并且知道你是从小明白圣经，这圣经能使你因信基督耶稣，有得救的智慧。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16</a:t>
            </a:r>
            <a:r>
              <a:t>圣经都是神所默示的，于教训、督责、使人归正、教导人学义都是有益的，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17</a:t>
            </a:r>
            <a:r>
              <a:t>叫属神的人得以完全，预备行各样的善事。”</a:t>
            </a:r>
          </a:p>
        </p:txBody>
      </p:sp>
    </p:spTree>
    <p:extLst>
      <p:ext uri="{BB962C8B-B14F-4D97-AF65-F5344CB8AC3E}">
        <p14:creationId xmlns:p14="http://schemas.microsoft.com/office/powerpoint/2010/main" val="29457947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三个比喻的劝勉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26719" y="1295400"/>
            <a:ext cx="6995160" cy="4584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教会里推动读经运动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可以在手机看圣经，也可以透过聆听圣经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圣经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APP</a:t>
            </a:r>
            <a:r>
              <a:t>，也有一些阅读计划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推荐用聆听的方式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教会还有举行圣经问答比赛，名为宝剑练习。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现在，我们在不莱梅的主日学查启示录，在福音查经时查考创世记。</a:t>
            </a:r>
          </a:p>
        </p:txBody>
      </p:sp>
    </p:spTree>
    <p:extLst>
      <p:ext uri="{BB962C8B-B14F-4D97-AF65-F5344CB8AC3E}">
        <p14:creationId xmlns:p14="http://schemas.microsoft.com/office/powerpoint/2010/main" val="436514472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" grpId="0" build="p" bldLvl="5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总结</a:t>
            </a:r>
          </a:p>
        </p:txBody>
      </p:sp>
      <p:sp>
        <p:nvSpPr>
          <p:cNvPr id="1131" name="弗2:11-22"/>
          <p:cNvSpPr txBox="1"/>
          <p:nvPr/>
        </p:nvSpPr>
        <p:spPr>
          <a:xfrm>
            <a:off x="426719" y="1295400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建立生生不息的门训生活，“培育门徒成为培育门徒的门徒”，这不是一个课程，而是一种氛围，一种快乐事奉，人人事奉的氛围。</a:t>
            </a:r>
          </a:p>
        </p:txBody>
      </p:sp>
    </p:spTree>
    <p:extLst>
      <p:ext uri="{BB962C8B-B14F-4D97-AF65-F5344CB8AC3E}">
        <p14:creationId xmlns:p14="http://schemas.microsoft.com/office/powerpoint/2010/main" val="338591530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总结</a:t>
            </a:r>
          </a:p>
        </p:txBody>
      </p:sp>
      <p:sp>
        <p:nvSpPr>
          <p:cNvPr id="1136" name="弗2:11-22"/>
          <p:cNvSpPr txBox="1"/>
          <p:nvPr/>
        </p:nvSpPr>
        <p:spPr>
          <a:xfrm>
            <a:off x="426719" y="1295400"/>
            <a:ext cx="6995160" cy="2311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去，找你的提摩太！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去，让他成功！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		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成功的关键不是找到保罗，而是找到你的提摩太，让他成功！</a:t>
            </a:r>
          </a:p>
        </p:txBody>
      </p:sp>
    </p:spTree>
    <p:extLst>
      <p:ext uri="{BB962C8B-B14F-4D97-AF65-F5344CB8AC3E}">
        <p14:creationId xmlns:p14="http://schemas.microsoft.com/office/powerpoint/2010/main" val="1925109766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" grpId="0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讲题：代代相传作精兵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提后2:1-7</a:t>
            </a:r>
          </a:p>
        </p:txBody>
      </p:sp>
    </p:spTree>
    <p:extLst>
      <p:ext uri="{BB962C8B-B14F-4D97-AF65-F5344CB8AC3E}">
        <p14:creationId xmlns:p14="http://schemas.microsoft.com/office/powerpoint/2010/main" val="17615200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267336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引言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5308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sz="3400" dirty="0" err="1">
                <a:latin typeface="SimHei" panose="02010609060101010101" pitchFamily="49" charset="-122"/>
                <a:ea typeface="SimHei" panose="02010609060101010101" pitchFamily="49" charset="-122"/>
              </a:rPr>
              <a:t>保罗这段对提摩太的劝勉，作为今日讲道的经文</a:t>
            </a:r>
            <a:r>
              <a:rPr sz="34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sz="3400" dirty="0" err="1">
                <a:latin typeface="SimHei" panose="02010609060101010101" pitchFamily="49" charset="-122"/>
                <a:ea typeface="SimHei" panose="02010609060101010101" pitchFamily="49" charset="-122"/>
              </a:rPr>
              <a:t>愿意在这里鼓励大家，勇于尝试，多去带领查经，教主日学</a:t>
            </a:r>
            <a:r>
              <a:rPr sz="34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sz="3400" dirty="0" err="1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然后，可以不断地一代一代地作主的精兵</a:t>
            </a:r>
            <a:r>
              <a:rPr sz="3400"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sz="3400" dirty="0" err="1">
                <a:latin typeface="SimHei" panose="02010609060101010101" pitchFamily="49" charset="-122"/>
                <a:ea typeface="SimHei" panose="02010609060101010101" pitchFamily="49" charset="-122"/>
              </a:rPr>
              <a:t>我们作一个祷告</a:t>
            </a:r>
            <a:r>
              <a:rPr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>
              <a:uFill>
                <a:solidFill>
                  <a:srgbClr val="9437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88740360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26719" y="1295400"/>
            <a:ext cx="6995160" cy="1661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sz="3400" dirty="0"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2:2</a:t>
            </a:r>
            <a:r>
              <a:rPr sz="3400" dirty="0">
                <a:latin typeface="SimHei" panose="02010609060101010101" pitchFamily="49" charset="-122"/>
                <a:ea typeface="SimHei" panose="02010609060101010101" pitchFamily="49" charset="-122"/>
              </a:rPr>
              <a:t>节，“</a:t>
            </a:r>
            <a:r>
              <a:rPr sz="3400" dirty="0">
                <a:solidFill>
                  <a:srgbClr val="AAAAAA"/>
                </a:solidFill>
                <a:latin typeface="SimHei" panose="02010609060101010101" pitchFamily="49" charset="-122"/>
                <a:ea typeface="SimHei" panose="02010609060101010101" pitchFamily="49" charset="-122"/>
                <a:cs typeface="Helvetica Neue"/>
                <a:sym typeface="Helvetica Neue"/>
              </a:rPr>
              <a:t>2</a:t>
            </a:r>
            <a:r>
              <a:rPr sz="3400" dirty="0">
                <a:latin typeface="SimHei" panose="02010609060101010101" pitchFamily="49" charset="-122"/>
                <a:ea typeface="SimHei" panose="02010609060101010101" pitchFamily="49" charset="-122"/>
              </a:rPr>
              <a:t>你在许多见证人面前听见我所教训的，也要交托那忠心能教导别人的人。”</a:t>
            </a:r>
          </a:p>
        </p:txBody>
      </p:sp>
    </p:spTree>
    <p:extLst>
      <p:ext uri="{BB962C8B-B14F-4D97-AF65-F5344CB8AC3E}">
        <p14:creationId xmlns:p14="http://schemas.microsoft.com/office/powerpoint/2010/main" val="100530093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26719" y="1295400"/>
            <a:ext cx="6995160" cy="6136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第一代是保罗，他作为师傅，教导提摩太。</a:t>
            </a: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提摩太就是第二代。</a:t>
            </a: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但保罗告诉他要教导别人，这个别人，就是第三代了。</a:t>
            </a: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但保罗没有停在第三代，而是叫提摩太“要交托那忠心能教导别人的人。”那个“教导别人”的“人”算是第三代，那被教导的，就是第四代人了。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2470910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26719" y="1295400"/>
            <a:ext cx="6995160" cy="6136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第一代是保罗，他作为师傅，教导提摩太。</a:t>
            </a: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提摩太就是第二代。</a:t>
            </a: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但保罗告诉他要教导别人，这个别人，就是第三代了。</a:t>
            </a: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但保罗没有停在第三代，而是叫提摩太“要交托那忠心能教导别人的人。”那个“教导别人”的“人”算是第三代，那被教导的，就是第四代人了。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9882313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26719" y="1295400"/>
            <a:ext cx="6995160" cy="3863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这个思想没有停在第四代，因为如果提摩太是按照保罗的教导，去教导那能忠心教导别人的人，用同样的教导，去劝勉人也要去忠心教导别人去忠心教导别人，那这个教导就会一直传下去。生生不息。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0473440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26719" y="1295400"/>
            <a:ext cx="6995160" cy="3926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因此，保罗教导提摩太，不光是去教导，而是教导别人去教导。</a:t>
            </a: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这就将整个成功的定义更改了，目标不是你自己说得有多好，而是别人能说得有多好。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4596540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四代基督徒的眼光（2:2）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26719" y="1295400"/>
            <a:ext cx="6995160" cy="282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这和我们的罪性是相违背的，骄傲的罪性都希望别人的目光在自己的身上，看到自己多成功，我的教导有多好。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2900" b="0">
                <a:ln w="12706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162592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1112</Words>
  <Application>Microsoft Office PowerPoint</Application>
  <PresentationFormat>Bildschirmpräsentation (4:3)</PresentationFormat>
  <Paragraphs>156</Paragraphs>
  <Slides>19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22</vt:i4>
      </vt:variant>
      <vt:variant>
        <vt:lpstr>Folientitel</vt:lpstr>
      </vt:variant>
      <vt:variant>
        <vt:i4>19</vt:i4>
      </vt:variant>
    </vt:vector>
  </HeadingPairs>
  <TitlesOfParts>
    <vt:vector size="49" baseType="lpstr">
      <vt:lpstr>Helvetica Neue</vt:lpstr>
      <vt:lpstr>PingFang HK Regular</vt:lpstr>
      <vt:lpstr>PingFang SC Regular</vt:lpstr>
      <vt:lpstr>SimHei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 Hu</cp:lastModifiedBy>
  <cp:revision>1719</cp:revision>
  <cp:lastPrinted>2016-12-02T10:19:09Z</cp:lastPrinted>
  <dcterms:created xsi:type="dcterms:W3CDTF">2013-12-13T09:03:28Z</dcterms:created>
  <dcterms:modified xsi:type="dcterms:W3CDTF">2021-03-10T17:54:42Z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