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34"/>
  </p:notesMasterIdLst>
  <p:handoutMasterIdLst>
    <p:handoutMasterId r:id="rId35"/>
  </p:handoutMasterIdLst>
  <p:sldIdLst>
    <p:sldId id="2091" r:id="rId23"/>
    <p:sldId id="19985" r:id="rId24"/>
    <p:sldId id="19986" r:id="rId25"/>
    <p:sldId id="19984" r:id="rId26"/>
    <p:sldId id="1781" r:id="rId27"/>
    <p:sldId id="19992" r:id="rId28"/>
    <p:sldId id="19988" r:id="rId29"/>
    <p:sldId id="19993" r:id="rId30"/>
    <p:sldId id="19998" r:id="rId31"/>
    <p:sldId id="19999" r:id="rId32"/>
    <p:sldId id="1782" r:id="rId33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89097" autoAdjust="0"/>
  </p:normalViewPr>
  <p:slideViewPr>
    <p:cSldViewPr>
      <p:cViewPr varScale="1">
        <p:scale>
          <a:sx n="145" d="100"/>
          <a:sy n="145" d="100"/>
        </p:scale>
        <p:origin x="232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2021/2/22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DFFDA3-2982-4F8E-9ADE-632416F217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10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4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幻灯片图像占位符 1">
            <a:extLst>
              <a:ext uri="{FF2B5EF4-FFF2-40B4-BE49-F238E27FC236}">
                <a16:creationId xmlns:a16="http://schemas.microsoft.com/office/drawing/2014/main" id="{2C3FAD5B-AC5C-485F-AB06-534D0AFE7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备注占位符 2">
            <a:extLst>
              <a:ext uri="{FF2B5EF4-FFF2-40B4-BE49-F238E27FC236}">
                <a16:creationId xmlns:a16="http://schemas.microsoft.com/office/drawing/2014/main" id="{2219CB3A-9D69-488F-9FBB-42C7528551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9924" name="灯片编号占位符 3">
            <a:extLst>
              <a:ext uri="{FF2B5EF4-FFF2-40B4-BE49-F238E27FC236}">
                <a16:creationId xmlns:a16="http://schemas.microsoft.com/office/drawing/2014/main" id="{9CDD008D-A5FC-43B1-83C7-C81AAAE9CA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51C2C36-B269-4454-AD83-0A690F342A34}" type="slidenum">
              <a:rPr lang="zh-CN" altLang="en-US" sz="1200" b="0">
                <a:solidFill>
                  <a:srgbClr val="000000"/>
                </a:solidFill>
              </a:rPr>
              <a:pPr/>
              <a:t>11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幻灯片图像占位符 1">
            <a:extLst>
              <a:ext uri="{FF2B5EF4-FFF2-40B4-BE49-F238E27FC236}">
                <a16:creationId xmlns:a16="http://schemas.microsoft.com/office/drawing/2014/main" id="{F00C996F-8527-479A-98BB-A57F5022C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备注占位符 2">
            <a:extLst>
              <a:ext uri="{FF2B5EF4-FFF2-40B4-BE49-F238E27FC236}">
                <a16:creationId xmlns:a16="http://schemas.microsoft.com/office/drawing/2014/main" id="{80091E42-1AFA-4AED-BA12-D9DCEDA190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5828" name="灯片编号占位符 3">
            <a:extLst>
              <a:ext uri="{FF2B5EF4-FFF2-40B4-BE49-F238E27FC236}">
                <a16:creationId xmlns:a16="http://schemas.microsoft.com/office/drawing/2014/main" id="{7BC02B2F-8604-4BCA-BD56-B3A363749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66BD4A2-0A88-48A1-B7AB-C3651CD60BB2}" type="slidenum">
              <a:rPr lang="zh-CN" altLang="en-US" sz="1200" b="0">
                <a:solidFill>
                  <a:srgbClr val="000000"/>
                </a:solidFill>
              </a:rPr>
              <a:pPr/>
              <a:t>2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7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幻灯片图像占位符 1">
            <a:extLst>
              <a:ext uri="{FF2B5EF4-FFF2-40B4-BE49-F238E27FC236}">
                <a16:creationId xmlns:a16="http://schemas.microsoft.com/office/drawing/2014/main" id="{F00C996F-8527-479A-98BB-A57F5022C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备注占位符 2">
            <a:extLst>
              <a:ext uri="{FF2B5EF4-FFF2-40B4-BE49-F238E27FC236}">
                <a16:creationId xmlns:a16="http://schemas.microsoft.com/office/drawing/2014/main" id="{80091E42-1AFA-4AED-BA12-D9DCEDA190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5828" name="灯片编号占位符 3">
            <a:extLst>
              <a:ext uri="{FF2B5EF4-FFF2-40B4-BE49-F238E27FC236}">
                <a16:creationId xmlns:a16="http://schemas.microsoft.com/office/drawing/2014/main" id="{7BC02B2F-8604-4BCA-BD56-B3A363749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66BD4A2-0A88-48A1-B7AB-C3651CD60BB2}" type="slidenum">
              <a:rPr lang="zh-CN" altLang="en-US" sz="1200" b="0">
                <a:solidFill>
                  <a:srgbClr val="000000"/>
                </a:solidFill>
              </a:rPr>
              <a:pPr/>
              <a:t>3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幻灯片图像占位符 1">
            <a:extLst>
              <a:ext uri="{FF2B5EF4-FFF2-40B4-BE49-F238E27FC236}">
                <a16:creationId xmlns:a16="http://schemas.microsoft.com/office/drawing/2014/main" id="{F00C996F-8527-479A-98BB-A57F5022C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备注占位符 2">
            <a:extLst>
              <a:ext uri="{FF2B5EF4-FFF2-40B4-BE49-F238E27FC236}">
                <a16:creationId xmlns:a16="http://schemas.microsoft.com/office/drawing/2014/main" id="{80091E42-1AFA-4AED-BA12-D9DCEDA190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5828" name="灯片编号占位符 3">
            <a:extLst>
              <a:ext uri="{FF2B5EF4-FFF2-40B4-BE49-F238E27FC236}">
                <a16:creationId xmlns:a16="http://schemas.microsoft.com/office/drawing/2014/main" id="{7BC02B2F-8604-4BCA-BD56-B3A363749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66BD4A2-0A88-48A1-B7AB-C3651CD60BB2}" type="slidenum">
              <a:rPr lang="zh-CN" altLang="en-US" sz="1200" b="0">
                <a:solidFill>
                  <a:srgbClr val="000000"/>
                </a:solidFill>
              </a:rPr>
              <a:pPr/>
              <a:t>4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9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5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6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30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7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3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8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65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9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22.02.2021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22.02.2021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乱象中的困惑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与盼望</a:t>
            </a:r>
            <a:endParaRPr kumimoji="0" lang="de-DE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altLang="zh-CN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de-DE" sz="5400" b="0" dirty="0">
                <a:solidFill>
                  <a:srgbClr val="000000"/>
                </a:solidFill>
              </a:rPr>
              <a:t>诗篇</a:t>
            </a:r>
            <a:r>
              <a:rPr lang="de-DE" altLang="zh-CN" sz="5400" b="0" dirty="0">
                <a:solidFill>
                  <a:srgbClr val="000000"/>
                </a:solidFill>
              </a:rPr>
              <a:t>73</a:t>
            </a:r>
            <a:r>
              <a:rPr lang="zh-CN" altLang="de-DE" sz="5400" b="0" dirty="0">
                <a:solidFill>
                  <a:srgbClr val="000000"/>
                </a:solidFill>
              </a:rPr>
              <a:t>篇</a:t>
            </a:r>
            <a:endParaRPr kumimoji="0" lang="en-US" altLang="zh-CN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3400" b="0" dirty="0">
                <a:solidFill>
                  <a:srgbClr val="000000"/>
                </a:solidFill>
              </a:rPr>
              <a:t>看见神对与跟随者的扶持、引导，灵魂的更新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3400" b="0" dirty="0">
                <a:solidFill>
                  <a:srgbClr val="000000"/>
                </a:solidFill>
              </a:rPr>
              <a:t>看见公义、救恩和持守的益处与永恒的荣耀</a:t>
            </a:r>
          </a:p>
          <a:p>
            <a:pPr marL="514350" indent="-514350">
              <a:buFont typeface="+mj-lt"/>
              <a:buAutoNum type="arabicPeriod" startAt="5"/>
            </a:pPr>
            <a:endParaRPr lang="zh-CN" altLang="en-US" sz="3400" b="0" dirty="0">
              <a:solidFill>
                <a:srgbClr val="000000"/>
              </a:solidFill>
            </a:endParaRPr>
          </a:p>
          <a:p>
            <a:endParaRPr lang="zh-CN" altLang="en-US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7010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Inhaltsplatzhalter 2">
            <a:extLst>
              <a:ext uri="{FF2B5EF4-FFF2-40B4-BE49-F238E27FC236}">
                <a16:creationId xmlns:a16="http://schemas.microsoft.com/office/drawing/2014/main" id="{922CE1C8-A112-4D0B-8575-F7E5F2335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总结：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zh-CN" altLang="en-US" sz="3400" b="0" dirty="0">
                <a:solidFill>
                  <a:srgbClr val="000000"/>
                </a:solidFill>
              </a:rPr>
              <a:t>生活在世界的信徒，面对世界的罪恶、背离和是非颠倒的乱象，人的经验、理性、思想和眼目的有限，都会使人的灵性受到冲击和试探。只有进入与神的关系中，以神的眼光看世界和自己，才能明白神的作为，并在祂的引导和恩典中看到生命的盼望。</a:t>
            </a:r>
          </a:p>
          <a:p>
            <a:endParaRPr lang="de-DE" altLang="zh-CN" sz="3400" b="0" dirty="0">
              <a:solidFill>
                <a:srgbClr val="000000"/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F402B54-02FC-4025-8FF1-F5C47E390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el 1">
            <a:extLst>
              <a:ext uri="{FF2B5EF4-FFF2-40B4-BE49-F238E27FC236}">
                <a16:creationId xmlns:a16="http://schemas.microsoft.com/office/drawing/2014/main" id="{927C60CF-7E5A-4CEF-9702-C131A5EB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04803" name="Inhaltsplatzhalter 2">
            <a:extLst>
              <a:ext uri="{FF2B5EF4-FFF2-40B4-BE49-F238E27FC236}">
                <a16:creationId xmlns:a16="http://schemas.microsoft.com/office/drawing/2014/main" id="{20D0C4E9-EC17-4380-A653-5B23AEC4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引言：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生活在经济腾飞，科技日新月异的时代，对成功、成就、财富、富足和声誉的渴望，成为牵引人心努力奋斗的动力基础。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充斥欲望，布满机会的环境中，贪婪和野心常挑战公正的规则和公义的界限，使罪恶滋生。</a:t>
            </a:r>
          </a:p>
          <a:p>
            <a:endParaRPr lang="de-DE" altLang="zh-CN" sz="3400" b="0" dirty="0">
              <a:solidFill>
                <a:srgbClr val="000000"/>
              </a:solidFill>
            </a:endParaRPr>
          </a:p>
          <a:p>
            <a:endParaRPr lang="de-DE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2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el 1">
            <a:extLst>
              <a:ext uri="{FF2B5EF4-FFF2-40B4-BE49-F238E27FC236}">
                <a16:creationId xmlns:a16="http://schemas.microsoft.com/office/drawing/2014/main" id="{927C60CF-7E5A-4CEF-9702-C131A5EB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04803" name="Inhaltsplatzhalter 2">
            <a:extLst>
              <a:ext uri="{FF2B5EF4-FFF2-40B4-BE49-F238E27FC236}">
                <a16:creationId xmlns:a16="http://schemas.microsoft.com/office/drawing/2014/main" id="{20D0C4E9-EC17-4380-A653-5B23AEC4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引言：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sz="3400" b="0" dirty="0">
                <a:solidFill>
                  <a:srgbClr val="000000"/>
                </a:solidFill>
              </a:rPr>
              <a:t>贫穷与富足，狂傲与卑贱，罪恶与良善，成功与失败，持守与放纵</a:t>
            </a:r>
            <a:r>
              <a:rPr lang="en-US" altLang="zh-CN" sz="3400" b="0" dirty="0">
                <a:solidFill>
                  <a:srgbClr val="000000"/>
                </a:solidFill>
              </a:rPr>
              <a:t>……</a:t>
            </a:r>
            <a:r>
              <a:rPr lang="zh-CN" altLang="en-US" sz="3400" b="0" dirty="0">
                <a:solidFill>
                  <a:srgbClr val="000000"/>
                </a:solidFill>
              </a:rPr>
              <a:t>不同选择带来的人生状态的差异，使人能看到的是非界限模糊不清。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sz="3400" b="0" dirty="0">
                <a:solidFill>
                  <a:srgbClr val="000000"/>
                </a:solidFill>
              </a:rPr>
              <a:t>世界与人生的乱象，使试探和诱惑甚于逼迫和压制，成为生活在世界中信徒生命的困惑和挣扎。</a:t>
            </a:r>
            <a:endParaRPr lang="de-DE" altLang="zh-CN" sz="3400" b="0" dirty="0">
              <a:solidFill>
                <a:srgbClr val="000000"/>
              </a:solidFill>
            </a:endParaRPr>
          </a:p>
          <a:p>
            <a:endParaRPr lang="de-DE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el 1">
            <a:extLst>
              <a:ext uri="{FF2B5EF4-FFF2-40B4-BE49-F238E27FC236}">
                <a16:creationId xmlns:a16="http://schemas.microsoft.com/office/drawing/2014/main" id="{927C60CF-7E5A-4CEF-9702-C131A5EB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04803" name="Inhaltsplatzhalter 2">
            <a:extLst>
              <a:ext uri="{FF2B5EF4-FFF2-40B4-BE49-F238E27FC236}">
                <a16:creationId xmlns:a16="http://schemas.microsoft.com/office/drawing/2014/main" id="{20D0C4E9-EC17-4380-A653-5B23AEC4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引言：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3400" b="0" dirty="0">
                <a:solidFill>
                  <a:srgbClr val="000000"/>
                </a:solidFill>
              </a:rPr>
              <a:t>如何在乱象中看世界和面对人生选择？持守真道的价值和益处在哪里？</a:t>
            </a:r>
          </a:p>
          <a:p>
            <a:endParaRPr lang="de-DE" altLang="zh-CN" sz="3400" b="0" dirty="0">
              <a:solidFill>
                <a:srgbClr val="000000"/>
              </a:solidFill>
            </a:endParaRPr>
          </a:p>
          <a:p>
            <a:endParaRPr lang="de-DE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zh-CN" altLang="en-US" sz="3400" b="0" dirty="0">
                <a:solidFill>
                  <a:srgbClr val="000000"/>
                </a:solidFill>
              </a:rPr>
              <a:t>困惑篇：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zh-CN" altLang="en-US" sz="3400" b="0" dirty="0">
                <a:solidFill>
                  <a:srgbClr val="000000"/>
                </a:solidFill>
              </a:rPr>
              <a:t>羁绊与限制 </a:t>
            </a:r>
            <a:r>
              <a:rPr lang="en-US" altLang="zh-CN" sz="3400" b="0" dirty="0">
                <a:solidFill>
                  <a:srgbClr val="000000"/>
                </a:solidFill>
              </a:rPr>
              <a:t>--- </a:t>
            </a:r>
            <a:r>
              <a:rPr lang="zh-CN" altLang="en-US" sz="3400" b="0" dirty="0">
                <a:solidFill>
                  <a:srgbClr val="000000"/>
                </a:solidFill>
              </a:rPr>
              <a:t>在世界，乱象使信徒困惑，生发妒忌和不平，灵性陷入危机：</a:t>
            </a:r>
          </a:p>
          <a:p>
            <a:endParaRPr lang="de-DE" altLang="zh-CN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看见罪恶和骄傲的人享健康、安逸、富足、平安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骄傲使其趾高气昂欺压弱者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因没有经历管教和惩罚而更为膨胀嚣张，亵渎上天，傲视全地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进而欺压蔑视神的子民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看不到公义和审判显明，信徒信心受干扰，怀疑持守真道的价值和益处</a:t>
            </a:r>
          </a:p>
          <a:p>
            <a:endParaRPr lang="zh-CN" altLang="en-US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934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8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sz="3400" b="0" dirty="0">
                <a:solidFill>
                  <a:srgbClr val="000000"/>
                </a:solidFill>
              </a:rPr>
              <a:t>面对困惑不解，人的理性与观察遭遇边界，看不到出路</a:t>
            </a:r>
          </a:p>
          <a:p>
            <a:endParaRPr lang="zh-CN" altLang="en-US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5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zh-CN" altLang="en-US" sz="3400" b="0" dirty="0">
                <a:solidFill>
                  <a:srgbClr val="000000"/>
                </a:solidFill>
              </a:rPr>
              <a:t>盼望篇：突破与超越 </a:t>
            </a:r>
            <a:r>
              <a:rPr lang="en-US" altLang="zh-CN" sz="3400" b="0" dirty="0">
                <a:solidFill>
                  <a:srgbClr val="000000"/>
                </a:solidFill>
              </a:rPr>
              <a:t>--- </a:t>
            </a:r>
            <a:r>
              <a:rPr lang="zh-CN" altLang="en-US" sz="3400" b="0" dirty="0">
                <a:solidFill>
                  <a:srgbClr val="000000"/>
                </a:solidFill>
              </a:rPr>
              <a:t>进圣所，与神相交同在的亮光和明辨中再看世界：</a:t>
            </a:r>
          </a:p>
          <a:p>
            <a:endParaRPr lang="zh-CN" altLang="en-US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9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明了神的沉默和任凭有其目的和用意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领悟恶者的追求和所得乃为短暂的虚幻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更大的祝福非肉体与属世的满足，乃是灵魂的圣洁永恒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400" b="0" dirty="0">
                <a:solidFill>
                  <a:srgbClr val="000000"/>
                </a:solidFill>
              </a:rPr>
              <a:t>眼光的提升和领悟带来谦卑：看见人的有限，自我的无知</a:t>
            </a:r>
          </a:p>
          <a:p>
            <a:pPr marL="514350" indent="-514350">
              <a:buFont typeface="+mj-lt"/>
              <a:buAutoNum type="arabicPeriod"/>
            </a:pPr>
            <a:endParaRPr lang="zh-CN" altLang="en-US" sz="3400" b="0" dirty="0">
              <a:solidFill>
                <a:srgbClr val="000000"/>
              </a:solidFill>
            </a:endParaRPr>
          </a:p>
          <a:p>
            <a:endParaRPr lang="zh-CN" altLang="en-US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85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乱象中的困惑与盼望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  <a:r>
              <a:rPr lang="de-DE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诗篇</a:t>
            </a:r>
            <a:r>
              <a:rPr lang="de-DE" sz="3600" b="0" dirty="0">
                <a:solidFill>
                  <a:srgbClr val="3333CC"/>
                </a:solidFill>
              </a:rPr>
              <a:t>73</a:t>
            </a:r>
            <a:r>
              <a:rPr lang="zh-CN" altLang="de-DE" sz="3600" b="0" dirty="0">
                <a:solidFill>
                  <a:srgbClr val="3333CC"/>
                </a:solidFill>
              </a:rPr>
              <a:t>篇</a:t>
            </a:r>
            <a:r>
              <a:rPr lang="de-DE" sz="3600" b="0" dirty="0">
                <a:solidFill>
                  <a:srgbClr val="3333CC"/>
                </a:solidFill>
              </a:rPr>
              <a:t>)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0109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2162</Words>
  <Application>Microsoft Office PowerPoint</Application>
  <PresentationFormat>Bildschirmpräsentation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11</vt:i4>
      </vt:variant>
    </vt:vector>
  </HeadingPairs>
  <TitlesOfParts>
    <vt:vector size="37" baseType="lpstr">
      <vt:lpstr>SimHei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1704</cp:revision>
  <cp:lastPrinted>2016-12-02T10:19:09Z</cp:lastPrinted>
  <dcterms:created xsi:type="dcterms:W3CDTF">2013-12-13T09:03:28Z</dcterms:created>
  <dcterms:modified xsi:type="dcterms:W3CDTF">2021-02-22T16:41:54Z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