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576672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605575"/>
              <a:satOff val="15655"/>
              <a:lumOff val="22628"/>
            </a:schemeClr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254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A7AAA9"/>
              </a:solidFill>
              <a:prstDash val="solid"/>
              <a:miter lim="400000"/>
            </a:ln>
          </a:left>
          <a:right>
            <a:ln w="12700" cap="flat">
              <a:solidFill>
                <a:srgbClr val="A7AAA9"/>
              </a:solidFill>
              <a:prstDash val="solid"/>
              <a:miter lim="400000"/>
            </a:ln>
          </a:right>
          <a:top>
            <a:ln w="254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7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7AA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esentation Title"/>
          <p:cNvSpPr txBox="1"/>
          <p:nvPr>
            <p:ph type="title" hasCustomPrompt="1"/>
          </p:nvPr>
        </p:nvSpPr>
        <p:spPr>
          <a:xfrm>
            <a:off x="711200" y="2197100"/>
            <a:ext cx="11582400" cy="3302000"/>
          </a:xfrm>
          <a:prstGeom prst="rect">
            <a:avLst/>
          </a:prstGeom>
        </p:spPr>
        <p:txBody>
          <a:bodyPr anchor="b"/>
          <a:lstStyle>
            <a:lvl1pPr>
              <a:lnSpc>
                <a:spcPct val="80000"/>
              </a:lnSpc>
              <a:defRPr spc="-82" sz="82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2" name="Body Level One…"/>
          <p:cNvSpPr txBox="1"/>
          <p:nvPr>
            <p:ph type="body" sz="quarter" idx="1" hasCustomPrompt="1"/>
          </p:nvPr>
        </p:nvSpPr>
        <p:spPr>
          <a:xfrm>
            <a:off x="711200" y="5334000"/>
            <a:ext cx="11582400" cy="1455526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" name="Author and Date"/>
          <p:cNvSpPr txBox="1"/>
          <p:nvPr>
            <p:ph type="body" sz="quarter" idx="21" hasCustomPrompt="1"/>
          </p:nvPr>
        </p:nvSpPr>
        <p:spPr>
          <a:xfrm>
            <a:off x="711200" y="8410816"/>
            <a:ext cx="11582400" cy="429261"/>
          </a:xfrm>
          <a:prstGeom prst="rect">
            <a:avLst/>
          </a:prstGeom>
        </p:spPr>
        <p:txBody>
          <a:bodyPr/>
          <a:lstStyle>
            <a:lvl1pPr marL="0" indent="0" algn="ctr" defTabSz="587022">
              <a:lnSpc>
                <a:spcPct val="100000"/>
              </a:lnSpc>
              <a:spcBef>
                <a:spcPts val="0"/>
              </a:spcBef>
              <a:buSzTx/>
              <a:buNone/>
              <a:defRPr spc="-19" sz="20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6349999" y="9118599"/>
            <a:ext cx="306325" cy="32842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idx="1" hasCustomPrompt="1"/>
          </p:nvPr>
        </p:nvSpPr>
        <p:spPr>
          <a:xfrm>
            <a:off x="711200" y="2451100"/>
            <a:ext cx="11582400" cy="44450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82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82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82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82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82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sz="half" idx="1" hasCustomPrompt="1"/>
          </p:nvPr>
        </p:nvSpPr>
        <p:spPr>
          <a:xfrm>
            <a:off x="711200" y="1926083"/>
            <a:ext cx="11582400" cy="4157038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58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58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58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58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58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711200" y="5625409"/>
            <a:ext cx="11582400" cy="630937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711200" y="7191692"/>
            <a:ext cx="11582400" cy="630937"/>
          </a:xfrm>
          <a:prstGeom prst="rect">
            <a:avLst/>
          </a:prstGeom>
        </p:spPr>
        <p:txBody>
          <a:bodyPr anchor="ctr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711200" y="2743200"/>
            <a:ext cx="11582400" cy="3619500"/>
          </a:xfrm>
          <a:prstGeom prst="rect">
            <a:avLst/>
          </a:prstGeom>
        </p:spPr>
        <p:txBody>
          <a:bodyPr anchor="ctr"/>
          <a:lstStyle>
            <a:lvl1pPr marL="0" indent="0" algn="ctr" defTabSz="584200">
              <a:lnSpc>
                <a:spcPct val="80000"/>
              </a:lnSpc>
              <a:spcBef>
                <a:spcPts val="0"/>
              </a:spcBef>
              <a:buSzTx/>
              <a:buNone/>
              <a:defRPr sz="58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584200">
              <a:lnSpc>
                <a:spcPct val="80000"/>
              </a:lnSpc>
              <a:spcBef>
                <a:spcPts val="0"/>
              </a:spcBef>
              <a:buSzTx/>
              <a:buNone/>
              <a:defRPr sz="58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584200">
              <a:lnSpc>
                <a:spcPct val="80000"/>
              </a:lnSpc>
              <a:spcBef>
                <a:spcPts val="0"/>
              </a:spcBef>
              <a:buSzTx/>
              <a:buNone/>
              <a:defRPr sz="58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584200">
              <a:lnSpc>
                <a:spcPct val="80000"/>
              </a:lnSpc>
              <a:spcBef>
                <a:spcPts val="0"/>
              </a:spcBef>
              <a:buSzTx/>
              <a:buNone/>
              <a:defRPr sz="58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584200">
              <a:lnSpc>
                <a:spcPct val="80000"/>
              </a:lnSpc>
              <a:spcBef>
                <a:spcPts val="0"/>
              </a:spcBef>
              <a:buSzTx/>
              <a:buNone/>
              <a:defRPr sz="58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15009552_2264x1509.jpeg"/>
          <p:cNvSpPr/>
          <p:nvPr>
            <p:ph type="pic" sz="quarter" idx="21"/>
          </p:nvPr>
        </p:nvSpPr>
        <p:spPr>
          <a:xfrm>
            <a:off x="6598373" y="762000"/>
            <a:ext cx="5715001" cy="380915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740519873_3318x2212.jpeg"/>
          <p:cNvSpPr/>
          <p:nvPr>
            <p:ph type="pic" idx="22"/>
          </p:nvPr>
        </p:nvSpPr>
        <p:spPr>
          <a:xfrm>
            <a:off x="-2387600" y="762000"/>
            <a:ext cx="11887200" cy="792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941297804_1296x1457.jpg"/>
          <p:cNvSpPr/>
          <p:nvPr>
            <p:ph type="pic" sz="half" idx="23"/>
          </p:nvPr>
        </p:nvSpPr>
        <p:spPr>
          <a:xfrm>
            <a:off x="6661873" y="3637404"/>
            <a:ext cx="5588001" cy="62821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xfrm>
            <a:off x="6349238" y="9118599"/>
            <a:ext cx="306325" cy="32842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740519873_3318x2212.jpeg"/>
          <p:cNvSpPr/>
          <p:nvPr>
            <p:ph type="pic" idx="21"/>
          </p:nvPr>
        </p:nvSpPr>
        <p:spPr>
          <a:xfrm>
            <a:off x="558800" y="762000"/>
            <a:ext cx="11887200" cy="792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519873_3318x2212.jpeg"/>
          <p:cNvSpPr/>
          <p:nvPr>
            <p:ph type="pic" idx="21"/>
          </p:nvPr>
        </p:nvSpPr>
        <p:spPr>
          <a:xfrm>
            <a:off x="-1320800" y="-596900"/>
            <a:ext cx="15633700" cy="1042246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711200" y="2197100"/>
            <a:ext cx="11582400" cy="3302000"/>
          </a:xfrm>
          <a:prstGeom prst="rect">
            <a:avLst/>
          </a:prstGeom>
        </p:spPr>
        <p:txBody>
          <a:bodyPr anchor="b"/>
          <a:lstStyle>
            <a:lvl1pPr>
              <a:lnSpc>
                <a:spcPct val="80000"/>
              </a:lnSpc>
              <a:defRPr spc="-82" sz="82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711200" y="5334000"/>
            <a:ext cx="11582400" cy="1457152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Author and Date"/>
          <p:cNvSpPr txBox="1"/>
          <p:nvPr>
            <p:ph type="body" sz="quarter" idx="22" hasCustomPrompt="1"/>
          </p:nvPr>
        </p:nvSpPr>
        <p:spPr>
          <a:xfrm>
            <a:off x="711200" y="8407400"/>
            <a:ext cx="11582400" cy="429260"/>
          </a:xfrm>
          <a:prstGeom prst="rect">
            <a:avLst/>
          </a:prstGeom>
        </p:spPr>
        <p:txBody>
          <a:bodyPr/>
          <a:lstStyle>
            <a:lvl1pPr marL="0" indent="0" algn="ctr" defTabSz="587022">
              <a:lnSpc>
                <a:spcPct val="100000"/>
              </a:lnSpc>
              <a:spcBef>
                <a:spcPts val="0"/>
              </a:spcBef>
              <a:buSzTx/>
              <a:buNone/>
              <a:defRPr spc="-19" sz="20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xfrm>
            <a:off x="6349999" y="9118599"/>
            <a:ext cx="306325" cy="328423"/>
          </a:xfrm>
          <a:prstGeom prst="rect">
            <a:avLst/>
          </a:prstGeom>
        </p:spPr>
        <p:txBody>
          <a:bodyPr/>
          <a:lstStyle>
            <a:lvl1pPr defTabSz="584200"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5009552_2264x1509.jpeg"/>
          <p:cNvSpPr/>
          <p:nvPr>
            <p:ph type="pic" idx="21"/>
          </p:nvPr>
        </p:nvSpPr>
        <p:spPr>
          <a:xfrm>
            <a:off x="3427686" y="762000"/>
            <a:ext cx="11889828" cy="792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711406" y="2851794"/>
            <a:ext cx="5058553" cy="2088506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711406" y="4775200"/>
            <a:ext cx="5058553" cy="3911600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3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4" name="Slide Subtitle"/>
          <p:cNvSpPr txBox="1"/>
          <p:nvPr>
            <p:ph type="body" sz="quarter" idx="21" hasCustomPrompt="1"/>
          </p:nvPr>
        </p:nvSpPr>
        <p:spPr>
          <a:xfrm>
            <a:off x="711200" y="1504879"/>
            <a:ext cx="11582400" cy="630937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57912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707744" y="369937"/>
            <a:ext cx="5054071" cy="203036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711200" y="3412066"/>
            <a:ext cx="5054600" cy="5267095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Slide Subtitle"/>
          <p:cNvSpPr txBox="1"/>
          <p:nvPr>
            <p:ph type="body" sz="quarter" idx="21" hasCustomPrompt="1"/>
          </p:nvPr>
        </p:nvSpPr>
        <p:spPr>
          <a:xfrm>
            <a:off x="711200" y="2268982"/>
            <a:ext cx="5054600" cy="630937"/>
          </a:xfrm>
          <a:prstGeom prst="rect">
            <a:avLst/>
          </a:prstGeom>
        </p:spPr>
        <p:txBody>
          <a:bodyPr anchor="ctr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63" name="Image"/>
          <p:cNvSpPr/>
          <p:nvPr>
            <p:ph type="pic" idx="22"/>
          </p:nvPr>
        </p:nvSpPr>
        <p:spPr>
          <a:xfrm>
            <a:off x="5848049" y="762000"/>
            <a:ext cx="7049102" cy="792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711200" y="2451100"/>
            <a:ext cx="11582400" cy="4445000"/>
          </a:xfrm>
          <a:prstGeom prst="rect">
            <a:avLst/>
          </a:prstGeom>
        </p:spPr>
        <p:txBody>
          <a:bodyPr anchor="ctr"/>
          <a:lstStyle>
            <a:lvl1pPr defTabSz="825500">
              <a:lnSpc>
                <a:spcPct val="80000"/>
              </a:lnSpc>
              <a:defRPr spc="-82" sz="8200"/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6349999" y="9118599"/>
            <a:ext cx="306325" cy="32842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711200" y="393700"/>
            <a:ext cx="11582400" cy="1168400"/>
          </a:xfrm>
          <a:prstGeom prst="rect">
            <a:avLst/>
          </a:prstGeom>
        </p:spPr>
        <p:txBody>
          <a:bodyPr anchor="ctr"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711200" y="1504879"/>
            <a:ext cx="11582400" cy="630937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Body Level One…"/>
          <p:cNvSpPr txBox="1"/>
          <p:nvPr>
            <p:ph type="body" idx="1" hasCustomPrompt="1"/>
          </p:nvPr>
        </p:nvSpPr>
        <p:spPr>
          <a:xfrm>
            <a:off x="711200" y="2997518"/>
            <a:ext cx="11582400" cy="6045201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1700"/>
              </a:spcBef>
              <a:buSzTx/>
              <a:buNone/>
              <a:defRPr spc="-88" sz="440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457200" defTabSz="587022">
              <a:lnSpc>
                <a:spcPct val="100000"/>
              </a:lnSpc>
              <a:spcBef>
                <a:spcPts val="1700"/>
              </a:spcBef>
              <a:buSzTx/>
              <a:buNone/>
              <a:defRPr spc="-88" sz="440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914400" defTabSz="587022">
              <a:lnSpc>
                <a:spcPct val="100000"/>
              </a:lnSpc>
              <a:spcBef>
                <a:spcPts val="1700"/>
              </a:spcBef>
              <a:buSzTx/>
              <a:buNone/>
              <a:defRPr spc="-88" sz="440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1371600" defTabSz="587022">
              <a:lnSpc>
                <a:spcPct val="100000"/>
              </a:lnSpc>
              <a:spcBef>
                <a:spcPts val="1700"/>
              </a:spcBef>
              <a:buSzTx/>
              <a:buNone/>
              <a:defRPr spc="-88" sz="440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1828800" defTabSz="587022">
              <a:lnSpc>
                <a:spcPct val="100000"/>
              </a:lnSpc>
              <a:spcBef>
                <a:spcPts val="1700"/>
              </a:spcBef>
              <a:buSzTx/>
              <a:buNone/>
              <a:defRPr spc="-88" sz="440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9" name="Agenda Title"/>
          <p:cNvSpPr txBox="1"/>
          <p:nvPr>
            <p:ph type="title" hasCustomPrompt="1"/>
          </p:nvPr>
        </p:nvSpPr>
        <p:spPr>
          <a:xfrm>
            <a:off x="711200" y="393700"/>
            <a:ext cx="11582400" cy="11684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90" name="Agenda Subtitle"/>
          <p:cNvSpPr txBox="1"/>
          <p:nvPr>
            <p:ph type="body" sz="quarter" idx="21" hasCustomPrompt="1"/>
          </p:nvPr>
        </p:nvSpPr>
        <p:spPr>
          <a:xfrm>
            <a:off x="711200" y="1504879"/>
            <a:ext cx="11582400" cy="630937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Agenda Subtitle</a:t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 hasCustomPrompt="1"/>
          </p:nvPr>
        </p:nvSpPr>
        <p:spPr>
          <a:xfrm>
            <a:off x="711200" y="2997200"/>
            <a:ext cx="11582400" cy="6045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" name="Slide Title"/>
          <p:cNvSpPr txBox="1"/>
          <p:nvPr>
            <p:ph type="title" hasCustomPrompt="1"/>
          </p:nvPr>
        </p:nvSpPr>
        <p:spPr>
          <a:xfrm>
            <a:off x="711200" y="397933"/>
            <a:ext cx="11582400" cy="116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45851" y="9118599"/>
            <a:ext cx="306325" cy="328423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1739900">
              <a:lnSpc>
                <a:spcPct val="100000"/>
              </a:lnSpc>
              <a:defRPr sz="14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3937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7874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1811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15748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19685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23622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27559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31496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35433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福从何来？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福从何来？</a:t>
            </a:r>
          </a:p>
        </p:txBody>
      </p:sp>
      <p:sp>
        <p:nvSpPr>
          <p:cNvPr id="152" name="诗16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诗</a:t>
            </a: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16</a:t>
            </a:r>
          </a:p>
        </p:txBody>
      </p:sp>
      <p:sp>
        <p:nvSpPr>
          <p:cNvPr id="153" name="Author and Dat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这不单是一种心灵上的力量，或者心灵上的慰借，而是神会确实𧶽人福气，神𧶽人产业，并且让人在其中得福。…"/>
          <p:cNvSpPr txBox="1"/>
          <p:nvPr>
            <p:ph type="body" idx="1"/>
          </p:nvPr>
        </p:nvSpPr>
        <p:spPr>
          <a:xfrm>
            <a:off x="711200" y="3009900"/>
            <a:ext cx="11582400" cy="6045200"/>
          </a:xfrm>
          <a:prstGeom prst="rect">
            <a:avLst/>
          </a:prstGeom>
        </p:spPr>
        <p:txBody>
          <a:bodyPr/>
          <a:lstStyle/>
          <a:p>
            <a:pPr/>
            <a:r>
              <a:t>这不单是一种心灵上的力量，或者心灵上的慰借，而是神会确实𧶽人福气，神𧶽人产业，并且让人在其中得福。</a:t>
            </a:r>
          </a:p>
          <a:p>
            <a:pPr/>
            <a:r>
              <a:t>大卫又说：</a:t>
            </a:r>
            <a:r>
              <a:rPr>
                <a:solidFill>
                  <a:srgbClr val="AAAAAA"/>
                </a:solidFill>
              </a:rPr>
              <a:t>“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5</a:t>
            </a:r>
            <a:r>
              <a:t>耶和华是我的产业，是我杯中的分；我所得的，你为我持守。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6</a:t>
            </a:r>
            <a:r>
              <a:t>用绳量给我的地界，坐落在佳美之处；我的产业实在美好。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7</a:t>
            </a:r>
            <a:r>
              <a:t>我必称颂那指教我的耶和华；我的心肠在夜间也警戒我。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8</a:t>
            </a:r>
            <a:r>
              <a:t>我将耶和华常摆在我面前，因他在我右边，我便不致摇动。”</a:t>
            </a:r>
          </a:p>
          <a:p>
            <a:pPr/>
            <a:r>
              <a:t>我们不会说神会让人大富大贵，而是神会按着那人所需要的𧶽给人，让人有安身之所，让人能享受劳碌得来的成果。每人也有他的分，各人在自己的分上，可以得享快乐。</a:t>
            </a:r>
          </a:p>
        </p:txBody>
      </p:sp>
      <p:sp>
        <p:nvSpPr>
          <p:cNvPr id="183" name="3. 在神所𧶽的产业中得喜乐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635505">
              <a:defRPr spc="-54" sz="5452"/>
            </a:lvl1pPr>
          </a:lstStyle>
          <a:p>
            <a:pPr/>
            <a:r>
              <a:t>3. 在神所𧶽的产业中得喜乐</a:t>
            </a:r>
          </a:p>
        </p:txBody>
      </p:sp>
      <p:sp>
        <p:nvSpPr>
          <p:cNvPr id="184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一直与神在争论，不安於神所給的分，而这个心态，也使得人感到痛苦。…"/>
          <p:cNvSpPr txBox="1"/>
          <p:nvPr>
            <p:ph type="body" idx="1"/>
          </p:nvPr>
        </p:nvSpPr>
        <p:spPr>
          <a:xfrm>
            <a:off x="711200" y="3009900"/>
            <a:ext cx="11582400" cy="6045200"/>
          </a:xfrm>
          <a:prstGeom prst="rect">
            <a:avLst/>
          </a:prstGeom>
        </p:spPr>
        <p:txBody>
          <a:bodyPr/>
          <a:lstStyle/>
          <a:p>
            <a:pPr/>
            <a:r>
              <a:t>一直与神在争论，不安於神所給的分，而这个心态，也使得人感到痛苦。</a:t>
            </a:r>
          </a:p>
          <a:p>
            <a:pPr/>
            <a:r>
              <a:t>圣经的传道书，说这是一种祸患，“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13</a:t>
            </a:r>
            <a:r>
              <a:t>我见日光之下有一宗大祸患，就是财主积存资财，反害自己。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14</a:t>
            </a:r>
            <a:r>
              <a:t>因遭遇祸患，这些资财就消灭；那人若生了儿子，手里也一无所有。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15</a:t>
            </a:r>
            <a:r>
              <a:t>他怎样从母胎赤身而来，也必照样赤身而去；他所劳碌得来的，手中分毫不能带去。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16</a:t>
            </a:r>
            <a:r>
              <a:t>他来的情形怎样，他去的情形也怎样。这也是一宗大祸患。他为风劳碌有什么益处呢？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17</a:t>
            </a:r>
            <a:r>
              <a:t>并且他终身在黑暗中吃喝，多有烦恼，又有病患呕气。”（传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5:13-17</a:t>
            </a:r>
            <a:r>
              <a:t>）</a:t>
            </a:r>
          </a:p>
        </p:txBody>
      </p:sp>
      <p:sp>
        <p:nvSpPr>
          <p:cNvPr id="187" name="3. 在神所𧶽的产业中得喜乐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635505">
              <a:defRPr spc="-54" sz="5452"/>
            </a:lvl1pPr>
          </a:lstStyle>
          <a:p>
            <a:pPr/>
            <a:r>
              <a:t>3. 在神所𧶽的产业中得喜乐</a:t>
            </a:r>
          </a:p>
        </p:txBody>
      </p:sp>
      <p:sp>
        <p:nvSpPr>
          <p:cNvPr id="188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相反，我们在神所𧶽的分上劳碌，在自己的分上享受，那便是喜乐。“18我所见为善为美的，就是人在神赐他一生的日子吃喝，享受日光之下劳碌得来的好处，因为这是他的分。19神赐人资财丰富，使他能以吃用，能取自己的分，在他劳碌中喜乐，这乃是神的恩赐。20他不多思念自己一生的年日，因为神应他的心使他喜乐。”（传5:18-20）"/>
          <p:cNvSpPr txBox="1"/>
          <p:nvPr>
            <p:ph type="body" idx="1"/>
          </p:nvPr>
        </p:nvSpPr>
        <p:spPr>
          <a:xfrm>
            <a:off x="711200" y="3009900"/>
            <a:ext cx="11582400" cy="6045200"/>
          </a:xfrm>
          <a:prstGeom prst="rect">
            <a:avLst/>
          </a:prstGeom>
        </p:spPr>
        <p:txBody>
          <a:bodyPr/>
          <a:lstStyle/>
          <a:p>
            <a:pPr/>
            <a:r>
              <a:t>相反，我们在神所𧶽的分上劳碌，在自己的分上享受，那便是喜乐。“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18</a:t>
            </a:r>
            <a:r>
              <a:t>我所见为善为美的，就是人在神赐他一生的日子吃喝，享受日光之下劳碌得来的好处，因为这是他的分。</a:t>
            </a:r>
            <a:r>
              <a:rPr sz="1381">
                <a:latin typeface="Helvetica Neue"/>
                <a:ea typeface="Helvetica Neue"/>
                <a:cs typeface="Helvetica Neue"/>
                <a:sym typeface="Helvetica Neue"/>
              </a:rPr>
              <a:t>19</a:t>
            </a:r>
            <a:r>
              <a:t>神赐人资财丰富，使他能以吃用，能取自己的分，在他劳碌中喜乐，这乃是神的恩赐。</a:t>
            </a:r>
            <a:r>
              <a:rPr sz="1381">
                <a:latin typeface="Helvetica Neue"/>
                <a:ea typeface="Helvetica Neue"/>
                <a:cs typeface="Helvetica Neue"/>
                <a:sym typeface="Helvetica Neue"/>
              </a:rPr>
              <a:t>20</a:t>
            </a:r>
            <a:r>
              <a:t>他不多思念自己一生的年日，因为神应他的心使他喜乐。”（传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5:18-20</a:t>
            </a:r>
            <a:r>
              <a:t>）</a:t>
            </a:r>
          </a:p>
        </p:txBody>
      </p:sp>
      <p:sp>
        <p:nvSpPr>
          <p:cNvPr id="191" name="3. 在神所𧶽的产业中得喜乐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635505">
              <a:defRPr spc="-54" sz="5452"/>
            </a:lvl1pPr>
          </a:lstStyle>
          <a:p>
            <a:pPr/>
            <a:r>
              <a:t>3. 在神所𧶽的产业中得喜乐</a:t>
            </a:r>
          </a:p>
        </p:txBody>
      </p:sp>
      <p:sp>
        <p:nvSpPr>
          <p:cNvPr id="192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0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我们的生命，要常常在神的教导下，我的心才不会摇动。…"/>
          <p:cNvSpPr txBox="1"/>
          <p:nvPr>
            <p:ph type="body" idx="1"/>
          </p:nvPr>
        </p:nvSpPr>
        <p:spPr>
          <a:xfrm>
            <a:off x="711200" y="3009900"/>
            <a:ext cx="11582400" cy="6045200"/>
          </a:xfrm>
          <a:prstGeom prst="rect">
            <a:avLst/>
          </a:prstGeom>
        </p:spPr>
        <p:txBody>
          <a:bodyPr/>
          <a:lstStyle/>
          <a:p>
            <a:pPr/>
            <a:r>
              <a:t>我们的生命，要常常在神的教导下，我的心才不会摇动。</a:t>
            </a:r>
          </a:p>
          <a:p>
            <a:pPr/>
            <a:r>
              <a:t>因此，大卫王说：“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7</a:t>
            </a:r>
            <a:r>
              <a:t>我必称颂那指教我的耶和华；我的心肠在夜间也警戒我。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8</a:t>
            </a:r>
            <a:r>
              <a:t>我将耶和华常摆在我面前，因他在我右边，我便不致摇动。”（诗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16:7-8</a:t>
            </a:r>
            <a:r>
              <a:t>）</a:t>
            </a:r>
          </a:p>
        </p:txBody>
      </p:sp>
      <p:sp>
        <p:nvSpPr>
          <p:cNvPr id="195" name="3. 在神所𧶽的产业中得喜乐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635505">
              <a:defRPr spc="-54" sz="5452"/>
            </a:lvl1pPr>
          </a:lstStyle>
          <a:p>
            <a:pPr/>
            <a:r>
              <a:t>3. 在神所𧶽的产业中得喜乐</a:t>
            </a:r>
          </a:p>
        </p:txBody>
      </p:sp>
      <p:sp>
        <p:nvSpPr>
          <p:cNvPr id="196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4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最后，大卫王说：“9因此，我的心欢喜，我的灵快乐；我的肉身也要安然居住。10因为你必不将我的灵魂撇在阴间，也不叫你的圣者见朽坏。11你必将生命的道路指示我。在你面前有满足的喜乐；在你右手中有永远的福乐。”…"/>
          <p:cNvSpPr txBox="1"/>
          <p:nvPr>
            <p:ph type="body" idx="1"/>
          </p:nvPr>
        </p:nvSpPr>
        <p:spPr>
          <a:xfrm>
            <a:off x="711200" y="3009900"/>
            <a:ext cx="11582400" cy="6045200"/>
          </a:xfrm>
          <a:prstGeom prst="rect">
            <a:avLst/>
          </a:prstGeom>
        </p:spPr>
        <p:txBody>
          <a:bodyPr/>
          <a:lstStyle/>
          <a:p>
            <a:pPr/>
            <a:r>
              <a:t>最后，大卫王说：</a:t>
            </a:r>
            <a:r>
              <a:rPr>
                <a:solidFill>
                  <a:srgbClr val="AAAAAA"/>
                </a:solidFill>
              </a:rPr>
              <a:t>“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9</a:t>
            </a:r>
            <a:r>
              <a:t>因此，我的心欢喜，我的灵快乐；我的肉身也要安然居住。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10</a:t>
            </a:r>
            <a:r>
              <a:t>因为你必不将我的灵魂撇在阴间，也不叫你的圣者见朽坏。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11</a:t>
            </a:r>
            <a:r>
              <a:t>你必将生命的道路指示我。在你面前有满足的喜乐；在你右手中有永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远</a:t>
            </a:r>
            <a:r>
              <a:t>的福乐。”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/>
            <a:r>
              <a:t>大卫王的人生感到满足的喜乐，感受到神所𧶽的一切丰盛，不单如此，他在面对死亡，不会感到惧伯，他深信神会赐给人永生，有永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远</a:t>
            </a:r>
            <a:r>
              <a:t>的福乐。</a:t>
            </a:r>
          </a:p>
          <a:p>
            <a:pPr/>
            <a:r>
              <a:t>基督徒不怕面对死亡，只有感恩与充满盼望。</a:t>
            </a:r>
          </a:p>
        </p:txBody>
      </p:sp>
      <p:sp>
        <p:nvSpPr>
          <p:cNvPr id="200" name="4. 今生有满足的喜乐，也有永远的福乐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1600708">
              <a:defRPr spc="-53" sz="5336"/>
            </a:pPr>
            <a:r>
              <a:t>4. 今生有满足的喜乐，也有永</a:t>
            </a:r>
            <a:r>
              <a:rPr>
                <a:latin typeface="PingFang SC Semibold"/>
                <a:ea typeface="PingFang SC Semibold"/>
                <a:cs typeface="PingFang SC Semibold"/>
                <a:sym typeface="PingFang SC Semibold"/>
              </a:rPr>
              <a:t>远</a:t>
            </a:r>
            <a:r>
              <a:t>的福乐</a:t>
            </a:r>
          </a:p>
        </p:txBody>
      </p:sp>
      <p:sp>
        <p:nvSpPr>
          <p:cNvPr id="201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9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神的保佑、得享平安和恩典；…"/>
          <p:cNvSpPr txBox="1"/>
          <p:nvPr>
            <p:ph type="body" idx="1"/>
          </p:nvPr>
        </p:nvSpPr>
        <p:spPr>
          <a:xfrm>
            <a:off x="711200" y="3009900"/>
            <a:ext cx="11582400" cy="6045200"/>
          </a:xfrm>
          <a:prstGeom prst="rect">
            <a:avLst/>
          </a:prstGeom>
        </p:spPr>
        <p:txBody>
          <a:bodyPr/>
          <a:lstStyle/>
          <a:p>
            <a:pPr/>
            <a:r>
              <a:t>神的保佑、得享平安和恩典；</a:t>
            </a:r>
          </a:p>
          <a:p>
            <a:pPr/>
            <a:r>
              <a:t>作神的圣民是有福的；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/>
            <a:r>
              <a:t>在神所𧶽的产业中得喜乐；</a:t>
            </a:r>
          </a:p>
          <a:p>
            <a:pPr/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t>今生有满足的喜乐，也有永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远</a:t>
            </a:r>
            <a:r>
              <a:t>的福乐。</a:t>
            </a:r>
          </a:p>
        </p:txBody>
      </p:sp>
      <p:sp>
        <p:nvSpPr>
          <p:cNvPr id="205" name="5. 总结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1635505">
              <a:defRPr spc="-54" sz="5452"/>
            </a:pPr>
            <a:r>
              <a:t>5. </a:t>
            </a:r>
            <a:r>
              <a:rPr>
                <a:latin typeface="PingFang HK Semibold"/>
                <a:ea typeface="PingFang HK Semibold"/>
                <a:cs typeface="PingFang HK Semibold"/>
                <a:sym typeface="PingFang HK Semibold"/>
              </a:rPr>
              <a:t>总结</a:t>
            </a:r>
          </a:p>
        </p:txBody>
      </p:sp>
      <p:sp>
        <p:nvSpPr>
          <p:cNvPr id="206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0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短剧——“有房出租吗？”…"/>
          <p:cNvSpPr txBox="1"/>
          <p:nvPr>
            <p:ph type="body" idx="1"/>
          </p:nvPr>
        </p:nvSpPr>
        <p:spPr>
          <a:xfrm>
            <a:off x="711200" y="3009900"/>
            <a:ext cx="11582400" cy="6045200"/>
          </a:xfrm>
          <a:prstGeom prst="rect">
            <a:avLst/>
          </a:prstGeom>
        </p:spPr>
        <p:txBody>
          <a:bodyPr/>
          <a:lstStyle/>
          <a:p>
            <a:pPr/>
            <a:r>
              <a:t>短剧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——</a:t>
            </a:r>
            <a:r>
              <a:t>“有房出租吗？”</a:t>
            </a:r>
          </a:p>
          <a:p>
            <a:pPr/>
            <a:r>
              <a:t>年青的夫妇在包饺子</a:t>
            </a:r>
          </a:p>
          <a:p>
            <a:pPr/>
            <a:r>
              <a:t>艺术家</a:t>
            </a:r>
          </a:p>
          <a:p>
            <a:pPr/>
            <a:r>
              <a:t>有钱人</a:t>
            </a:r>
          </a:p>
          <a:p>
            <a:pPr/>
            <a:r>
              <a:t>流浪汉</a:t>
            </a:r>
          </a:p>
        </p:txBody>
      </p:sp>
      <p:sp>
        <p:nvSpPr>
          <p:cNvPr id="156" name="引言：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引言：</a:t>
            </a:r>
          </a:p>
        </p:txBody>
      </p:sp>
      <p:sp>
        <p:nvSpPr>
          <p:cNvPr id="157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耶稣也说：“承认自己灵性贫乏的人多么有福啊； 他们是天国的子民！”（太5:3）…"/>
          <p:cNvSpPr txBox="1"/>
          <p:nvPr>
            <p:ph type="body" idx="1"/>
          </p:nvPr>
        </p:nvSpPr>
        <p:spPr>
          <a:xfrm>
            <a:off x="711200" y="3009900"/>
            <a:ext cx="11582400" cy="6045200"/>
          </a:xfrm>
          <a:prstGeom prst="rect">
            <a:avLst/>
          </a:prstGeom>
        </p:spPr>
        <p:txBody>
          <a:bodyPr/>
          <a:lstStyle/>
          <a:p>
            <a:pPr/>
            <a:r>
              <a:t>耶稣也说：“承认自己灵性贫乏的人多么有福啊；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t>他们是天国的子民！”（太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5:3</a:t>
            </a:r>
            <a:r>
              <a:t>）</a:t>
            </a:r>
          </a:p>
          <a:p>
            <a:pPr/>
            <a:r>
              <a:t>“心地纯洁的人多么有福啊；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t>他们要看见上帝！”（太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5:8</a:t>
            </a:r>
            <a:r>
              <a:t>）</a:t>
            </a:r>
          </a:p>
        </p:txBody>
      </p:sp>
      <p:sp>
        <p:nvSpPr>
          <p:cNvPr id="160" name="引言：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引言：</a:t>
            </a:r>
          </a:p>
        </p:txBody>
      </p:sp>
      <p:sp>
        <p:nvSpPr>
          <p:cNvPr id="161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耶稣也说：“承认自己灵性贫乏的人多么有福啊； 他们是天国的子民！”（太5:3）…"/>
          <p:cNvSpPr txBox="1"/>
          <p:nvPr>
            <p:ph type="body" idx="1"/>
          </p:nvPr>
        </p:nvSpPr>
        <p:spPr>
          <a:xfrm>
            <a:off x="711200" y="3009900"/>
            <a:ext cx="11582400" cy="6045200"/>
          </a:xfrm>
          <a:prstGeom prst="rect">
            <a:avLst/>
          </a:prstGeom>
        </p:spPr>
        <p:txBody>
          <a:bodyPr/>
          <a:lstStyle/>
          <a:p>
            <a:pPr/>
            <a:r>
              <a:t>耶稣也说：“承认自己灵性贫乏的人多么有福啊；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t>他们是天国的子民！”（太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5:3</a:t>
            </a:r>
            <a:r>
              <a:t>）</a:t>
            </a:r>
          </a:p>
          <a:p>
            <a:pPr/>
            <a:r>
              <a:t>“心地纯洁的人多么有福啊；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t>他们要看见上帝！”（太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5:8</a:t>
            </a:r>
            <a:r>
              <a:t>）</a:t>
            </a:r>
          </a:p>
          <a:p>
            <a:pPr/>
            <a:r>
              <a:t>愿意成为基督徒，就是看到自己原来是贫乏的，那不是物质的贫乏，而是心灵上的贫乏，看到人在追求各样的福气里，最重要的是可以承受从神而来的福气，那才是真实的平安。</a:t>
            </a:r>
          </a:p>
        </p:txBody>
      </p:sp>
      <p:sp>
        <p:nvSpPr>
          <p:cNvPr id="164" name="引言：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引言：</a:t>
            </a:r>
          </a:p>
        </p:txBody>
      </p:sp>
      <p:sp>
        <p:nvSpPr>
          <p:cNvPr id="165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在以色列人历史上，最伟大的君王——大卫，他的一生中经历了不同的高低起伏，而然他去看自己的一生时，肯定地说，他一生的福气是从神而来，今天，我们看一下他所写的诗篇16篇，愿我们也跟他一样，得着从神而来的福气。"/>
          <p:cNvSpPr txBox="1"/>
          <p:nvPr>
            <p:ph type="body" idx="1"/>
          </p:nvPr>
        </p:nvSpPr>
        <p:spPr>
          <a:xfrm>
            <a:off x="711200" y="3009900"/>
            <a:ext cx="11582400" cy="6045200"/>
          </a:xfrm>
          <a:prstGeom prst="rect">
            <a:avLst/>
          </a:prstGeom>
        </p:spPr>
        <p:txBody>
          <a:bodyPr/>
          <a:lstStyle/>
          <a:p>
            <a:pPr/>
            <a:r>
              <a:t>在以色列人历史上，最伟大的君王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——</a:t>
            </a:r>
            <a:r>
              <a:t>大卫，他的一生中经历了不同的高低起伏，而然他去看自己的一生时，肯定地说，他一生的福气是从神而来，今天，我们看一下他所写的诗篇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16</a:t>
            </a:r>
            <a:r>
              <a:t>篇，愿我们也跟他一样，得着从神而来的福气。</a:t>
            </a:r>
          </a:p>
        </p:txBody>
      </p:sp>
      <p:sp>
        <p:nvSpPr>
          <p:cNvPr id="168" name="引言：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引言：</a:t>
            </a:r>
          </a:p>
        </p:txBody>
      </p:sp>
      <p:sp>
        <p:nvSpPr>
          <p:cNvPr id="169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大卫说：“1神啊，求你保佑我，因为我投靠你。2我的心哪，你曾对耶和华说：你是我的主；我的好处不在你以外。”…"/>
          <p:cNvSpPr txBox="1"/>
          <p:nvPr>
            <p:ph type="body" idx="1"/>
          </p:nvPr>
        </p:nvSpPr>
        <p:spPr>
          <a:xfrm>
            <a:off x="711200" y="3009900"/>
            <a:ext cx="11582400" cy="6045200"/>
          </a:xfrm>
          <a:prstGeom prst="rect">
            <a:avLst/>
          </a:prstGeom>
        </p:spPr>
        <p:txBody>
          <a:bodyPr/>
          <a:lstStyle/>
          <a:p>
            <a:pPr/>
            <a:r>
              <a:t>大卫说：“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t>神啊，求你保佑我，因为我投靠你。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t>我的心哪，你曾对耶和华说：你是我的主；我的好处不在你以外。”</a:t>
            </a:r>
          </a:p>
          <a:p>
            <a:pPr/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大卫的经历，也是许多基督徒的经历，在人生的艰难时期，得到神的保佑，得到从神而来的好处。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/>
            <a:r>
              <a:t>“你以恩典为年岁的冠冕；你的路径都滴下脂油，”（诗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65:11</a:t>
            </a:r>
            <a:r>
              <a:t>）</a:t>
            </a:r>
          </a:p>
        </p:txBody>
      </p:sp>
      <p:sp>
        <p:nvSpPr>
          <p:cNvPr id="173" name="1. 神的保佑、得享平安和恩典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635505">
              <a:defRPr spc="-54" sz="5452"/>
            </a:lvl1pPr>
          </a:lstStyle>
          <a:p>
            <a:pPr/>
            <a:r>
              <a:t>1. 神的保佑、得享平安和恩典</a:t>
            </a:r>
          </a:p>
        </p:txBody>
      </p:sp>
      <p:sp>
        <p:nvSpPr>
          <p:cNvPr id="174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大卫接续说：“3论到世上的圣民，他们又美又善，是我最喜悦的。4以别神代替耶和华的，他们的愁苦必加增；他们所浇奠的血我不献上；我嘴唇也不提别神的名号。”…"/>
          <p:cNvSpPr txBox="1"/>
          <p:nvPr>
            <p:ph type="body" idx="1"/>
          </p:nvPr>
        </p:nvSpPr>
        <p:spPr>
          <a:xfrm>
            <a:off x="711200" y="3009900"/>
            <a:ext cx="11582400" cy="6045200"/>
          </a:xfrm>
          <a:prstGeom prst="rect">
            <a:avLst/>
          </a:prstGeom>
        </p:spPr>
        <p:txBody>
          <a:bodyPr/>
          <a:lstStyle/>
          <a:p>
            <a:pPr/>
            <a:r>
              <a:t>大卫接续说：</a:t>
            </a:r>
            <a:r>
              <a:rPr>
                <a:solidFill>
                  <a:srgbClr val="AAAAAA"/>
                </a:solidFill>
              </a:rPr>
              <a:t>“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t>论到世上的圣民，他们又美又善，是我最喜悦的。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t>以别神代替耶和华的，他们的愁苦必加增；他们所浇奠的血我不献上；我嘴唇也不提别神的名号。”</a:t>
            </a:r>
          </a:p>
          <a:p>
            <a:pPr/>
            <a:r>
              <a:t>唯有耶和华神才是真神，没有其他的神明，会带来平安，为他的家带来祝福。</a:t>
            </a:r>
          </a:p>
          <a:p>
            <a:pPr/>
            <a:r>
              <a:t>相信作为神的子民，就是最美好的，在神保守的平安中是最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稳</a:t>
            </a:r>
            <a:r>
              <a:t>妥的。</a:t>
            </a:r>
          </a:p>
        </p:txBody>
      </p:sp>
      <p:sp>
        <p:nvSpPr>
          <p:cNvPr id="178" name="2. 作神的圣民是有福的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635505">
              <a:defRPr spc="-54" sz="5452"/>
            </a:lvl1pPr>
          </a:lstStyle>
          <a:p>
            <a:pPr/>
            <a:r>
              <a:t>2. 作神的圣民是有福的</a:t>
            </a:r>
          </a:p>
        </p:txBody>
      </p:sp>
      <p:sp>
        <p:nvSpPr>
          <p:cNvPr id="179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7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43B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73393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43B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73393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