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Shape 105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4" name="Shape 105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</Relationships>
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Shape 105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9" name="Shape 105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Shape 110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7" name="Shape 110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Shape 111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2" name="Shape 111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Shape 111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7" name="Shape 111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Shape 112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2" name="Shape 112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Shape 112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7" name="Shape 112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Shape 113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2" name="Shape 113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Shape 113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7" name="Shape 113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Shape 114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2" name="Shape 114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Shape 114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8" name="Shape 114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Shape 115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3" name="Shape 115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Shape 106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4" name="Shape 106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Shape 106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0" name="Shape 107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Shape 107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5" name="Shape 107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Shape 107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0" name="Shape 108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Shape 108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6" name="Shape 108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Shape 109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1" name="Shape 109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Shape 109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6" name="Shape 109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Shape 110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1" name="Shape 110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0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67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2999"/>
            <a:ext cx="6732588" cy="3178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7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4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5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6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7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8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9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2999"/>
            <a:ext cx="6732588" cy="3178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0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1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1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3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04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47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/>
          <p:nvPr>
            <p:ph type="sldNum" sz="quarter" idx="2"/>
          </p:nvPr>
        </p:nvSpPr>
        <p:spPr>
          <a:xfrm>
            <a:off x="6294582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2999"/>
            <a:ext cx="6732588" cy="3178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5" name="Title Text"/>
          <p:cNvSpPr txBox="1"/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67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6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7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5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7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8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9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0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0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4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6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7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8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3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4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/>
          <p:nvPr>
            <p:ph type="sldNum" sz="quarter" idx="2"/>
          </p:nvPr>
        </p:nvSpPr>
        <p:spPr>
          <a:xfrm>
            <a:off x="6294582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/>
          <p:nvPr>
            <p:ph type="sldNum" sz="quarter" idx="2"/>
          </p:nvPr>
        </p:nvSpPr>
        <p:spPr>
          <a:xfrm>
            <a:off x="6294582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5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6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6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0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3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4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/>
          <p:nvPr>
            <p:ph type="sldNum" sz="quarter" idx="2"/>
          </p:nvPr>
        </p:nvSpPr>
        <p:spPr>
          <a:xfrm>
            <a:off x="6294582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4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5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6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7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8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9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0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1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0999" y="1144268"/>
            <a:ext cx="6400803" cy="4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43.xml"/><Relationship Id="rId45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45.xml"/><Relationship Id="rId47" Type="http://schemas.openxmlformats.org/officeDocument/2006/relationships/slideLayout" Target="../slideLayouts/slideLayout46.xml"/><Relationship Id="rId48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49.xml"/><Relationship Id="rId51" Type="http://schemas.openxmlformats.org/officeDocument/2006/relationships/slideLayout" Target="../slideLayouts/slideLayout50.xml"/><Relationship Id="rId52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53.xml"/><Relationship Id="rId55" Type="http://schemas.openxmlformats.org/officeDocument/2006/relationships/slideLayout" Target="../slideLayouts/slideLayout54.xml"/><Relationship Id="rId56" Type="http://schemas.openxmlformats.org/officeDocument/2006/relationships/slideLayout" Target="../slideLayouts/slideLayout55.xml"/><Relationship Id="rId57" Type="http://schemas.openxmlformats.org/officeDocument/2006/relationships/slideLayout" Target="../slideLayouts/slideLayout56.xml"/><Relationship Id="rId58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58.xml"/><Relationship Id="rId60" Type="http://schemas.openxmlformats.org/officeDocument/2006/relationships/slideLayout" Target="../slideLayouts/slideLayout59.xml"/><Relationship Id="rId61" Type="http://schemas.openxmlformats.org/officeDocument/2006/relationships/slideLayout" Target="../slideLayouts/slideLayout60.xml"/><Relationship Id="rId62" Type="http://schemas.openxmlformats.org/officeDocument/2006/relationships/slideLayout" Target="../slideLayouts/slideLayout61.xml"/><Relationship Id="rId63" Type="http://schemas.openxmlformats.org/officeDocument/2006/relationships/slideLayout" Target="../slideLayouts/slideLayout62.xml"/><Relationship Id="rId64" Type="http://schemas.openxmlformats.org/officeDocument/2006/relationships/slideLayout" Target="../slideLayouts/slideLayout63.xml"/><Relationship Id="rId65" Type="http://schemas.openxmlformats.org/officeDocument/2006/relationships/slideLayout" Target="../slideLayouts/slideLayout64.xml"/><Relationship Id="rId66" Type="http://schemas.openxmlformats.org/officeDocument/2006/relationships/slideLayout" Target="../slideLayouts/slideLayout65.xml"/><Relationship Id="rId67" Type="http://schemas.openxmlformats.org/officeDocument/2006/relationships/slideLayout" Target="../slideLayouts/slideLayout66.xml"/><Relationship Id="rId68" Type="http://schemas.openxmlformats.org/officeDocument/2006/relationships/slideLayout" Target="../slideLayouts/slideLayout67.xml"/><Relationship Id="rId69" Type="http://schemas.openxmlformats.org/officeDocument/2006/relationships/slideLayout" Target="../slideLayouts/slideLayout68.xml"/><Relationship Id="rId70" Type="http://schemas.openxmlformats.org/officeDocument/2006/relationships/slideLayout" Target="../slideLayouts/slideLayout69.xml"/><Relationship Id="rId71" Type="http://schemas.openxmlformats.org/officeDocument/2006/relationships/slideLayout" Target="../slideLayouts/slideLayout70.xml"/><Relationship Id="rId72" Type="http://schemas.openxmlformats.org/officeDocument/2006/relationships/slideLayout" Target="../slideLayouts/slideLayout71.xml"/><Relationship Id="rId73" Type="http://schemas.openxmlformats.org/officeDocument/2006/relationships/slideLayout" Target="../slideLayouts/slideLayout72.xml"/><Relationship Id="rId74" Type="http://schemas.openxmlformats.org/officeDocument/2006/relationships/slideLayout" Target="../slideLayouts/slideLayout73.xml"/><Relationship Id="rId75" Type="http://schemas.openxmlformats.org/officeDocument/2006/relationships/slideLayout" Target="../slideLayouts/slideLayout74.xml"/><Relationship Id="rId76" Type="http://schemas.openxmlformats.org/officeDocument/2006/relationships/slideLayout" Target="../slideLayouts/slideLayout75.xml"/><Relationship Id="rId77" Type="http://schemas.openxmlformats.org/officeDocument/2006/relationships/slideLayout" Target="../slideLayouts/slideLayout76.xml"/><Relationship Id="rId78" Type="http://schemas.openxmlformats.org/officeDocument/2006/relationships/slideLayout" Target="../slideLayouts/slideLayout77.xml"/><Relationship Id="rId79" Type="http://schemas.openxmlformats.org/officeDocument/2006/relationships/slideLayout" Target="../slideLayouts/slideLayout78.xml"/><Relationship Id="rId80" Type="http://schemas.openxmlformats.org/officeDocument/2006/relationships/slideLayout" Target="../slideLayouts/slideLayout79.xml"/><Relationship Id="rId81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1.xml"/><Relationship Id="rId83" Type="http://schemas.openxmlformats.org/officeDocument/2006/relationships/slideLayout" Target="../slideLayouts/slideLayout82.xml"/><Relationship Id="rId84" Type="http://schemas.openxmlformats.org/officeDocument/2006/relationships/slideLayout" Target="../slideLayouts/slideLayout83.xml"/><Relationship Id="rId85" Type="http://schemas.openxmlformats.org/officeDocument/2006/relationships/slideLayout" Target="../slideLayouts/slideLayout84.xml"/><Relationship Id="rId86" Type="http://schemas.openxmlformats.org/officeDocument/2006/relationships/slideLayout" Target="../slideLayouts/slideLayout85.xml"/><Relationship Id="rId87" Type="http://schemas.openxmlformats.org/officeDocument/2006/relationships/slideLayout" Target="../slideLayouts/slideLayout86.xml"/><Relationship Id="rId88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8.xml"/><Relationship Id="rId90" Type="http://schemas.openxmlformats.org/officeDocument/2006/relationships/slideLayout" Target="../slideLayouts/slideLayout89.xml"/><Relationship Id="rId91" Type="http://schemas.openxmlformats.org/officeDocument/2006/relationships/slideLayout" Target="../slideLayouts/slideLayout90.xml"/><Relationship Id="rId92" Type="http://schemas.openxmlformats.org/officeDocument/2006/relationships/slideLayout" Target="../slideLayouts/slideLayout91.xml"/><Relationship Id="rId93" Type="http://schemas.openxmlformats.org/officeDocument/2006/relationships/slideLayout" Target="../slideLayouts/slideLayout92.xml"/><Relationship Id="rId94" Type="http://schemas.openxmlformats.org/officeDocument/2006/relationships/slideLayout" Target="../slideLayouts/slideLayout93.xml"/><Relationship Id="rId95" Type="http://schemas.openxmlformats.org/officeDocument/2006/relationships/slideLayout" Target="../slideLayouts/slideLayout94.xml"/><Relationship Id="rId96" Type="http://schemas.openxmlformats.org/officeDocument/2006/relationships/slideLayout" Target="../slideLayouts/slideLayout95.xml"/><Relationship Id="rId97" Type="http://schemas.openxmlformats.org/officeDocument/2006/relationships/slideLayout" Target="../slideLayouts/slideLayout96.xml"/><Relationship Id="rId98" Type="http://schemas.openxmlformats.org/officeDocument/2006/relationships/slideLayout" Target="../slideLayouts/slideLayout97.xml"/><Relationship Id="rId99" Type="http://schemas.openxmlformats.org/officeDocument/2006/relationships/slideLayout" Target="../slideLayouts/slideLayout98.xml"/><Relationship Id="rId100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0.xml"/><Relationship Id="rId102" Type="http://schemas.openxmlformats.org/officeDocument/2006/relationships/slideLayout" Target="../slideLayouts/slideLayout101.xml"/><Relationship Id="rId103" Type="http://schemas.openxmlformats.org/officeDocument/2006/relationships/slideLayout" Target="../slideLayouts/slideLayout102.xml"/><Relationship Id="rId104" Type="http://schemas.openxmlformats.org/officeDocument/2006/relationships/slideLayout" Target="../slideLayouts/slideLayout103.xml"/><Relationship Id="rId105" Type="http://schemas.openxmlformats.org/officeDocument/2006/relationships/slideLayout" Target="../slideLayouts/slideLayout104.xml"/><Relationship Id="rId106" Type="http://schemas.openxmlformats.org/officeDocument/2006/relationships/slideLayout" Target="../slideLayouts/slideLayout105.xml"/><Relationship Id="rId107" Type="http://schemas.openxmlformats.org/officeDocument/2006/relationships/slideLayout" Target="../slideLayouts/slideLayout106.xml"/><Relationship Id="rId108" Type="http://schemas.openxmlformats.org/officeDocument/2006/relationships/slideLayout" Target="../slideLayouts/slideLayout107.xml"/><Relationship Id="rId109" Type="http://schemas.openxmlformats.org/officeDocument/2006/relationships/slideLayout" Target="../slideLayouts/slideLayout108.xml"/><Relationship Id="rId110" Type="http://schemas.openxmlformats.org/officeDocument/2006/relationships/slideLayout" Target="../slideLayouts/slideLayout109.xml"/><Relationship Id="rId111" Type="http://schemas.openxmlformats.org/officeDocument/2006/relationships/slideLayout" Target="../slideLayouts/slideLayout110.xml"/><Relationship Id="rId112" Type="http://schemas.openxmlformats.org/officeDocument/2006/relationships/slideLayout" Target="../slideLayouts/slideLayout111.xml"/><Relationship Id="rId113" Type="http://schemas.openxmlformats.org/officeDocument/2006/relationships/slideLayout" Target="../slideLayouts/slideLayout112.xml"/><Relationship Id="rId114" Type="http://schemas.openxmlformats.org/officeDocument/2006/relationships/slideLayout" Target="../slideLayouts/slideLayout113.xml"/><Relationship Id="rId115" Type="http://schemas.openxmlformats.org/officeDocument/2006/relationships/slideLayout" Target="../slideLayouts/slideLayout114.xml"/><Relationship Id="rId116" Type="http://schemas.openxmlformats.org/officeDocument/2006/relationships/slideLayout" Target="../slideLayouts/slideLayout1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5673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b="0" sz="1200">
                <a:solidFill>
                  <a:srgbClr val="898989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  <p:sldLayoutId id="2147483707" r:id="rId60"/>
    <p:sldLayoutId id="2147483708" r:id="rId61"/>
    <p:sldLayoutId id="2147483709" r:id="rId62"/>
    <p:sldLayoutId id="2147483710" r:id="rId63"/>
    <p:sldLayoutId id="2147483711" r:id="rId64"/>
    <p:sldLayoutId id="2147483712" r:id="rId65"/>
    <p:sldLayoutId id="2147483713" r:id="rId66"/>
    <p:sldLayoutId id="2147483714" r:id="rId67"/>
    <p:sldLayoutId id="2147483715" r:id="rId68"/>
    <p:sldLayoutId id="2147483716" r:id="rId69"/>
    <p:sldLayoutId id="2147483717" r:id="rId70"/>
    <p:sldLayoutId id="2147483718" r:id="rId71"/>
    <p:sldLayoutId id="2147483719" r:id="rId72"/>
    <p:sldLayoutId id="2147483720" r:id="rId73"/>
    <p:sldLayoutId id="2147483721" r:id="rId74"/>
    <p:sldLayoutId id="2147483722" r:id="rId75"/>
    <p:sldLayoutId id="2147483723" r:id="rId76"/>
    <p:sldLayoutId id="2147483724" r:id="rId77"/>
    <p:sldLayoutId id="2147483725" r:id="rId78"/>
    <p:sldLayoutId id="2147483726" r:id="rId79"/>
    <p:sldLayoutId id="2147483727" r:id="rId80"/>
    <p:sldLayoutId id="2147483728" r:id="rId81"/>
    <p:sldLayoutId id="2147483729" r:id="rId82"/>
    <p:sldLayoutId id="2147483730" r:id="rId83"/>
    <p:sldLayoutId id="2147483731" r:id="rId84"/>
    <p:sldLayoutId id="2147483732" r:id="rId85"/>
    <p:sldLayoutId id="2147483733" r:id="rId86"/>
    <p:sldLayoutId id="2147483734" r:id="rId87"/>
    <p:sldLayoutId id="2147483735" r:id="rId88"/>
    <p:sldLayoutId id="2147483736" r:id="rId89"/>
    <p:sldLayoutId id="2147483737" r:id="rId90"/>
    <p:sldLayoutId id="2147483738" r:id="rId91"/>
    <p:sldLayoutId id="2147483739" r:id="rId92"/>
    <p:sldLayoutId id="2147483740" r:id="rId93"/>
    <p:sldLayoutId id="2147483741" r:id="rId94"/>
    <p:sldLayoutId id="2147483742" r:id="rId95"/>
    <p:sldLayoutId id="2147483743" r:id="rId96"/>
    <p:sldLayoutId id="2147483744" r:id="rId97"/>
    <p:sldLayoutId id="2147483745" r:id="rId98"/>
    <p:sldLayoutId id="2147483746" r:id="rId99"/>
    <p:sldLayoutId id="2147483747" r:id="rId100"/>
    <p:sldLayoutId id="2147483748" r:id="rId101"/>
    <p:sldLayoutId id="2147483749" r:id="rId102"/>
    <p:sldLayoutId id="2147483750" r:id="rId103"/>
    <p:sldLayoutId id="2147483751" r:id="rId104"/>
    <p:sldLayoutId id="2147483752" r:id="rId105"/>
    <p:sldLayoutId id="2147483753" r:id="rId106"/>
    <p:sldLayoutId id="2147483754" r:id="rId107"/>
    <p:sldLayoutId id="2147483755" r:id="rId108"/>
    <p:sldLayoutId id="2147483756" r:id="rId109"/>
    <p:sldLayoutId id="2147483757" r:id="rId110"/>
    <p:sldLayoutId id="2147483758" r:id="rId111"/>
    <p:sldLayoutId id="2147483759" r:id="rId112"/>
    <p:sldLayoutId id="2147483760" r:id="rId113"/>
    <p:sldLayoutId id="2147483761" r:id="rId114"/>
    <p:sldLayoutId id="2147483762" r:id="rId115"/>
    <p:sldLayoutId id="2147483763" r:id="rId116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0" marR="0" indent="-34131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5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5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5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讲题：</a:t>
            </a:r>
            <a:r>
              <a:rPr>
                <a:solidFill>
                  <a:srgbClr val="0433FF"/>
                </a:solidFill>
              </a:rPr>
              <a:t>给别迦摩教会的信</a:t>
            </a:r>
          </a:p>
        </p:txBody>
      </p:sp>
      <p:sp>
        <p:nvSpPr>
          <p:cNvPr id="1057" name="弗2:11-22"/>
          <p:cNvSpPr txBox="1"/>
          <p:nvPr/>
        </p:nvSpPr>
        <p:spPr>
          <a:xfrm>
            <a:off x="426719" y="1295399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啟：2:12-17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为主殉道，忠心的见证人</a:t>
            </a:r>
          </a:p>
        </p:txBody>
      </p:sp>
      <p:sp>
        <p:nvSpPr>
          <p:cNvPr id="1094" name="弗2:11-22"/>
          <p:cNvSpPr txBox="1"/>
          <p:nvPr/>
        </p:nvSpPr>
        <p:spPr>
          <a:xfrm>
            <a:off x="426719" y="1295399"/>
            <a:ext cx="6995160" cy="29489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我们也可想起但以理的三位朋友，面对要向王的像下拜，还是忠于信仰，相信上帝的拯救，相信即或上帝不在此刻拯救，也必有更美好的旨意，这也是信心。</a:t>
            </a:r>
            <a:br>
              <a:rPr>
                <a:latin typeface="Helvetica Neue"/>
                <a:ea typeface="Helvetica Neue"/>
                <a:cs typeface="Helvetica Neue"/>
                <a:sym typeface="Helvetica Neue"/>
              </a:rPr>
            </a:b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为主殉道，忠心的见证人</a:t>
            </a:r>
          </a:p>
        </p:txBody>
      </p:sp>
      <p:sp>
        <p:nvSpPr>
          <p:cNvPr id="1099" name="弗2:11-22"/>
          <p:cNvSpPr txBox="1"/>
          <p:nvPr/>
        </p:nvSpPr>
        <p:spPr>
          <a:xfrm>
            <a:off x="426719" y="1295399"/>
            <a:ext cx="6995160" cy="2468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忠心的见证人安提帕的殉道，并没有吓怕其他基督徒，这是值得赞许的。这些考验患难来到，正如火炼精金的过程，将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杂</a:t>
            </a:r>
            <a:r>
              <a:t>质去除，使到金子更纯正。</a:t>
            </a:r>
            <a:br>
              <a:rPr>
                <a:latin typeface="Helvetica Neue"/>
                <a:ea typeface="Helvetica Neue"/>
                <a:cs typeface="Helvetica Neue"/>
                <a:sym typeface="Helvetica Neue"/>
              </a:rPr>
            </a:b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在旷野道德败坏的信徒</a:t>
            </a:r>
          </a:p>
        </p:txBody>
      </p:sp>
      <p:sp>
        <p:nvSpPr>
          <p:cNvPr id="1105" name="弗2:11-22"/>
          <p:cNvSpPr txBox="1"/>
          <p:nvPr/>
        </p:nvSpPr>
        <p:spPr>
          <a:xfrm>
            <a:off x="426719" y="1295399"/>
            <a:ext cx="6995160" cy="4057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好坏参半，那坏的在什么地方呢？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我们看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14-15</a:t>
            </a:r>
            <a:r>
              <a:t>节，“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14</a:t>
            </a:r>
            <a:r>
              <a:t>然而，有几件事我要责备你：因为在你那里有人服从了巴兰的教训；这巴兰曾教导巴勒将绊脚石放在以色列人面前，叫他们吃祭偶像之物，行奸淫的事。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15</a:t>
            </a:r>
            <a:r>
              <a:t>你那里也有人照样服从了尼哥拉一党人的教训。”</a:t>
            </a:r>
            <a:br>
              <a:rPr>
                <a:latin typeface="Helvetica Neue"/>
                <a:ea typeface="Helvetica Neue"/>
                <a:cs typeface="Helvetica Neue"/>
                <a:sym typeface="Helvetica Neue"/>
              </a:rPr>
            </a:b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在旷野道德败坏的信徒</a:t>
            </a:r>
          </a:p>
        </p:txBody>
      </p:sp>
      <p:sp>
        <p:nvSpPr>
          <p:cNvPr id="1110" name="弗2:11-22"/>
          <p:cNvSpPr txBox="1"/>
          <p:nvPr/>
        </p:nvSpPr>
        <p:spPr>
          <a:xfrm>
            <a:off x="426719" y="1295399"/>
            <a:ext cx="6995160" cy="54975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巴兰的故事民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22</a:t>
            </a:r>
            <a:r>
              <a:t>、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23-25</a:t>
            </a:r>
            <a:r>
              <a:t>、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31</a:t>
            </a:r>
            <a:r>
              <a:t>章）。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当时以色列人离开了埃及法老的统治，往应许之地迦南进发，攻占摩押地时，摩押王召术士巴兰咒诅以色列人，但却不成功，咒诅变成了祝福，巴兰就教摩押王以女子引诱以色列人行淫及拜偶像，败坏以色列人，使神降灾以色列。（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25</a:t>
            </a:r>
            <a:r>
              <a:t>、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31</a:t>
            </a:r>
            <a:r>
              <a:t>章）及后，每逢提起巴兰，就指到他以色列人行淫及拜偶像，一种道德败坏的情况。</a:t>
            </a:r>
            <a:br>
              <a:rPr>
                <a:latin typeface="Helvetica Neue"/>
                <a:ea typeface="Helvetica Neue"/>
                <a:cs typeface="Helvetica Neue"/>
                <a:sym typeface="Helvetica Neue"/>
              </a:rPr>
            </a:b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在旷野道德败坏的信徒</a:t>
            </a:r>
          </a:p>
        </p:txBody>
      </p:sp>
      <p:sp>
        <p:nvSpPr>
          <p:cNvPr id="1115" name="弗2:11-22"/>
          <p:cNvSpPr txBox="1"/>
          <p:nvPr/>
        </p:nvSpPr>
        <p:spPr>
          <a:xfrm>
            <a:off x="426719" y="1295399"/>
            <a:ext cx="6995160" cy="45694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尼哥拉一党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(</a:t>
            </a:r>
            <a:r>
              <a:t>“尼哥拉”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nikolaiton</a:t>
            </a:r>
            <a:r>
              <a:t>字意“管辖人民”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)</a:t>
            </a:r>
            <a:r>
              <a:t>，是指生活放荡、信仰混乱的人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(</a:t>
            </a:r>
            <a:r>
              <a:t>巴兰的教训就是尼哥拉的教训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)</a:t>
            </a:r>
            <a:r>
              <a:t>，这些人是拜偶像、行邪淫的外邦信徒，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启示录</a:t>
            </a:r>
            <a:r>
              <a:t>在此处以古喻今。故有人说，尼哥拉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(</a:t>
            </a:r>
            <a:r>
              <a:t>希腊字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)</a:t>
            </a:r>
            <a:r>
              <a:t>的教训就是巴兰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(</a:t>
            </a:r>
            <a:r>
              <a:t>希伯来字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)</a:t>
            </a:r>
            <a:r>
              <a:t>教训的希腊副本，因这“尼哥拉”及“巴兰”二字同义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(</a:t>
            </a:r>
            <a:r>
              <a:t>“管辖人民”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)</a:t>
            </a:r>
            <a:r>
              <a:t>。</a:t>
            </a:r>
            <a:br>
              <a:rPr>
                <a:latin typeface="Helvetica Neue"/>
                <a:ea typeface="Helvetica Neue"/>
                <a:cs typeface="Helvetica Neue"/>
                <a:sym typeface="Helvetica Neue"/>
              </a:rPr>
            </a:b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在旷野道德败坏的信徒</a:t>
            </a:r>
          </a:p>
        </p:txBody>
      </p:sp>
      <p:sp>
        <p:nvSpPr>
          <p:cNvPr id="1120" name="弗2:11-22"/>
          <p:cNvSpPr txBox="1"/>
          <p:nvPr/>
        </p:nvSpPr>
        <p:spPr>
          <a:xfrm>
            <a:off x="426719" y="1295399"/>
            <a:ext cx="6995160" cy="46586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为什么食吃祭偶像之物会成为问题？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有人认为这是没有问题的。在哥林多前书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8</a:t>
            </a:r>
            <a:r>
              <a:t>章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8</a:t>
            </a:r>
            <a:r>
              <a:t>节，保罗不是说：“</a:t>
            </a:r>
            <a:r>
              <a:rPr sz="1381">
                <a:latin typeface="Helvetica Neue"/>
                <a:ea typeface="Helvetica Neue"/>
                <a:cs typeface="Helvetica Neue"/>
                <a:sym typeface="Helvetica Neue"/>
              </a:rPr>
              <a:t>8</a:t>
            </a:r>
            <a:r>
              <a:t>其实食物不能叫上帝看中我们，因为我们不吃也无损，吃也无益。”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我们要看的是保罗的结论，他说：“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13</a:t>
            </a:r>
            <a:r>
              <a:t>所以，食物若叫我弟兄跌倒，我就永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远</a:t>
            </a:r>
            <a:r>
              <a:t>不吃肉，免得叫我弟兄跌倒了。”</a:t>
            </a:r>
            <a:br>
              <a:rPr>
                <a:latin typeface="Helvetica Neue"/>
                <a:ea typeface="Helvetica Neue"/>
                <a:cs typeface="Helvetica Neue"/>
                <a:sym typeface="Helvetica Neue"/>
              </a:rPr>
            </a:b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在旷野道德败坏的信徒</a:t>
            </a:r>
          </a:p>
        </p:txBody>
      </p:sp>
      <p:sp>
        <p:nvSpPr>
          <p:cNvPr id="1125" name="弗2:11-22"/>
          <p:cNvSpPr txBox="1"/>
          <p:nvPr/>
        </p:nvSpPr>
        <p:spPr>
          <a:xfrm>
            <a:off x="426719" y="1295399"/>
            <a:ext cx="6995160" cy="5138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在使徒行传十五章，论到外邦人是否要受割礼的问题，给论是不需要，但也要守一些规律。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在徒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15:19</a:t>
            </a:r>
            <a:r>
              <a:t>说，“所以据我的意见，不可难为那归服上帝的外邦人；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20</a:t>
            </a:r>
            <a:r>
              <a:t>只要写信，吩咐他们禁戒偶像的污秽和奸淫，并勒死的牲畜和血。”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这不是以规条来成就救恩，而是怎样在主里合一，怎样“分别为圣”。</a:t>
            </a:r>
            <a:br>
              <a:rPr>
                <a:latin typeface="Helvetica Neue"/>
                <a:ea typeface="Helvetica Neue"/>
                <a:cs typeface="Helvetica Neue"/>
                <a:sym typeface="Helvetica Neue"/>
              </a:rPr>
            </a:b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在旷野道德败坏的信徒</a:t>
            </a:r>
          </a:p>
        </p:txBody>
      </p:sp>
      <p:sp>
        <p:nvSpPr>
          <p:cNvPr id="1130" name="弗2:11-22"/>
          <p:cNvSpPr txBox="1"/>
          <p:nvPr/>
        </p:nvSpPr>
        <p:spPr>
          <a:xfrm>
            <a:off x="426719" y="1295399"/>
            <a:ext cx="6995160" cy="36321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放在别迦摩教会的信徒的处境来看，我们不明白为信可以这么极端，他们的好与坏何以可以这么极端？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一班有纯正信仰的人，他甚至去传福音，见证主，甚至愿意为主殉道的信徒，怎么又会是一班道德败坏的人？怎会去参与拜偶像之事？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在旷野道德败坏的信徒</a:t>
            </a:r>
          </a:p>
        </p:txBody>
      </p:sp>
      <p:sp>
        <p:nvSpPr>
          <p:cNvPr id="1135" name="弗2:11-22"/>
          <p:cNvSpPr txBox="1"/>
          <p:nvPr/>
        </p:nvSpPr>
        <p:spPr>
          <a:xfrm>
            <a:off x="426719" y="1295399"/>
            <a:ext cx="6995160" cy="44653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lvl1pPr>
          </a:lstStyle>
          <a:p>
            <a:pPr/>
            <a:r>
              <a:t>许多基督徒也一样地矛盾，信仰是真实的，生活却是另一回事，持守着这种双面人的信仰。或者从另一个角度来思想，人在信仰面对挑战时，可以轰轰烈烈为主舍命，为主殉道，在这过程中，为人舍命时，实践了人生的最高意义。但相反，信仰最困难时，反而是在平淡无奇的日子，看不到信仰在生命中的意义的时候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讲题：在基督里合一"/>
          <p:cNvSpPr txBox="1"/>
          <p:nvPr/>
        </p:nvSpPr>
        <p:spPr>
          <a:xfrm>
            <a:off x="426716" y="267335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1. 引言</a:t>
            </a:r>
          </a:p>
        </p:txBody>
      </p:sp>
      <p:sp>
        <p:nvSpPr>
          <p:cNvPr id="1062" name="弗2:11-22"/>
          <p:cNvSpPr txBox="1"/>
          <p:nvPr/>
        </p:nvSpPr>
        <p:spPr>
          <a:xfrm>
            <a:off x="426719" y="1295398"/>
            <a:ext cx="7646594" cy="3355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在2月开始即下星期六的早上10:00恢复主日学，查考启示录。</a:t>
            </a:r>
          </a:p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今天，我们查考基督向别迦摩教会的信息，希望能提起大家对阅读启示录的兴趣，在下星期开始参加主日学。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在旷野道德败坏的信徒</a:t>
            </a:r>
          </a:p>
        </p:txBody>
      </p:sp>
      <p:sp>
        <p:nvSpPr>
          <p:cNvPr id="1140" name="弗2:11-22"/>
          <p:cNvSpPr txBox="1"/>
          <p:nvPr/>
        </p:nvSpPr>
        <p:spPr>
          <a:xfrm>
            <a:off x="426719" y="1295399"/>
            <a:ext cx="6995160" cy="5199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旷野才是真实信仰考验的时候。魔鬼撒但攻击基督徒，会以苦难，信仰挑战作攻势，但如果没有效呢？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他就转为用利诱，给基督徒安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稳</a:t>
            </a:r>
            <a:r>
              <a:t>的生活，给他们顺利，使他们成功，使信徒觉得自己没有需要这个信仰，信仰在生活中没有意义。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就在平淡无奇的生活中，失去人生的方向，在生活安逸中，渐渐失去信仰的坚持。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总结</a:t>
            </a:r>
          </a:p>
        </p:txBody>
      </p:sp>
      <p:sp>
        <p:nvSpPr>
          <p:cNvPr id="1146" name="弗2:11-22"/>
          <p:cNvSpPr txBox="1"/>
          <p:nvPr/>
        </p:nvSpPr>
        <p:spPr>
          <a:xfrm>
            <a:off x="426719" y="1295399"/>
            <a:ext cx="6995160" cy="327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用真道分辨是非，悔改！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对别迦摩教会说话的，是“那有两刃利剑的”，就是要以圣经作判断，有些看来是无害的事情，好像都是人人都认为没有问题的事情，但都要放在圣经中，作判断，去看清问题。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总结</a:t>
            </a:r>
          </a:p>
        </p:txBody>
      </p:sp>
      <p:sp>
        <p:nvSpPr>
          <p:cNvPr id="1151" name="弗2:11-22"/>
          <p:cNvSpPr txBox="1"/>
          <p:nvPr/>
        </p:nvSpPr>
        <p:spPr>
          <a:xfrm>
            <a:off x="426719" y="1295399"/>
            <a:ext cx="6995160" cy="4904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小心撒但的工作，就是在那平淡无奇的生活中，使人觉得这些世俗的事情没有大相干，渐渐就在信仰上，失落了，我们要好好在这些地方警愓，我们要看看自己的生命，怎样分别为圣？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我们要小心那些似是而非的道理，从中悔改，可以坦然无惧的面对那位将要来审判世界的基督。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我们祷告。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别迦摩教会的背景</a:t>
            </a:r>
          </a:p>
        </p:txBody>
      </p:sp>
      <p:sp>
        <p:nvSpPr>
          <p:cNvPr id="1068" name="弗2:11-22"/>
          <p:cNvSpPr txBox="1"/>
          <p:nvPr/>
        </p:nvSpPr>
        <p:spPr>
          <a:xfrm>
            <a:off x="426719" y="1295399"/>
            <a:ext cx="6995160" cy="37805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别迦摩是罗马在亚细亚的首府。</a:t>
            </a:r>
            <a:endParaRPr u="sng"/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同时这里是宗教中心、庙宇林立，为太阳神和药神庙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(</a:t>
            </a:r>
            <a:r>
              <a:t>以蛇为标记，现今救护车上的标志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)</a:t>
            </a:r>
            <a:r>
              <a:t>所在。在主历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29</a:t>
            </a:r>
            <a:r>
              <a:t>年为皇帝奥古士督建庙。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这里也是文化中心，有七座图书馆，羊皮卷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20</a:t>
            </a:r>
            <a:r>
              <a:t>万册。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别迦摩教会的背景</a:t>
            </a:r>
          </a:p>
        </p:txBody>
      </p:sp>
      <p:sp>
        <p:nvSpPr>
          <p:cNvPr id="1073" name="弗2:11-22"/>
          <p:cNvSpPr txBox="1"/>
          <p:nvPr/>
        </p:nvSpPr>
        <p:spPr>
          <a:xfrm>
            <a:off x="426719" y="1295399"/>
            <a:ext cx="6995160" cy="412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处于这样的环境，作为信徒不容易，信徒往往被考验，到底你忠于这个世界，还是忠于主。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耶稣面对魔鬼撒但的试探，太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4:8</a:t>
            </a:r>
            <a:r>
              <a:t>，“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8</a:t>
            </a:r>
            <a:r>
              <a:t>魔鬼又带他上了一座最高的山，将世上的万国与万国的荣华都指给他看，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9</a:t>
            </a:r>
            <a:r>
              <a:t>对他说：“你若俯伏拜我，我就把这一切都赐给你。”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别迦摩教会的背景</a:t>
            </a:r>
          </a:p>
        </p:txBody>
      </p:sp>
      <p:sp>
        <p:nvSpPr>
          <p:cNvPr id="1078" name="弗2:11-22"/>
          <p:cNvSpPr txBox="1"/>
          <p:nvPr/>
        </p:nvSpPr>
        <p:spPr>
          <a:xfrm>
            <a:off x="426719" y="1295399"/>
            <a:ext cx="6995160" cy="30759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七个地方的教会，当中我们作了分析，其中最差的地方，分别是第一和第七个地方的教会，而最好呢？是第二和第六个地方的教会。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我们是从基督的责备来看这教会。</a:t>
            </a:r>
            <a:br>
              <a:rPr>
                <a:latin typeface="Helvetica Neue"/>
                <a:ea typeface="Helvetica Neue"/>
                <a:cs typeface="Helvetica Neue"/>
                <a:sym typeface="Helvetica Neue"/>
              </a:rPr>
            </a:b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为主殉道，忠心的见证人</a:t>
            </a:r>
          </a:p>
        </p:txBody>
      </p:sp>
      <p:sp>
        <p:nvSpPr>
          <p:cNvPr id="1084" name="弗2:11-22"/>
          <p:cNvSpPr txBox="1"/>
          <p:nvPr/>
        </p:nvSpPr>
        <p:spPr>
          <a:xfrm>
            <a:off x="426719" y="1295399"/>
            <a:ext cx="6995160" cy="29489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别迦摩和士每拿的信徒都同样愿意效忠耶稣基督，没有因为受到生命的威胁而放弃信仰。这是信心，他们对信仰的内容，笃信不疑，他们对救赎主的应许有把握，而有这表现。</a:t>
            </a:r>
            <a:br>
              <a:rPr>
                <a:latin typeface="Helvetica Neue"/>
                <a:ea typeface="Helvetica Neue"/>
                <a:cs typeface="Helvetica Neue"/>
                <a:sym typeface="Helvetica Neue"/>
              </a:rPr>
            </a:b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为主殉道，忠心的见证人</a:t>
            </a:r>
          </a:p>
        </p:txBody>
      </p:sp>
      <p:sp>
        <p:nvSpPr>
          <p:cNvPr id="1089" name="弗2:11-22"/>
          <p:cNvSpPr txBox="1"/>
          <p:nvPr/>
        </p:nvSpPr>
        <p:spPr>
          <a:xfrm>
            <a:off x="426719" y="1295399"/>
            <a:ext cx="6995160" cy="45423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约翰福音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11:25</a:t>
            </a:r>
            <a:r>
              <a:t>：“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25</a:t>
            </a:r>
            <a:r>
              <a:t>耶稣对她说：“复活在我，生命也在我。信我的人虽然死了，也必复活；”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希伯来书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2:14-15</a:t>
            </a:r>
            <a:r>
              <a:t>节，所说：“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14</a:t>
            </a:r>
            <a:r>
              <a:t>儿女既同有血肉之体，他也照样亲自成了血肉之体，特要借着死败坏那掌死权的，就是魔鬼，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15</a:t>
            </a:r>
            <a:r>
              <a:t>并要释放那些一生因怕死而为奴仆的人。”</a:t>
            </a:r>
            <a:br>
              <a:rPr>
                <a:latin typeface="Helvetica Neue"/>
                <a:ea typeface="Helvetica Neue"/>
                <a:cs typeface="Helvetica Neue"/>
                <a:sym typeface="Helvetica Neue"/>
              </a:rPr>
            </a:b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