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5" name="Shape 10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theme" Target="../theme/theme1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道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讲道</a:t>
            </a:r>
          </a:p>
        </p:txBody>
      </p:sp>
      <p:sp>
        <p:nvSpPr>
          <p:cNvPr id="1048" name="上帝所赐的平安和力量"/>
          <p:cNvSpPr txBox="1">
            <a:spLocks noGrp="1"/>
          </p:cNvSpPr>
          <p:nvPr>
            <p:ph type="body" idx="1"/>
          </p:nvPr>
        </p:nvSpPr>
        <p:spPr>
          <a:xfrm>
            <a:off x="826119" y="1082829"/>
            <a:ext cx="6743701" cy="4351339"/>
          </a:xfrm>
          <a:prstGeom prst="rect">
            <a:avLst/>
          </a:prstGeom>
        </p:spPr>
        <p:txBody>
          <a:bodyPr anchor="ctr"/>
          <a:lstStyle>
            <a:lvl1pPr algn="ctr">
              <a:defRPr b="1"/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上帝所赐的平安和力量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上帝所赐的平安和力量</a:t>
            </a:r>
            <a:endParaRPr dirty="0"/>
          </a:p>
        </p:txBody>
      </p:sp>
      <p:sp>
        <p:nvSpPr>
          <p:cNvPr id="1076" name="上帝所赐的平安，让约瑟有力量接受神的旨意！…"/>
          <p:cNvSpPr txBox="1">
            <a:spLocks noGrp="1"/>
          </p:cNvSpPr>
          <p:nvPr>
            <p:ph type="body" idx="1"/>
          </p:nvPr>
        </p:nvSpPr>
        <p:spPr>
          <a:xfrm>
            <a:off x="335312" y="1269338"/>
            <a:ext cx="8270870" cy="5250086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813816">
              <a:spcBef>
                <a:spcPts val="800"/>
              </a:spcBef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941100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lang="zh-CN" altLang="en-US" sz="2850" dirty="0">
                <a:latin typeface="PingFang SC Regular"/>
                <a:ea typeface="黑体" panose="02010609060101010101" pitchFamily="49" charset="-122"/>
              </a:rPr>
              <a:t>上帝所赐的平安，让约瑟有力量接受神的旨意！</a:t>
            </a:r>
            <a:endParaRPr lang="zh-CN" altLang="en-US" sz="2850" dirty="0">
              <a:latin typeface="PingFang SC Regular"/>
              <a:ea typeface="黑体" panose="02010609060101010101" pitchFamily="49" charset="-122"/>
              <a:cs typeface="+mn-cs"/>
              <a:sym typeface="Helvetica"/>
            </a:endParaRPr>
          </a:p>
          <a:p>
            <a:pPr marL="187629" indent="-175761" defTabSz="813816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lang="zh-CN" altLang="en-US" sz="2850" dirty="0">
                <a:latin typeface="黑体" panose="02010609060101010101" pitchFamily="49" charset="-122"/>
                <a:ea typeface="黑体" panose="02010609060101010101" pitchFamily="49" charset="-122"/>
              </a:rPr>
              <a:t>约瑟面对尊严、面子受损，非常害怕！所以主的使者在他的梦中显现时第一句话“大卫的子孙约瑟，不要怕</a:t>
            </a:r>
            <a:r>
              <a:rPr lang="en-US" altLang="zh-CN" sz="2850" dirty="0">
                <a:latin typeface="黑体" panose="02010609060101010101" pitchFamily="49" charset="-122"/>
                <a:ea typeface="黑体" panose="02010609060101010101" pitchFamily="49" charset="-122"/>
              </a:rPr>
              <a:t>……”</a:t>
            </a:r>
          </a:p>
          <a:p>
            <a:pPr marL="187629" indent="-175761" defTabSz="813816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lang="zh-CN" altLang="en-US" sz="2850" dirty="0">
                <a:latin typeface="黑体" panose="02010609060101010101" pitchFamily="49" charset="-122"/>
                <a:ea typeface="黑体" panose="02010609060101010101" pitchFamily="49" charset="-122"/>
              </a:rPr>
              <a:t>然后解释给他听</a:t>
            </a:r>
            <a:endParaRPr lang="zh-CN" altLang="en-US" sz="2850" dirty="0"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Helvetica"/>
            </a:endParaRPr>
          </a:p>
          <a:p>
            <a:pPr defTabSz="813816">
              <a:spcBef>
                <a:spcPts val="0"/>
              </a:spcBef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lang="zh-CN" altLang="en-US" sz="2850" dirty="0">
                <a:latin typeface="黑体" panose="02010609060101010101" pitchFamily="49" charset="-122"/>
                <a:ea typeface="黑体" panose="02010609060101010101" pitchFamily="49" charset="-122"/>
              </a:rPr>
              <a:t>“把你的妻子马利亚娶过来，因她所怀的孕是从圣灵来的。她将要生一个儿子，你要给他起名叫耶稣，因他要将自己的百姓从罪恶里救出来。”这整件事的发生，是要应验主借先知所说的话：“必有童女怀孕生子；人要称他的名为以马内利。（以马内利翻出来就是“上帝与我们同在”。）”（太：</a:t>
            </a:r>
            <a:r>
              <a:rPr lang="en-US" altLang="zh-CN" sz="285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Helvetica"/>
              </a:rPr>
              <a:t>20-23</a:t>
            </a:r>
            <a:r>
              <a:rPr lang="zh-CN" altLang="en-US" sz="2850" dirty="0">
                <a:latin typeface="黑体" panose="02010609060101010101" pitchFamily="49" charset="-122"/>
                <a:ea typeface="黑体" panose="02010609060101010101" pitchFamily="49" charset="-122"/>
                <a:cs typeface="PingFang TC Regular"/>
                <a:sym typeface="PingFang TC Regular"/>
              </a:rPr>
              <a:t>）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上帝所赐的平安和力量"/>
          <p:cNvSpPr txBox="1">
            <a:spLocks noGrp="1"/>
          </p:cNvSpPr>
          <p:nvPr>
            <p:ph type="title" idx="4294967295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  <p:sp>
        <p:nvSpPr>
          <p:cNvPr id="1079" name="约瑟听到原来这是神伟大的计划，他的心就“平安”了！这平安成为了他的力量，肯定了自己的价值和保护别人的力量。…"/>
          <p:cNvSpPr txBox="1">
            <a:spLocks noGrp="1"/>
          </p:cNvSpPr>
          <p:nvPr>
            <p:ph type="body" idx="4294967295"/>
          </p:nvPr>
        </p:nvSpPr>
        <p:spPr>
          <a:xfrm>
            <a:off x="328962" y="2037986"/>
            <a:ext cx="8486076" cy="4366589"/>
          </a:xfrm>
          <a:prstGeom prst="rect">
            <a:avLst/>
          </a:prstGeom>
        </p:spPr>
        <p:txBody>
          <a:bodyPr/>
          <a:lstStyle/>
          <a:p>
            <a:pPr marL="187629" indent="-175761" algn="just" defTabSz="813816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约瑟听到原来这是神伟大的计划，他的心就“平安”了！这平安成为了他的力量，肯定了自己的价值和保护别人的力量。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87629" indent="-175761" algn="just" defTabSz="813816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他不再以尊严作为自己的价值，而是将神的旨意、国家和民族得到拯救为生命的成就。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87629" indent="-175761" algn="just" defTabSz="813816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他愿意迎娶一个被误为不贞洁的女人，但他知道这女人跟他一样默默承受着委屈。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87629" indent="-175761" algn="just" defTabSz="813816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267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他不但是接纳和支持马利亚，更重要的是保护了她的生命。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3. 牧羊人…"/>
          <p:cNvSpPr txBox="1">
            <a:spLocks noGrp="1"/>
          </p:cNvSpPr>
          <p:nvPr>
            <p:ph type="body" idx="1"/>
          </p:nvPr>
        </p:nvSpPr>
        <p:spPr>
          <a:xfrm>
            <a:off x="375444" y="1377374"/>
            <a:ext cx="8614760" cy="4963681"/>
          </a:xfrm>
          <a:prstGeom prst="rect">
            <a:avLst/>
          </a:prstGeom>
        </p:spPr>
        <p:txBody>
          <a:bodyPr/>
          <a:lstStyle/>
          <a:p>
            <a:pPr defTabSz="841247">
              <a:spcBef>
                <a:spcPts val="900"/>
              </a:spcBef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+mn-lt"/>
                <a:ea typeface="+mn-ea"/>
                <a:cs typeface="+mn-cs"/>
                <a:sym typeface="Helvetica"/>
              </a:defRPr>
            </a:pPr>
            <a:r>
              <a:t>3. 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牧羊人</a:t>
            </a:r>
          </a:p>
          <a:p>
            <a:pPr marL="387908" indent="-375640" defTabSz="841247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是社会的低下阶层，靠劳动日以继夜地工作赚取微薄的工资维生。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87908" indent="-375640" defTabSz="841247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长期在荒野之地帮主人放羊。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87908" indent="-375640" defTabSz="841247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工作辛苦和不平安：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defTabSz="841247">
              <a:spcBef>
                <a:spcPts val="900"/>
              </a:spcBef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（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1</a:t>
            </a:r>
            <a:r>
              <a:t>）找草地给羊吃；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defTabSz="841247">
              <a:spcBef>
                <a:spcPts val="900"/>
              </a:spcBef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（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</a:t>
            </a:r>
            <a:r>
              <a:t>）要保护羊群；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defTabSz="841247">
              <a:spcBef>
                <a:spcPts val="900"/>
              </a:spcBef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（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3</a:t>
            </a:r>
            <a:r>
              <a:t>）要教导羊听话；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defTabSz="841247">
              <a:spcBef>
                <a:spcPts val="0"/>
              </a:spcBef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（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4</a:t>
            </a:r>
            <a:r>
              <a:t>）其他。</a:t>
            </a:r>
          </a:p>
        </p:txBody>
      </p:sp>
      <p:sp>
        <p:nvSpPr>
          <p:cNvPr id="1082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  <p:sp>
        <p:nvSpPr>
          <p:cNvPr id="1085" name="也代牧羊人也表了被强权欺压旳人，是他们的统治者、买了他们作奴隶的主人、或其他欺善怕恶的人，他们受尽委屈却无力反抗或改变自己和家人的苦况。"/>
          <p:cNvSpPr txBox="1">
            <a:spLocks noGrp="1"/>
          </p:cNvSpPr>
          <p:nvPr>
            <p:ph type="body" idx="4294967295"/>
          </p:nvPr>
        </p:nvSpPr>
        <p:spPr>
          <a:xfrm>
            <a:off x="375444" y="1377374"/>
            <a:ext cx="6855959" cy="4963681"/>
          </a:xfrm>
          <a:prstGeom prst="rect">
            <a:avLst/>
          </a:prstGeom>
        </p:spPr>
        <p:txBody>
          <a:bodyPr/>
          <a:lstStyle>
            <a:lvl1pPr marL="421105" indent="-421105" algn="just">
              <a:buSzPct val="100000"/>
              <a:buChar char="•"/>
              <a:defRPr sz="3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也代牧羊人也表了被强权欺压旳人，是他们的统治者、买了他们作奴隶的主人、或其他欺善怕恶的人，他们受尽委屈却无力反抗或改变自己和家人的苦况。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上帝所赐的平安，让牧羊人有力量胜过路程的危险！…"/>
          <p:cNvSpPr txBox="1">
            <a:spLocks noGrp="1"/>
          </p:cNvSpPr>
          <p:nvPr>
            <p:ph type="body" idx="1"/>
          </p:nvPr>
        </p:nvSpPr>
        <p:spPr>
          <a:xfrm>
            <a:off x="306437" y="1527065"/>
            <a:ext cx="8416330" cy="5061108"/>
          </a:xfrm>
          <a:prstGeom prst="rect">
            <a:avLst/>
          </a:prstGeom>
        </p:spPr>
        <p:txBody>
          <a:bodyPr/>
          <a:lstStyle/>
          <a:p>
            <a:pPr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941100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上帝所赐的平安，让牧羊人有力量胜过路程的危险！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00989" indent="-287654"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再多的路只会增加牧羊人在路途上的危险！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00989" indent="-287654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生活困苦、长期被欺压的牧羊人，他们听到神对他们的指示，一直渴望的拯救者来到了！他们就充满力量急忙地找那拯救者。那怕要再走一段路，因为这是找到“平安”之路。他们长年累月的困苦，现在终得到平安的盼望和安慰了！</a:t>
            </a:r>
          </a:p>
        </p:txBody>
      </p:sp>
      <p:sp>
        <p:nvSpPr>
          <p:cNvPr id="1088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4. 东方的博士们和希律王与耶路撒冷城的人…"/>
          <p:cNvSpPr txBox="1">
            <a:spLocks noGrp="1"/>
          </p:cNvSpPr>
          <p:nvPr>
            <p:ph type="body" idx="1"/>
          </p:nvPr>
        </p:nvSpPr>
        <p:spPr>
          <a:xfrm>
            <a:off x="342900" y="1317625"/>
            <a:ext cx="8682733" cy="5505203"/>
          </a:xfrm>
          <a:prstGeom prst="rect">
            <a:avLst/>
          </a:prstGeom>
        </p:spPr>
        <p:txBody>
          <a:bodyPr/>
          <a:lstStyle/>
          <a:p>
            <a:pPr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rPr b="1">
                <a:latin typeface="+mn-lt"/>
                <a:ea typeface="+mn-ea"/>
                <a:cs typeface="+mn-cs"/>
                <a:sym typeface="Helvetica"/>
              </a:rPr>
              <a:t>4. </a:t>
            </a:r>
            <a:r>
              <a:t>东方的博士们和希律王与耶路撒冷城的人</a:t>
            </a:r>
            <a:endParaRPr b="1">
              <a:latin typeface="+mn-lt"/>
              <a:ea typeface="+mn-ea"/>
              <a:cs typeface="+mn-cs"/>
              <a:sym typeface="Helvetica"/>
            </a:endParaRPr>
          </a:p>
          <a:p>
            <a:pPr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东方的博士们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421640" indent="-408305"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从巴比伦而来。巴比伦原是犹太人亡国后被掳之地，博士们对圣经不但熟悉而且</a:t>
            </a:r>
            <a:r>
              <a:rPr>
                <a:latin typeface="PingFang TC Semibold"/>
                <a:ea typeface="PingFang TC Semibold"/>
                <a:cs typeface="PingFang TC Semibold"/>
                <a:sym typeface="PingFang TC Semibold"/>
              </a:rPr>
              <a:t>相信</a:t>
            </a:r>
            <a:r>
              <a:t>拯救者基督降临的事。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421640" indent="-408305"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这位从神而来的拯救者要生在犹太地方出生，就特意要来拜祂。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421640" indent="-408305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但博士们带来的消息，却引起了希律王和耶路撒冷城的不平安！“希律王听见了，就心里不安；耶路撒冷全城的人也都不安。”（太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2:3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）</a:t>
            </a:r>
          </a:p>
        </p:txBody>
      </p:sp>
      <p:sp>
        <p:nvSpPr>
          <p:cNvPr id="1091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希律被罗马皇帝委派作王管治犹太人，…"/>
          <p:cNvSpPr txBox="1">
            <a:spLocks noGrp="1"/>
          </p:cNvSpPr>
          <p:nvPr>
            <p:ph type="body" idx="4294967295"/>
          </p:nvPr>
        </p:nvSpPr>
        <p:spPr>
          <a:xfrm>
            <a:off x="330869" y="1227931"/>
            <a:ext cx="8482262" cy="5916911"/>
          </a:xfrm>
          <a:prstGeom prst="rect">
            <a:avLst/>
          </a:prstGeom>
        </p:spPr>
        <p:txBody>
          <a:bodyPr/>
          <a:lstStyle/>
          <a:p>
            <a:pPr marL="387908" indent="-375640" algn="just" defTabSz="841247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希律被罗马皇帝委派作王管治犹太人，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0" indent="0" algn="just" defTabSz="841247">
              <a:spcBef>
                <a:spcPts val="900"/>
              </a:spcBef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好不容易才能保着王位。当听到犹太人的王诞生，他完全不能容许这威胁。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87908" indent="-375640" algn="just" defTabSz="841247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希律王以残暴手段管治犹太人，耶路撒冷的人也感不安，恐怕有暴乱发生，破坏了安定的生活，也害怕更多的犹太人被杀。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87908" indent="-375640" algn="just" defTabSz="841247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博士们全心要找到从神而来的新生王，希望朝拜祂。希律王也全心要找到这位“新生王”，希望除掉祂。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87908" indent="-375640" algn="just" defTabSz="841247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6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拯救者的降临，对两种不同态度的人带来很不一样的结果。</a:t>
            </a:r>
            <a:endParaRPr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94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接受拯救者的博士们，有神引领着他们…"/>
          <p:cNvSpPr txBox="1">
            <a:spLocks noGrp="1"/>
          </p:cNvSpPr>
          <p:nvPr>
            <p:ph type="body" idx="4294967295"/>
          </p:nvPr>
        </p:nvSpPr>
        <p:spPr>
          <a:xfrm>
            <a:off x="299244" y="1165919"/>
            <a:ext cx="8545512" cy="4526162"/>
          </a:xfrm>
          <a:prstGeom prst="rect">
            <a:avLst/>
          </a:prstGeom>
        </p:spPr>
        <p:txBody>
          <a:bodyPr/>
          <a:lstStyle/>
          <a:p>
            <a:pPr marL="0" indent="0" algn="just" defTabSz="868680">
              <a:spcBef>
                <a:spcPts val="900"/>
              </a:spcBef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941100"/>
                </a:solidFill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接受拯救者的博士们，有神引领着他们</a:t>
            </a:r>
            <a:endParaRPr b="1">
              <a:latin typeface="+mn-lt"/>
              <a:ea typeface="+mn-ea"/>
              <a:cs typeface="+mn-cs"/>
              <a:sym typeface="Helvetica"/>
            </a:endParaRPr>
          </a:p>
          <a:p>
            <a:pPr marL="400558" indent="-387889" algn="just" defTabSz="868680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博士们真诚地寻求这位从神而来的拯救者，路途虽然危险，常有谋财害命的强盗出现。但赐平安的神引领着他们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0" indent="0" algn="just" defTabSz="868680">
              <a:spcBef>
                <a:spcPts val="0"/>
              </a:spcBef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“忽然，在东方所看到的那颗星在前面引领他们，一直行到小孩子所在地方的上方就停住了。他们看见那星，就非常欢喜；进了房子，看见小孩子和他母亲马利亚，就俯伏拜那小孩子，揭开宝盒，拿出黄金、乳香、没药，作为礼物献给他。”（太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：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9-11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）</a:t>
            </a:r>
          </a:p>
        </p:txBody>
      </p:sp>
      <p:sp>
        <p:nvSpPr>
          <p:cNvPr id="1097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本来希律王跟博士们约定说：…"/>
          <p:cNvSpPr txBox="1">
            <a:spLocks noGrp="1"/>
          </p:cNvSpPr>
          <p:nvPr>
            <p:ph type="body" idx="4294967295"/>
          </p:nvPr>
        </p:nvSpPr>
        <p:spPr>
          <a:xfrm>
            <a:off x="375444" y="1583531"/>
            <a:ext cx="8393112" cy="5791151"/>
          </a:xfrm>
          <a:prstGeom prst="rect">
            <a:avLst/>
          </a:prstGeom>
        </p:spPr>
        <p:txBody>
          <a:bodyPr/>
          <a:lstStyle/>
          <a:p>
            <a:pPr marL="421640" indent="-408305" algn="just"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本来希律王跟博士们约定说：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0" indent="0" algn="just"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“你们去仔细寻访那小孩子，找到了就来报信，我也好去拜他。”（太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2:8</a:t>
            </a:r>
            <a:r>
              <a:t>）但博士们“因为在梦中得到主的指示，不要回去见希律，他们就从别的路回自己的家乡去了。”（太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</a:t>
            </a:r>
            <a:r>
              <a:t>：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12</a:t>
            </a:r>
            <a:r>
              <a:t>）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0" indent="0" algn="just"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+mn-lt"/>
                <a:ea typeface="+mn-ea"/>
                <a:cs typeface="+mn-cs"/>
                <a:sym typeface="Helvetica"/>
              </a:defRPr>
            </a:pP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421640" indent="-408305" algn="just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神将平安赐给那敬畏祂、寻求祂的人，让他们得着满足的喜乐回去！</a:t>
            </a:r>
          </a:p>
        </p:txBody>
      </p:sp>
      <p:sp>
        <p:nvSpPr>
          <p:cNvPr id="1100" name="上帝所赐的平安和力量"/>
          <p:cNvSpPr txBox="1"/>
          <p:nvPr/>
        </p:nvSpPr>
        <p:spPr>
          <a:xfrm>
            <a:off x="409574" y="436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拒绝拯救者的希律，用尽一生的力量也…"/>
          <p:cNvSpPr txBox="1">
            <a:spLocks noGrp="1"/>
          </p:cNvSpPr>
          <p:nvPr>
            <p:ph type="body" idx="4294967295"/>
          </p:nvPr>
        </p:nvSpPr>
        <p:spPr>
          <a:xfrm>
            <a:off x="241300" y="1279525"/>
            <a:ext cx="8755956" cy="5279034"/>
          </a:xfrm>
          <a:prstGeom prst="rect">
            <a:avLst/>
          </a:prstGeom>
        </p:spPr>
        <p:txBody>
          <a:bodyPr/>
          <a:lstStyle/>
          <a:p>
            <a:pPr marL="0" indent="0" algn="just" defTabSz="868680">
              <a:spcBef>
                <a:spcPts val="900"/>
              </a:spcBef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05493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拒绝拯救者的希律，用尽一生的力量也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0" indent="0" algn="just" defTabSz="868680">
              <a:spcBef>
                <a:spcPts val="900"/>
              </a:spcBef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05493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得不到平安！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400558" indent="-387889" algn="just" defTabSz="868680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希律等了博士们大约两年的时间，但一直没有回音，他“极其愤怒，差人将伯利恒城里和四境所有的男孩，根据他向博学之士仔细查问到的时间，凡两岁以内的，都杀尽了。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(</a:t>
            </a:r>
            <a:r>
              <a:t>太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2:16)</a:t>
            </a:r>
          </a:p>
          <a:p>
            <a:pPr marL="400558" indent="-387889" algn="just" defTabSz="868680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希律王的不平安，为他的地方和四境带来更大的不平安。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400558" indent="-387889" algn="just" defTabSz="868680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28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私欲不单没有带来满足，还会使我们不平安，蚕食了我们的理性和心灵。</a:t>
            </a:r>
          </a:p>
        </p:txBody>
      </p:sp>
      <p:sp>
        <p:nvSpPr>
          <p:cNvPr id="1103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上帝神所賜的平安和力量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上帝所赐的平安和力量</a:t>
            </a:r>
            <a:endParaRPr dirty="0"/>
          </a:p>
        </p:txBody>
      </p:sp>
      <p:sp>
        <p:nvSpPr>
          <p:cNvPr id="1051" name="引言…"/>
          <p:cNvSpPr txBox="1">
            <a:spLocks noGrp="1"/>
          </p:cNvSpPr>
          <p:nvPr>
            <p:ph type="body" idx="1"/>
          </p:nvPr>
        </p:nvSpPr>
        <p:spPr>
          <a:xfrm>
            <a:off x="398025" y="1261249"/>
            <a:ext cx="8118032" cy="5289516"/>
          </a:xfrm>
          <a:prstGeom prst="rect">
            <a:avLst/>
          </a:prstGeom>
        </p:spPr>
        <p:txBody>
          <a:bodyPr/>
          <a:lstStyle/>
          <a:p>
            <a:pPr>
              <a:defRPr sz="3000" b="1"/>
            </a:pPr>
            <a:r>
              <a:rPr lang="zh-CN" altLang="en-US" dirty="0"/>
              <a:t>引言</a:t>
            </a:r>
            <a:endParaRPr dirty="0"/>
          </a:p>
          <a:p>
            <a:pPr marL="401052" indent="-401052">
              <a:buSzPct val="100000"/>
              <a:buAutoNum type="arabicPeriod"/>
              <a:defRPr sz="3000"/>
            </a:pPr>
            <a:r>
              <a:rPr lang="zh-CN" altLang="en-US" dirty="0"/>
              <a:t>圣诞节的气氛总是给人喜庆、欢乐的感觉</a:t>
            </a:r>
            <a:r>
              <a:rPr dirty="0"/>
              <a:t>。</a:t>
            </a:r>
          </a:p>
          <a:p>
            <a:pPr marL="401052" indent="-401052">
              <a:buSzPct val="100000"/>
              <a:buAutoNum type="arabicPeriod"/>
              <a:defRPr sz="3000"/>
            </a:pPr>
            <a:r>
              <a:rPr lang="zh-CN" altLang="en-US" dirty="0"/>
              <a:t>圣诞节的诗歌更给人一种宁静和平安的感觉</a:t>
            </a:r>
            <a:r>
              <a:rPr dirty="0"/>
              <a:t>。</a:t>
            </a:r>
          </a:p>
          <a:p>
            <a:pPr marL="401052" indent="-401052">
              <a:buSzPct val="100000"/>
              <a:buAutoNum type="arabicPeriod"/>
              <a:defRPr sz="3000"/>
            </a:pPr>
            <a:r>
              <a:rPr lang="zh-CN" altLang="en-US" dirty="0"/>
              <a:t>但耶稣基督出生的那一个圣诞，也是第一个圣诞节是否真的充满宁静和平安呢</a:t>
            </a:r>
            <a:r>
              <a:rPr dirty="0"/>
              <a:t>？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希律王以残暴的管治手段为他带来王位…"/>
          <p:cNvSpPr txBox="1">
            <a:spLocks noGrp="1"/>
          </p:cNvSpPr>
          <p:nvPr>
            <p:ph type="body" idx="4294967295"/>
          </p:nvPr>
        </p:nvSpPr>
        <p:spPr>
          <a:xfrm>
            <a:off x="324519" y="1570831"/>
            <a:ext cx="8643492" cy="4520556"/>
          </a:xfrm>
          <a:prstGeom prst="rect">
            <a:avLst/>
          </a:prstGeom>
        </p:spPr>
        <p:txBody>
          <a:bodyPr/>
          <a:lstStyle/>
          <a:p>
            <a:pPr marL="392125" indent="-379723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希律王以残暴的管治手段为他带来王位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0" indent="0" algn="just" defTabSz="850391">
              <a:spcBef>
                <a:spcPts val="900"/>
              </a:spcBef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、权力，却因为害怕失去而惶惶不可终日。他因怀疑妻子威胁其王权而处死妻子，但事后又心痛难耐。又因嫉妒四个朋友曾经对已死的妻子有非分之想而处死他们。晚年因儿子夺位而非常烦恼。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92125" indent="-379723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他杀害了妻子、朋友和百姓，但他也杀害了自己的人性和灵魂。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92125" indent="-379723" algn="just" defTabSz="850391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希律王不接受神所赐的平安和拯救者，即使用尽一生的力量也得不到平安！</a:t>
            </a:r>
          </a:p>
        </p:txBody>
      </p:sp>
      <p:sp>
        <p:nvSpPr>
          <p:cNvPr id="1106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第一个圣诞节原来是充满不平安、…"/>
          <p:cNvSpPr txBox="1">
            <a:spLocks noGrp="1"/>
          </p:cNvSpPr>
          <p:nvPr>
            <p:ph type="body" idx="4294967295"/>
          </p:nvPr>
        </p:nvSpPr>
        <p:spPr>
          <a:xfrm>
            <a:off x="386308" y="1266031"/>
            <a:ext cx="8619431" cy="5626299"/>
          </a:xfrm>
          <a:prstGeom prst="rect">
            <a:avLst/>
          </a:prstGeom>
        </p:spPr>
        <p:txBody>
          <a:bodyPr/>
          <a:lstStyle/>
          <a:p>
            <a:pPr marL="279920" indent="-267519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第一个圣诞节原来是充满不平安、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0" indent="0" algn="just" defTabSz="850391">
              <a:spcBef>
                <a:spcPts val="900"/>
              </a:spcBef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甚至充满杀机。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79920" indent="-267519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马利亚：可能被指控犯奸淫而被石头打死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79920" indent="-267519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约瑟：承受尊严受损之委屈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79920" indent="-267519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牧羊人：为寻找耶稣要走更远的路，冒上失羊的风险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79920" indent="-267519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博士们：遇到强盗谋财害命的危险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79920" indent="-267519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希律王：害怕王位被夺去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79920" indent="-267519" algn="just" defTabSz="850391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和耶路撒冷城的人：害怕暴乱破坏安定的生活和更多犹太人被杀害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79920" indent="-267519" algn="just" defTabSz="850391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279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婴孩耶稣：被希律王追杀</a:t>
            </a:r>
          </a:p>
        </p:txBody>
      </p:sp>
      <p:sp>
        <p:nvSpPr>
          <p:cNvPr id="1109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上帝所賜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上帝所賜的平安和力量</a:t>
            </a:r>
          </a:p>
        </p:txBody>
      </p:sp>
      <p:graphicFrame>
        <p:nvGraphicFramePr>
          <p:cNvPr id="1112" name="Table"/>
          <p:cNvGraphicFramePr/>
          <p:nvPr/>
        </p:nvGraphicFramePr>
        <p:xfrm>
          <a:off x="303178" y="1704925"/>
          <a:ext cx="8668824" cy="4761233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1123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37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539"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2000">
                          <a:solidFill>
                            <a:srgbClr val="9411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遭遇到的不平安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2000">
                          <a:solidFill>
                            <a:srgbClr val="9411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经历神所赐的平安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57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马利亚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400">
                          <a:latin typeface="SimHei"/>
                          <a:ea typeface="SimHei"/>
                          <a:cs typeface="SimHei"/>
                          <a:sym typeface="SimHei"/>
                        </a:rPr>
                        <a:t>可能被指控犯奸淫而被石头打死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400">
                          <a:latin typeface="SimHei"/>
                          <a:ea typeface="SimHei"/>
                          <a:cs typeface="SimHei"/>
                          <a:sym typeface="SimHei"/>
                        </a:rPr>
                        <a:t>愿意接受这冒死的托付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015"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SimHei"/>
                          <a:ea typeface="SimHei"/>
                          <a:cs typeface="SimHei"/>
                          <a:sym typeface="SimHei"/>
                        </a:rPr>
                        <a:t>约瑟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500">
                          <a:latin typeface="SimHei"/>
                          <a:ea typeface="SimHei"/>
                          <a:cs typeface="SimHei"/>
                          <a:sym typeface="SimHei"/>
                        </a:rPr>
                        <a:t>承受尊严受损之委屈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400">
                          <a:latin typeface="SimHei"/>
                          <a:ea typeface="SimHei"/>
                          <a:cs typeface="SimHei"/>
                          <a:sym typeface="SimHei"/>
                        </a:rPr>
                        <a:t>愿意承受屈辱成就上帝旨意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759"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SimHei"/>
                          <a:ea typeface="SimHei"/>
                          <a:cs typeface="SimHei"/>
                          <a:sym typeface="SimHei"/>
                        </a:rPr>
                        <a:t>牧羊人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400">
                          <a:latin typeface="SimHei"/>
                          <a:ea typeface="SimHei"/>
                          <a:cs typeface="SimHei"/>
                          <a:sym typeface="SimHei"/>
                        </a:rPr>
                        <a:t>带着羊群走更远的路，要冒上失羊和遇到野兽的风险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500">
                          <a:ln w="12700" cap="flat">
                            <a:solidFill>
                              <a:srgbClr val="000000"/>
                            </a:solidFill>
                            <a:prstDash val="solid"/>
                            <a:miter lim="400000"/>
                          </a:ln>
                          <a:latin typeface="PingFang SC Regular"/>
                          <a:ea typeface="PingFang SC Regular"/>
                          <a:cs typeface="PingFang SC Regular"/>
                          <a:sym typeface="PingFang SC Regular"/>
                        </a:defRPr>
                      </a:pPr>
                      <a:r>
                        <a:t>愿意走更远的路去找到拯救者</a:t>
                      </a:r>
                      <a:endParaRPr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248"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SimHei"/>
                          <a:ea typeface="SimHei"/>
                          <a:cs typeface="SimHei"/>
                          <a:sym typeface="SimHei"/>
                        </a:rPr>
                        <a:t>博士们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500">
                          <a:latin typeface="SimHei"/>
                          <a:ea typeface="SimHei"/>
                          <a:cs typeface="SimHei"/>
                          <a:sym typeface="SimHei"/>
                        </a:rPr>
                        <a:t>遇到强盗谋财害命的危险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500">
                          <a:ln w="12700" cap="flat">
                            <a:solidFill>
                              <a:srgbClr val="000000"/>
                            </a:solidFill>
                            <a:prstDash val="solid"/>
                            <a:miter lim="400000"/>
                          </a:ln>
                          <a:latin typeface="PingFang SC Regular"/>
                          <a:ea typeface="PingFang SC Regular"/>
                          <a:cs typeface="PingFang SC Regular"/>
                          <a:sym typeface="PingFang SC Regular"/>
                        </a:defRPr>
                      </a:pPr>
                      <a:r>
                        <a:t>经历平安得到满足的喜乐</a:t>
                      </a:r>
                      <a:endParaRPr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5305"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SimHei"/>
                          <a:ea typeface="SimHei"/>
                          <a:cs typeface="SimHei"/>
                          <a:sym typeface="SimHei"/>
                        </a:rPr>
                        <a:t>和耶路撒冷的人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ln w="12801" cap="flat">
                            <a:solidFill>
                              <a:srgbClr val="000000"/>
                            </a:solidFill>
                            <a:prstDash val="solid"/>
                            <a:miter lim="400000"/>
                          </a:ln>
                          <a:latin typeface="PingFang SC Regular"/>
                          <a:ea typeface="PingFang SC Regular"/>
                          <a:cs typeface="PingFang SC Regular"/>
                          <a:sym typeface="PingFang SC Regular"/>
                        </a:defRPr>
                      </a:pPr>
                      <a:r>
                        <a:t>害怕暴乱破坏安定的生活和更多犹太人被杀害</a:t>
                      </a:r>
                      <a:endParaRPr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24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能够见证耶稣基督传道和成就救恩</a:t>
                      </a: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耶稣基督降生的故事结束是这样的：…"/>
          <p:cNvSpPr txBox="1">
            <a:spLocks noGrp="1"/>
          </p:cNvSpPr>
          <p:nvPr>
            <p:ph type="body" idx="4294967295"/>
          </p:nvPr>
        </p:nvSpPr>
        <p:spPr>
          <a:xfrm>
            <a:off x="347233" y="1545431"/>
            <a:ext cx="8620149" cy="5123449"/>
          </a:xfrm>
          <a:prstGeom prst="rect">
            <a:avLst/>
          </a:prstGeom>
        </p:spPr>
        <p:txBody>
          <a:bodyPr/>
          <a:lstStyle/>
          <a:p>
            <a:pPr marL="0" indent="0" algn="just" defTabSz="859536">
              <a:spcBef>
                <a:spcPts val="900"/>
              </a:spcBef>
              <a:defRPr sz="282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耶稣基督降生的故事结束是这样的：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82930" indent="-270395" algn="just" defTabSz="859536">
              <a:spcBef>
                <a:spcPts val="900"/>
              </a:spcBef>
              <a:buClr>
                <a:srgbClr val="000000"/>
              </a:buClr>
              <a:buSzPct val="100000"/>
              <a:buFont typeface="Helvetica"/>
              <a:buChar char="•"/>
              <a:defRPr sz="282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“在博士们走后，忽然主的使者在约瑟梦中向他显现，说：“起来！带着小孩子和他母亲逃往埃及，住在那里，等我的指示；因为希律要搜寻那小孩子来杀害他。”约瑟就起来，连夜带着小孩子和他母亲往埃及去，住在那里，直到希律死了。”（太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2:13-15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）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282930" indent="-270395" algn="just" defTabSz="859536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282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上帝所赐的平安，成为了约瑟、马利亚和耶稣的保护，即使是追杀他们的屠刀，上帝都阻挡了！也让“耶稣的智慧和身量，并上帝和人喜爱他的心，都一齐增长。”（路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2:52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）</a:t>
            </a:r>
          </a:p>
        </p:txBody>
      </p:sp>
      <p:sp>
        <p:nvSpPr>
          <p:cNvPr id="1115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原来第一个圣诞节是充满不安、甚至充满杀机。…"/>
          <p:cNvSpPr txBox="1">
            <a:spLocks noGrp="1"/>
          </p:cNvSpPr>
          <p:nvPr>
            <p:ph type="body" idx="1"/>
          </p:nvPr>
        </p:nvSpPr>
        <p:spPr>
          <a:xfrm>
            <a:off x="375444" y="1253331"/>
            <a:ext cx="8660263" cy="5667844"/>
          </a:xfrm>
          <a:prstGeom prst="rect">
            <a:avLst/>
          </a:prstGeom>
        </p:spPr>
        <p:txBody>
          <a:bodyPr/>
          <a:lstStyle/>
          <a:p>
            <a:pPr defTabSz="777240">
              <a:spcBef>
                <a:spcPts val="800"/>
              </a:spcBef>
              <a:defRPr sz="25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原来第一个圣诞节是充满不安、甚至充满杀机。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defTabSz="777240">
              <a:spcBef>
                <a:spcPts val="800"/>
              </a:spcBef>
              <a:defRPr sz="25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其实在世界的每时每刻也充满着不平安，今年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2020</a:t>
            </a:r>
            <a:r>
              <a:t>年我们更深刻的体会得到。这些不平安不单是来自疫情，也来自很多方面，例如：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06330" indent="-94995" defTabSz="777240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5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制度，好像马利亚面对当时的犹太律法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06330" indent="-94995" defTabSz="777240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5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自我的存在价值，好像约瑟很重视自己的尊严和面子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06330" indent="-94995" defTabSz="777240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5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为糊口，好像牧羊人日以继夜地劳苦地工作、被雇主和统治者欺压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06330" indent="-94995" defTabSz="777240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5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为生活为家人，好像耶路撒冷的人害怕失去安定生活和家人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06330" indent="-94995" defTabSz="777240">
              <a:spcBef>
                <a:spcPts val="800"/>
              </a:spcBef>
              <a:buClr>
                <a:srgbClr val="000000"/>
              </a:buClr>
              <a:buSzPct val="100000"/>
              <a:buFont typeface="Helvetica"/>
              <a:buChar char="•"/>
              <a:defRPr sz="255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为私欲，好像希律王害怕失去权力地位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06330" indent="-94995" defTabSz="777240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255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rPr>
              <a:t>等等</a:t>
            </a:r>
          </a:p>
        </p:txBody>
      </p:sp>
      <p:sp>
        <p:nvSpPr>
          <p:cNvPr id="1118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这也不是我们的光景吗？…"/>
          <p:cNvSpPr txBox="1">
            <a:spLocks noGrp="1"/>
          </p:cNvSpPr>
          <p:nvPr>
            <p:ph type="body" idx="1"/>
          </p:nvPr>
        </p:nvSpPr>
        <p:spPr>
          <a:xfrm>
            <a:off x="309642" y="1331389"/>
            <a:ext cx="8665587" cy="5826000"/>
          </a:xfrm>
          <a:prstGeom prst="rect">
            <a:avLst/>
          </a:prstGeom>
        </p:spPr>
        <p:txBody>
          <a:bodyPr/>
          <a:lstStyle/>
          <a:p>
            <a:pPr marL="300989" indent="-287654"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dirty="0" err="1"/>
              <a:t>这也不是我们的光景吗</a:t>
            </a:r>
            <a:r>
              <a:rPr dirty="0"/>
              <a:t>？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  <a:p>
            <a:pPr marL="300989" indent="-287654"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dirty="0" err="1"/>
              <a:t>也许我们比他们有更多的原因而感到不平安</a:t>
            </a:r>
            <a:r>
              <a:rPr dirty="0"/>
              <a:t>！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  <a:p>
            <a:pPr marL="300989" indent="-287654"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dirty="0" err="1"/>
              <a:t>我们也伤害了家人朋友和其他很多的人，更加伤害了自己的心和灵魂</a:t>
            </a:r>
            <a:r>
              <a:rPr dirty="0"/>
              <a:t>！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  <a:p>
            <a:pPr marL="300989" indent="-287654"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buChar char="•"/>
              <a:defRPr sz="3000">
                <a:ln w="12763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dirty="0" err="1"/>
              <a:t>耶稣基督诞生的经过，让我们看见很多人真实地经历了上帝所赐的平安和保护，也给他们力量走过重重艰难的路</a:t>
            </a:r>
            <a:r>
              <a:rPr dirty="0"/>
              <a:t>！</a:t>
            </a:r>
          </a:p>
        </p:txBody>
      </p:sp>
      <p:sp>
        <p:nvSpPr>
          <p:cNvPr id="1121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亲爱的朋友、弟兄姐妹，上帝所赐的平安已经在你的面前，你愿意接受这份平安，成为你的力量，让神在前面引领你人生的路吗？"/>
          <p:cNvSpPr txBox="1">
            <a:spLocks noGrp="1"/>
          </p:cNvSpPr>
          <p:nvPr>
            <p:ph type="body" idx="4294967295"/>
          </p:nvPr>
        </p:nvSpPr>
        <p:spPr>
          <a:xfrm>
            <a:off x="331944" y="1721682"/>
            <a:ext cx="8678133" cy="5377164"/>
          </a:xfrm>
          <a:prstGeom prst="rect">
            <a:avLst/>
          </a:prstGeom>
        </p:spPr>
        <p:txBody>
          <a:bodyPr/>
          <a:lstStyle>
            <a:lvl1pPr marL="300789" indent="-300789" algn="just">
              <a:buSzPct val="100000"/>
              <a:buChar char="•"/>
              <a:defRPr sz="3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亲爱的朋友、弟兄姐妹，上帝所赐的平安已经在你的面前，你愿意接受这份平安，成为你的力量，让神在前面引领你人生的路吗？</a:t>
            </a:r>
          </a:p>
        </p:txBody>
      </p:sp>
      <p:sp>
        <p:nvSpPr>
          <p:cNvPr id="1124" name="上帝所赐的平安和力量"/>
          <p:cNvSpPr txBox="1"/>
          <p:nvPr/>
        </p:nvSpPr>
        <p:spPr>
          <a:xfrm>
            <a:off x="434974" y="94440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上帝所赐的平安和力量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看看不同人物的經歷"/>
          <p:cNvSpPr txBox="1">
            <a:spLocks noGrp="1"/>
          </p:cNvSpPr>
          <p:nvPr>
            <p:ph type="title"/>
          </p:nvPr>
        </p:nvSpPr>
        <p:spPr>
          <a:xfrm>
            <a:off x="546100" y="1054100"/>
            <a:ext cx="6539082" cy="1404778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000000"/>
                </a:solidFill>
              </a:defRPr>
            </a:lvl1pPr>
          </a:lstStyle>
          <a:p>
            <a:r>
              <a:rPr lang="zh-CN" altLang="en-US" dirty="0"/>
              <a:t>看看不同人物的经历</a:t>
            </a:r>
            <a:endParaRPr dirty="0"/>
          </a:p>
        </p:txBody>
      </p:sp>
      <p:sp>
        <p:nvSpPr>
          <p:cNvPr id="1054" name="馬利亞…"/>
          <p:cNvSpPr txBox="1">
            <a:spLocks noGrp="1"/>
          </p:cNvSpPr>
          <p:nvPr>
            <p:ph type="body" sz="half" idx="1"/>
          </p:nvPr>
        </p:nvSpPr>
        <p:spPr>
          <a:xfrm>
            <a:off x="548064" y="2142142"/>
            <a:ext cx="4728285" cy="3100884"/>
          </a:xfrm>
          <a:prstGeom prst="rect">
            <a:avLst/>
          </a:prstGeom>
        </p:spPr>
        <p:txBody>
          <a:bodyPr/>
          <a:lstStyle/>
          <a:p>
            <a:pPr marL="516555" indent="-516555" defTabSz="841247">
              <a:spcBef>
                <a:spcPts val="900"/>
              </a:spcBef>
              <a:buSzPct val="100000"/>
              <a:buAutoNum type="arabicPeriod"/>
              <a:defRPr sz="3220"/>
            </a:pPr>
            <a:r>
              <a:rPr lang="zh-CN" altLang="en-US" dirty="0"/>
              <a:t>马利亚</a:t>
            </a:r>
          </a:p>
          <a:p>
            <a:pPr marL="516555" indent="-516555" defTabSz="841247">
              <a:spcBef>
                <a:spcPts val="900"/>
              </a:spcBef>
              <a:buSzPct val="100000"/>
              <a:buAutoNum type="arabicPeriod"/>
              <a:defRPr sz="3220"/>
            </a:pPr>
            <a:r>
              <a:rPr lang="zh-CN" altLang="en-US" dirty="0"/>
              <a:t>约瑟</a:t>
            </a:r>
          </a:p>
          <a:p>
            <a:pPr marL="516555" indent="-516555" defTabSz="841247">
              <a:spcBef>
                <a:spcPts val="900"/>
              </a:spcBef>
              <a:buSzPct val="100000"/>
              <a:buAutoNum type="arabicPeriod"/>
              <a:defRPr sz="3220"/>
            </a:pPr>
            <a:r>
              <a:rPr lang="zh-CN" altLang="en-US" dirty="0"/>
              <a:t>牧羊人和</a:t>
            </a:r>
          </a:p>
          <a:p>
            <a:pPr marL="516555" indent="-516555" defTabSz="841247">
              <a:spcBef>
                <a:spcPts val="900"/>
              </a:spcBef>
              <a:buSzPct val="100000"/>
              <a:buAutoNum type="arabicPeriod"/>
              <a:defRPr sz="3220"/>
            </a:pPr>
            <a:r>
              <a:rPr lang="zh-CN" altLang="en-US" dirty="0"/>
              <a:t>东方的博士们和希律王</a:t>
            </a:r>
            <a:endParaRPr dirty="0"/>
          </a:p>
        </p:txBody>
      </p:sp>
      <p:sp>
        <p:nvSpPr>
          <p:cNvPr id="1055" name="上帝所賜的平安和力量"/>
          <p:cNvSpPr txBox="1"/>
          <p:nvPr/>
        </p:nvSpPr>
        <p:spPr>
          <a:xfrm>
            <a:off x="434974" y="38100"/>
            <a:ext cx="662464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上帝所赐的平安和力量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1. 馬利亞…"/>
          <p:cNvSpPr txBox="1">
            <a:spLocks noGrp="1"/>
          </p:cNvSpPr>
          <p:nvPr>
            <p:ph type="body" idx="1"/>
          </p:nvPr>
        </p:nvSpPr>
        <p:spPr>
          <a:xfrm>
            <a:off x="396949" y="1311252"/>
            <a:ext cx="8350102" cy="7351461"/>
          </a:xfrm>
          <a:prstGeom prst="rect">
            <a:avLst/>
          </a:prstGeom>
        </p:spPr>
        <p:txBody>
          <a:bodyPr/>
          <a:lstStyle/>
          <a:p>
            <a:pPr defTabSz="795527">
              <a:spcBef>
                <a:spcPts val="800"/>
              </a:spcBef>
              <a:defRPr sz="2610" b="1"/>
            </a:pPr>
            <a:r>
              <a:rPr dirty="0"/>
              <a:t>1.</a:t>
            </a:r>
            <a:r>
              <a:rPr lang="zh-TW" altLang="en-US" dirty="0"/>
              <a:t>马利亚</a:t>
            </a:r>
          </a:p>
          <a:p>
            <a:pPr marL="305301" indent="-305301" defTabSz="795527">
              <a:spcBef>
                <a:spcPts val="800"/>
              </a:spcBef>
              <a:buSzPct val="100000"/>
              <a:buChar char="•"/>
              <a:defRPr sz="2610"/>
            </a:pPr>
            <a:r>
              <a:rPr lang="zh-CN" altLang="en-US" dirty="0"/>
              <a:t>她是耶稣基督的母亲</a:t>
            </a:r>
          </a:p>
          <a:p>
            <a:pPr marL="305301" indent="-305301" defTabSz="795527">
              <a:spcBef>
                <a:spcPts val="800"/>
              </a:spcBef>
              <a:buSzPct val="100000"/>
              <a:buChar char="•"/>
              <a:defRPr sz="2610"/>
            </a:pPr>
            <a:r>
              <a:rPr lang="zh-CN" altLang="en-US" dirty="0"/>
              <a:t>怀孕的经历却很「不平凡」，也是一个「不平安」的事情。</a:t>
            </a:r>
          </a:p>
          <a:p>
            <a:pPr defTabSz="795527">
              <a:spcBef>
                <a:spcPts val="800"/>
              </a:spcBef>
              <a:defRPr sz="2610"/>
            </a:pPr>
            <a:endParaRPr lang="zh-TW" altLang="en-US" dirty="0"/>
          </a:p>
          <a:p>
            <a:pPr defTabSz="795527">
              <a:spcBef>
                <a:spcPts val="800"/>
              </a:spcBef>
              <a:defRPr sz="2610"/>
            </a:pPr>
            <a:r>
              <a:rPr lang="zh-CN" altLang="en-US" dirty="0"/>
              <a:t>为什么是「不平凡」的呢？</a:t>
            </a:r>
          </a:p>
          <a:p>
            <a:pPr marL="305301" indent="-305301" defTabSz="795527">
              <a:spcBef>
                <a:spcPts val="800"/>
              </a:spcBef>
              <a:buSzPct val="100000"/>
              <a:buChar char="•"/>
              <a:defRPr sz="2610"/>
            </a:pPr>
            <a:r>
              <a:rPr lang="zh-CN" altLang="en-US" dirty="0"/>
              <a:t>马利亚仍是个处女，但她怀孕了！</a:t>
            </a:r>
          </a:p>
          <a:p>
            <a:pPr marL="305301" indent="-305301" defTabSz="795527">
              <a:spcBef>
                <a:spcPts val="800"/>
              </a:spcBef>
              <a:buSzPct val="100000"/>
              <a:buChar char="•"/>
              <a:defRPr sz="2610"/>
            </a:pPr>
            <a:r>
              <a:rPr lang="zh-CN" altLang="en-US" dirty="0"/>
              <a:t>这小生命是神放进马利亚的腹中</a:t>
            </a:r>
          </a:p>
          <a:p>
            <a:pPr marL="305301" indent="-305301" defTabSz="795527">
              <a:spcBef>
                <a:spcPts val="800"/>
              </a:spcBef>
              <a:buSzPct val="100000"/>
              <a:buChar char="•"/>
              <a:defRPr sz="2610"/>
            </a:pPr>
            <a:r>
              <a:rPr lang="zh-TW" altLang="en-US" dirty="0"/>
              <a:t>是神的儿子。</a:t>
            </a:r>
          </a:p>
          <a:p>
            <a:pPr marL="305301" indent="-305301" defTabSz="795527">
              <a:spcBef>
                <a:spcPts val="800"/>
              </a:spcBef>
              <a:buSzPct val="100000"/>
              <a:buChar char="•"/>
              <a:defRPr sz="2610"/>
            </a:pPr>
            <a:r>
              <a:rPr lang="zh-CN" altLang="en-US" dirty="0"/>
              <a:t>完全是违反了自然定律。</a:t>
            </a:r>
          </a:p>
          <a:p>
            <a:pPr defTabSz="795527">
              <a:spcBef>
                <a:spcPts val="800"/>
              </a:spcBef>
              <a:defRPr sz="2610"/>
            </a:pPr>
            <a:endParaRPr dirty="0"/>
          </a:p>
          <a:p>
            <a:pPr defTabSz="795527">
              <a:spcBef>
                <a:spcPts val="800"/>
              </a:spcBef>
              <a:defRPr sz="2610"/>
            </a:pPr>
            <a:endParaRPr dirty="0"/>
          </a:p>
          <a:p>
            <a:pPr defTabSz="795527">
              <a:spcBef>
                <a:spcPts val="800"/>
              </a:spcBef>
              <a:defRPr sz="2610"/>
            </a:pPr>
            <a:endParaRPr dirty="0"/>
          </a:p>
          <a:p>
            <a:pPr algn="l" defTabSz="397763">
              <a:lnSpc>
                <a:spcPct val="100000"/>
              </a:lnSpc>
              <a:spcBef>
                <a:spcPts val="0"/>
              </a:spcBef>
              <a:defRPr sz="261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058" name="上帝所賜的平安和力量"/>
          <p:cNvSpPr txBox="1"/>
          <p:nvPr/>
        </p:nvSpPr>
        <p:spPr>
          <a:xfrm>
            <a:off x="707230" y="88900"/>
            <a:ext cx="662464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上帝所赐的平安和力量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為什麼是「不平安」的呢？…"/>
          <p:cNvSpPr txBox="1"/>
          <p:nvPr/>
        </p:nvSpPr>
        <p:spPr>
          <a:xfrm>
            <a:off x="300924" y="1183536"/>
            <a:ext cx="8542152" cy="825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algn="just" defTabSz="841247">
              <a:lnSpc>
                <a:spcPct val="90000"/>
              </a:lnSpc>
              <a:spcBef>
                <a:spcPts val="900"/>
              </a:spcBef>
              <a:defRPr sz="276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为什么是「不平安」的呢？</a:t>
            </a:r>
          </a:p>
          <a:p>
            <a:pPr marL="276726" indent="-276726" algn="just" defTabSz="841247">
              <a:lnSpc>
                <a:spcPct val="90000"/>
              </a:lnSpc>
              <a:spcBef>
                <a:spcPts val="900"/>
              </a:spcBef>
              <a:buSzPct val="100000"/>
              <a:buChar char="•"/>
              <a:defRPr sz="276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订婚差不多等同于结婚，彼此之间已经有婚约的约束。</a:t>
            </a:r>
          </a:p>
          <a:p>
            <a:pPr marL="276726" indent="-276726" algn="just" defTabSz="841247">
              <a:lnSpc>
                <a:spcPct val="90000"/>
              </a:lnSpc>
              <a:spcBef>
                <a:spcPts val="900"/>
              </a:spcBef>
              <a:buSzPct val="100000"/>
              <a:buChar char="•"/>
              <a:defRPr sz="276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在这段时间如一方有不忠的行为</a:t>
            </a:r>
          </a:p>
          <a:p>
            <a:pPr algn="just" defTabSz="841247">
              <a:lnSpc>
                <a:spcPct val="90000"/>
              </a:lnSpc>
              <a:spcBef>
                <a:spcPts val="900"/>
              </a:spcBef>
              <a:defRPr sz="276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「若有处女已经许配丈夫，有人在城里遇见他，与他行淫，你们就要把这二人带到本城门，用石头打死女子，是因为虽在城里却没有喊叫；男子是因为玷污别人的妻。这样，就把那恶从你们中间除掉。」（申</a:t>
            </a:r>
            <a:r>
              <a:rPr lang="en-US" altLang="zh-CN" dirty="0"/>
              <a:t>22:23-24</a:t>
            </a:r>
            <a:r>
              <a:rPr lang="zh-CN" altLang="en-US" dirty="0"/>
              <a:t>）</a:t>
            </a:r>
          </a:p>
          <a:p>
            <a:pPr marL="276726" indent="-276726" algn="just" defTabSz="841247">
              <a:lnSpc>
                <a:spcPct val="90000"/>
              </a:lnSpc>
              <a:spcBef>
                <a:spcPts val="900"/>
              </a:spcBef>
              <a:buSzPct val="100000"/>
              <a:buChar char="•"/>
              <a:defRPr sz="276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马利亚未婚怀孕，会被误为犯奸淫，可招致杀身之祸！被石头打死，也是死得很辛苦很惨痛的过程。</a:t>
            </a:r>
          </a:p>
          <a:p>
            <a:pPr algn="just" defTabSz="841247">
              <a:lnSpc>
                <a:spcPct val="90000"/>
              </a:lnSpc>
              <a:spcBef>
                <a:spcPts val="900"/>
              </a:spcBef>
              <a:defRPr sz="276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  <a:p>
            <a:pPr algn="just" defTabSz="841247">
              <a:lnSpc>
                <a:spcPct val="90000"/>
              </a:lnSpc>
              <a:spcBef>
                <a:spcPts val="900"/>
              </a:spcBef>
              <a:defRPr sz="276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  <a:p>
            <a:pPr algn="just" defTabSz="841247">
              <a:lnSpc>
                <a:spcPct val="90000"/>
              </a:lnSpc>
              <a:spcBef>
                <a:spcPts val="900"/>
              </a:spcBef>
              <a:defRPr sz="276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  <a:p>
            <a:pPr algn="just" defTabSz="841247">
              <a:lnSpc>
                <a:spcPct val="90000"/>
              </a:lnSpc>
              <a:spcBef>
                <a:spcPts val="900"/>
              </a:spcBef>
              <a:defRPr sz="276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  <a:p>
            <a:pPr defTabSz="420623">
              <a:defRPr sz="2760" b="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061" name="上帝所賜的平安和力量"/>
          <p:cNvSpPr txBox="1"/>
          <p:nvPr/>
        </p:nvSpPr>
        <p:spPr>
          <a:xfrm>
            <a:off x="707230" y="88900"/>
            <a:ext cx="662464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上帝所赐的平安和力量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上帝所賜的平安和力量"/>
          <p:cNvSpPr txBox="1">
            <a:spLocks noGrp="1"/>
          </p:cNvSpPr>
          <p:nvPr>
            <p:ph type="title"/>
          </p:nvPr>
        </p:nvSpPr>
        <p:spPr>
          <a:xfrm>
            <a:off x="434974" y="90954"/>
            <a:ext cx="6624640" cy="1325564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上帝所赐的平安和力量</a:t>
            </a:r>
            <a:endParaRPr dirty="0"/>
          </a:p>
        </p:txBody>
      </p:sp>
      <p:sp>
        <p:nvSpPr>
          <p:cNvPr id="1064" name="上帝所賜的平安，讓馬利亞有力量接受神的旨意！…"/>
          <p:cNvSpPr txBox="1">
            <a:spLocks noGrp="1"/>
          </p:cNvSpPr>
          <p:nvPr>
            <p:ph type="body" idx="1"/>
          </p:nvPr>
        </p:nvSpPr>
        <p:spPr>
          <a:xfrm>
            <a:off x="361214" y="1631805"/>
            <a:ext cx="8421572" cy="5077194"/>
          </a:xfrm>
          <a:prstGeom prst="rect">
            <a:avLst/>
          </a:prstGeom>
        </p:spPr>
        <p:txBody>
          <a:bodyPr/>
          <a:lstStyle/>
          <a:p>
            <a:pPr>
              <a:defRPr sz="3000" b="1">
                <a:solidFill>
                  <a:srgbClr val="941100"/>
                </a:solidFill>
              </a:defRPr>
            </a:pPr>
            <a:r>
              <a:rPr lang="zh-CN" altLang="en-US" dirty="0"/>
              <a:t>上帝所赐的平安，让马利亚有力量接受神的旨意！</a:t>
            </a:r>
          </a:p>
          <a:p>
            <a:pPr>
              <a:defRPr sz="3000" b="1">
                <a:solidFill>
                  <a:srgbClr val="941100"/>
                </a:solidFill>
              </a:defRPr>
            </a:pPr>
            <a:endParaRPr dirty="0"/>
          </a:p>
          <a:p>
            <a:pPr marL="350921" indent="-350921">
              <a:buSzPct val="100000"/>
              <a:buChar char="•"/>
              <a:defRPr sz="3000"/>
            </a:pPr>
            <a:r>
              <a:rPr lang="zh-CN" altLang="en-US" dirty="0"/>
              <a:t>这是一个冒著死亡危险的使命。</a:t>
            </a:r>
          </a:p>
          <a:p>
            <a:pPr marL="350921" indent="-350921">
              <a:buSzPct val="100000"/>
              <a:buChar char="•"/>
              <a:defRPr sz="3000"/>
            </a:pPr>
            <a:r>
              <a:rPr lang="zh-CN" altLang="en-US" dirty="0"/>
              <a:t>她听到神的应许「至高者的能力要庇荫你」（路</a:t>
            </a:r>
            <a:r>
              <a:rPr lang="en-US" altLang="zh-CN" dirty="0"/>
              <a:t>1:35</a:t>
            </a:r>
            <a:r>
              <a:rPr lang="zh-CN" altLang="en-US" dirty="0"/>
              <a:t>），这说话给她「平安」的确据，也成为了力量，她就回应「我是主的使女，愿意照你的话实现在我身上。」（路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38</a:t>
            </a:r>
            <a:r>
              <a:rPr lang="zh-CN" altLang="en-US" dirty="0"/>
              <a:t>）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馬利亞跟我們一樣，都是有害怕有擔憂的血肉之驅。神知道她也知道我們的擔憂和軟弱。…"/>
          <p:cNvSpPr txBox="1"/>
          <p:nvPr/>
        </p:nvSpPr>
        <p:spPr>
          <a:xfrm>
            <a:off x="361214" y="1705059"/>
            <a:ext cx="8421572" cy="54208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350921" indent="-350921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0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马利亚跟我们一样，都是有害怕有担忧的血肉之驱。神知道她也知道我们的担忧和软弱。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0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  <a:p>
            <a:pPr marL="350921" indent="-350921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0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「至高者的能力要庇荫你」神将「平安」给了马利亚也给了我们，好让我们抱著这份平安成为力量，能像马利亚一样面对前路，即使是死亡的威胁。</a:t>
            </a:r>
          </a:p>
        </p:txBody>
      </p:sp>
      <p:sp>
        <p:nvSpPr>
          <p:cNvPr id="1067" name="上帝所賜的平安和力量"/>
          <p:cNvSpPr txBox="1"/>
          <p:nvPr/>
        </p:nvSpPr>
        <p:spPr>
          <a:xfrm>
            <a:off x="434974" y="103163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上帝所赐的平安和力量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2. 約瑟…"/>
          <p:cNvSpPr txBox="1">
            <a:spLocks noGrp="1"/>
          </p:cNvSpPr>
          <p:nvPr>
            <p:ph type="body" idx="1"/>
          </p:nvPr>
        </p:nvSpPr>
        <p:spPr>
          <a:xfrm>
            <a:off x="432708" y="1339905"/>
            <a:ext cx="8278584" cy="6973812"/>
          </a:xfrm>
          <a:prstGeom prst="rect">
            <a:avLst/>
          </a:prstGeom>
        </p:spPr>
        <p:txBody>
          <a:bodyPr/>
          <a:lstStyle/>
          <a:p>
            <a:pPr defTabSz="841247">
              <a:spcBef>
                <a:spcPts val="900"/>
              </a:spcBef>
              <a:defRPr sz="2760" b="1"/>
            </a:pPr>
            <a:r>
              <a:rPr dirty="0"/>
              <a:t>2.</a:t>
            </a:r>
            <a:r>
              <a:rPr lang="zh-CN" altLang="en-US" dirty="0"/>
              <a:t>约瑟</a:t>
            </a:r>
            <a:endParaRPr dirty="0"/>
          </a:p>
          <a:p>
            <a:pPr marL="387416" indent="-387416" defTabSz="841247">
              <a:spcBef>
                <a:spcPts val="900"/>
              </a:spcBef>
              <a:buSzPct val="100000"/>
              <a:buChar char="•"/>
              <a:defRPr sz="2760"/>
            </a:pPr>
            <a:r>
              <a:rPr lang="zh-CN" altLang="en-US" dirty="0"/>
              <a:t>是马利亚的未婚夫，只是还没有迎娶过来。但这段婚姻对约瑟却带「不平安」。</a:t>
            </a:r>
          </a:p>
          <a:p>
            <a:pPr marL="387416" indent="-387416" defTabSz="841247">
              <a:spcBef>
                <a:spcPts val="900"/>
              </a:spcBef>
              <a:buSzPct val="100000"/>
              <a:buChar char="•"/>
              <a:defRPr sz="2760"/>
            </a:pPr>
            <a:endParaRPr dirty="0"/>
          </a:p>
          <a:p>
            <a:pPr defTabSz="841247">
              <a:spcBef>
                <a:spcPts val="900"/>
              </a:spcBef>
              <a:defRPr sz="2760"/>
            </a:pPr>
            <a:r>
              <a:rPr lang="zh-CN" altLang="en-US" dirty="0"/>
              <a:t>为什么是「不平安」呢？</a:t>
            </a:r>
          </a:p>
          <a:p>
            <a:pPr marL="387416" indent="-387416" defTabSz="841247">
              <a:spcBef>
                <a:spcPts val="900"/>
              </a:spcBef>
              <a:buSzPct val="100000"/>
              <a:buChar char="•"/>
              <a:defRPr sz="2760"/>
            </a:pPr>
            <a:r>
              <a:rPr lang="zh-CN" altLang="en-US" dirty="0"/>
              <a:t>未婚妻怀孕的消息传到约瑟那裡，约瑟的感受是⋯</a:t>
            </a:r>
          </a:p>
          <a:p>
            <a:pPr marL="387416" indent="-387416" defTabSz="841247">
              <a:spcBef>
                <a:spcPts val="900"/>
              </a:spcBef>
              <a:buSzPct val="100000"/>
              <a:buChar char="•"/>
              <a:defRPr sz="2760"/>
            </a:pPr>
            <a:r>
              <a:rPr lang="zh-CN" altLang="en-US" dirty="0"/>
              <a:t>约瑟想要休了马利亚，他是一个义人，就是敬畏神、善良的人，所以他在考虑休妻的事上，也带著爱心顾念著马利亚的「尊严」或说是「面子」，「不愿意当众羞辱她，想要暗地里把她休了」。</a:t>
            </a:r>
          </a:p>
          <a:p>
            <a:pPr defTabSz="841247">
              <a:spcBef>
                <a:spcPts val="900"/>
              </a:spcBef>
              <a:defRPr sz="2760"/>
            </a:pPr>
            <a:endParaRPr dirty="0"/>
          </a:p>
          <a:p>
            <a:pPr defTabSz="841247">
              <a:spcBef>
                <a:spcPts val="900"/>
              </a:spcBef>
              <a:defRPr sz="2760"/>
            </a:pPr>
            <a:endParaRPr dirty="0"/>
          </a:p>
          <a:p>
            <a:pPr defTabSz="841247">
              <a:spcBef>
                <a:spcPts val="900"/>
              </a:spcBef>
              <a:defRPr sz="2760"/>
            </a:pPr>
            <a:endParaRPr dirty="0"/>
          </a:p>
        </p:txBody>
      </p:sp>
      <p:sp>
        <p:nvSpPr>
          <p:cNvPr id="1070" name="上帝所賜的平安和力量"/>
          <p:cNvSpPr txBox="1"/>
          <p:nvPr/>
        </p:nvSpPr>
        <p:spPr>
          <a:xfrm>
            <a:off x="434974" y="90954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上帝所赐的平安和力量</a:t>
            </a: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上帝所賜的平安和力量"/>
          <p:cNvSpPr txBox="1"/>
          <p:nvPr/>
        </p:nvSpPr>
        <p:spPr>
          <a:xfrm>
            <a:off x="434974" y="90954"/>
            <a:ext cx="662464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>
            <a:lvl1pPr>
              <a:lnSpc>
                <a:spcPct val="90000"/>
              </a:lnSpc>
              <a:defRPr sz="42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上帝所赐的平安和力量</a:t>
            </a:r>
            <a:endParaRPr dirty="0"/>
          </a:p>
        </p:txBody>
      </p:sp>
      <p:sp>
        <p:nvSpPr>
          <p:cNvPr id="1073" name="對約瑟來說「尊嚴」「面子」是很重要的！他想到要娶一個懷了不是自己孩子的女人，直接來說就是淫婦，他就不能接受這樣的羞辱呢！想到自己的尊嚴被毁，他非常害怕！"/>
          <p:cNvSpPr txBox="1">
            <a:spLocks noGrp="1"/>
          </p:cNvSpPr>
          <p:nvPr>
            <p:ph type="body" idx="4294967295"/>
          </p:nvPr>
        </p:nvSpPr>
        <p:spPr>
          <a:xfrm>
            <a:off x="326441" y="1495425"/>
            <a:ext cx="6841706" cy="4506511"/>
          </a:xfrm>
          <a:prstGeom prst="rect">
            <a:avLst/>
          </a:prstGeom>
        </p:spPr>
        <p:txBody>
          <a:bodyPr/>
          <a:lstStyle/>
          <a:p>
            <a:pPr marL="400050" indent="-400050" algn="just" defTabSz="868680">
              <a:spcBef>
                <a:spcPts val="900"/>
              </a:spcBef>
              <a:buSzPct val="100000"/>
              <a:buChar char="•"/>
              <a:defRPr sz="285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对约瑟来说「尊严」「面子」是很重要的！他想到要娶一个怀了不是自己孩子的女人，直接来说就是淫妇，他就不能接受这样的羞辱呢！想到自己的尊严被毁，他非常害怕！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1288</Words>
  <Application>Microsoft Office PowerPoint</Application>
  <PresentationFormat>全屏显示(4:3)</PresentationFormat>
  <Paragraphs>158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7" baseType="lpstr">
      <vt:lpstr>Helvetica Neue</vt:lpstr>
      <vt:lpstr>PingFang SC Regular</vt:lpstr>
      <vt:lpstr>PingFang TC Regular</vt:lpstr>
      <vt:lpstr>PingFang TC Semibold</vt:lpstr>
      <vt:lpstr>黑体</vt:lpstr>
      <vt:lpstr>黑体</vt:lpstr>
      <vt:lpstr>Calibri</vt:lpstr>
      <vt:lpstr>Calibri Light</vt:lpstr>
      <vt:lpstr>Helvetica</vt:lpstr>
      <vt:lpstr>Verdana</vt:lpstr>
      <vt:lpstr>Benutzerdefiniertes Design</vt:lpstr>
      <vt:lpstr>讲道</vt:lpstr>
      <vt:lpstr>上帝所赐的平安和力量</vt:lpstr>
      <vt:lpstr>看看不同人物的经历</vt:lpstr>
      <vt:lpstr>PowerPoint 演示文稿</vt:lpstr>
      <vt:lpstr>PowerPoint 演示文稿</vt:lpstr>
      <vt:lpstr>上帝所赐的平安和力量</vt:lpstr>
      <vt:lpstr>PowerPoint 演示文稿</vt:lpstr>
      <vt:lpstr>PowerPoint 演示文稿</vt:lpstr>
      <vt:lpstr>PowerPoint 演示文稿</vt:lpstr>
      <vt:lpstr>上帝所赐的平安和力量</vt:lpstr>
      <vt:lpstr>上帝所赐的平安和力量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讲道</dc:title>
  <cp:lastModifiedBy>杜 岑罕</cp:lastModifiedBy>
  <cp:revision>3</cp:revision>
  <dcterms:modified xsi:type="dcterms:W3CDTF">2020-12-25T22:25:36Z</dcterms:modified>
</cp:coreProperties>
</file>