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.jpe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5" name="Shape 10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0" name="Shape 10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6" name="Shape 10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2" name="Shape 11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7" name="Shape 11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Shape 11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2" name="Shape 11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8" name="Shape 11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3" name="Shape 11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8" name="Shape 1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4" name="Shape 1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9" name="Shape 1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5" name="Shape 1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5" name="Shape 10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0" name="Shape 1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6" name="Shape 1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1" name="Shape 1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6" name="Shape 1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1" name="Shape 1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Shape 1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7" name="Shape 1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Shape 1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2" name="Shape 1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7" name="Shape 11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2" name="Shape 1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0" name="Shape 10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5" name="Shape 10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0" name="Shape 10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6" name="Shape 10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1" name="Shape 10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6" name="Shape 10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1" name="Shape 10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 startAt="1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gj_10" descr="mgj_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5" y="0"/>
            <a:ext cx="1871665" cy="2305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"/>
          <p:cNvSpPr/>
          <p:nvPr/>
        </p:nvSpPr>
        <p:spPr>
          <a:xfrm>
            <a:off x="647700" y="1079500"/>
            <a:ext cx="6624638" cy="0"/>
          </a:xfrm>
          <a:prstGeom prst="line">
            <a:avLst/>
          </a:prstGeom>
          <a:ln w="76200">
            <a:solidFill>
              <a:srgbClr val="A7E13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1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" name="Title Text"/>
          <p:cNvSpPr txBox="1"/>
          <p:nvPr>
            <p:ph type="title"/>
          </p:nvPr>
        </p:nvSpPr>
        <p:spPr>
          <a:xfrm>
            <a:off x="628650" y="136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335" y="0"/>
            <a:ext cx="1871665" cy="180022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ine"/>
          <p:cNvSpPr/>
          <p:nvPr/>
        </p:nvSpPr>
        <p:spPr>
          <a:xfrm>
            <a:off x="533400" y="1066800"/>
            <a:ext cx="6738938" cy="0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0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2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7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Slide Number"/>
          <p:cNvSpPr txBox="1"/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Relationship Id="rId115" Type="http://schemas.openxmlformats.org/officeDocument/2006/relationships/slideLayout" Target="../slideLayouts/slideLayout1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3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912812">
              <a:defRPr b="0" sz="120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  <p:sldLayoutId id="2147483762" r:id="rId1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1310" marR="0" indent="-34131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2047" marR="0" indent="-26484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2217" marR="0" indent="-31781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47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19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讲题：</a:t>
            </a:r>
            <a:r>
              <a:rPr>
                <a:solidFill>
                  <a:srgbClr val="0433FF"/>
                </a:solidFill>
              </a:rPr>
              <a:t>求祢使我们回转</a:t>
            </a:r>
          </a:p>
        </p:txBody>
      </p:sp>
      <p:sp>
        <p:nvSpPr>
          <p:cNvPr id="1048" name="弗2:11-22"/>
          <p:cNvSpPr txBox="1"/>
          <p:nvPr/>
        </p:nvSpPr>
        <p:spPr>
          <a:xfrm>
            <a:off x="426719" y="1295400"/>
            <a:ext cx="6995160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90000"/>
              </a:lnSpc>
              <a:spcBef>
                <a:spcPts val="1000"/>
              </a:spcBef>
              <a:defRPr b="0" sz="3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诗80:1-7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2. 80篇背景：葡萄树的比喻</a:t>
            </a:r>
          </a:p>
        </p:txBody>
      </p:sp>
      <p:sp>
        <p:nvSpPr>
          <p:cNvPr id="1089" name="弗2:11-22"/>
          <p:cNvSpPr txBox="1"/>
          <p:nvPr/>
        </p:nvSpPr>
        <p:spPr>
          <a:xfrm>
            <a:off x="426719" y="1295400"/>
            <a:ext cx="6995160" cy="5072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在以赛亚书5章，有另一首葡萄园之歌，但唱出这歌的是耶和华神：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“</a:t>
            </a:r>
            <a:r>
              <a:rPr sz="1381"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1</a:t>
            </a:r>
            <a:r>
              <a:t>我要为我所亲爱的唱歌，是我所爱者的歌，论他葡萄园的事：我所亲爱的有葡萄园在肥美的山冈上。</a:t>
            </a:r>
            <a:r>
              <a:rPr sz="1381"/>
              <a:t>2</a:t>
            </a:r>
            <a:r>
              <a:t>他刨挖园子，捡去石头，栽种上等的葡萄树，在园中盖了一座楼，又凿出压酒池；指望结好葡萄，反倒结了野葡萄。</a:t>
            </a:r>
            <a:r>
              <a:rPr sz="1381"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3</a:t>
            </a:r>
            <a:r>
              <a:t>耶路撒冷的居民和犹大人哪，请你们现今在我与我的葡萄园中，断定是非。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2. 80篇背景：葡萄树的比喻</a:t>
            </a:r>
          </a:p>
        </p:txBody>
      </p:sp>
      <p:sp>
        <p:nvSpPr>
          <p:cNvPr id="1094" name="弗2:11-22"/>
          <p:cNvSpPr txBox="1"/>
          <p:nvPr/>
        </p:nvSpPr>
        <p:spPr>
          <a:xfrm>
            <a:off x="426719" y="1295400"/>
            <a:ext cx="6995160" cy="5425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4200" indent="-150865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rPr sz="1381"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4</a:t>
            </a:r>
            <a:r>
              <a:t>我为我葡萄园所做之外，还有什么可做的呢？我指望结</a:t>
            </a:r>
            <a:r>
              <a:rPr>
                <a:solidFill>
                  <a:srgbClr val="777777"/>
                </a:solidFill>
                <a:uFill>
                  <a:solidFill>
                    <a:srgbClr val="777777"/>
                  </a:solidFill>
                </a:uFill>
              </a:rPr>
              <a:t>好</a:t>
            </a:r>
            <a:r>
              <a:t>葡萄，怎么倒结了野葡萄呢？</a:t>
            </a:r>
            <a:r>
              <a:rPr sz="1381"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5</a:t>
            </a:r>
            <a:r>
              <a:t>现在我告诉你们，我要向我葡萄园怎样行：我必撤去篱笆，使它被吞灭，拆毁墙垣，使它被践踏。</a:t>
            </a:r>
            <a:r>
              <a:rPr sz="1381"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6</a:t>
            </a:r>
            <a:r>
              <a:t>我必使它荒废，不再修理，不再锄刨，荆棘蒺藜倒要生长。我也必命云不降雨在其上。</a:t>
            </a:r>
            <a:r>
              <a:rPr sz="1381"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7</a:t>
            </a:r>
            <a:r>
              <a:t>万军之耶和华的葡萄园就是以色列家；他所喜爱的树就是犹大人。他指望的是公平，谁知倒有暴虐；指望的是公义，谁知倒有冤声。”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3. 神在发怒</a:t>
            </a:r>
          </a:p>
        </p:txBody>
      </p:sp>
      <p:sp>
        <p:nvSpPr>
          <p:cNvPr id="1100" name="弗2:11-22"/>
          <p:cNvSpPr txBox="1"/>
          <p:nvPr/>
        </p:nvSpPr>
        <p:spPr>
          <a:xfrm>
            <a:off x="426719" y="1295400"/>
            <a:ext cx="6995160" cy="1711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我们回到诗篇80篇的内容。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第4节，“ </a:t>
            </a:r>
            <a:r>
              <a:rPr>
                <a:solidFill>
                  <a:srgbClr val="AAAAAA"/>
                </a:solidFill>
              </a:rPr>
              <a:t>4</a:t>
            </a:r>
            <a:r>
              <a:t>耶和华－万军之神啊，你向你百姓的祷告发怒，要到几时呢？”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3. 神在发怒</a:t>
            </a:r>
          </a:p>
        </p:txBody>
      </p:sp>
      <p:sp>
        <p:nvSpPr>
          <p:cNvPr id="1105" name="弗2:11-22"/>
          <p:cNvSpPr txBox="1"/>
          <p:nvPr/>
        </p:nvSpPr>
        <p:spPr>
          <a:xfrm>
            <a:off x="426719" y="1295400"/>
            <a:ext cx="6995160" cy="2065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第5-6节，“</a:t>
            </a:r>
            <a:r>
              <a:rPr>
                <a:solidFill>
                  <a:srgbClr val="AAAAAA"/>
                </a:solidFill>
              </a:rPr>
              <a:t>5</a:t>
            </a:r>
            <a:r>
              <a:t>你以眼泪当食物给他们吃，又多量出眼泪给他们喝。</a:t>
            </a:r>
            <a:r>
              <a:rPr>
                <a:solidFill>
                  <a:srgbClr val="AAAAAA"/>
                </a:solidFill>
              </a:rPr>
              <a:t>6</a:t>
            </a:r>
            <a:r>
              <a:t>你使邻邦因我们纷争；我们的仇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彼此戏笑。”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3. 神在发怒</a:t>
            </a:r>
          </a:p>
        </p:txBody>
      </p:sp>
      <p:sp>
        <p:nvSpPr>
          <p:cNvPr id="1110" name="弗2:11-22"/>
          <p:cNvSpPr txBox="1"/>
          <p:nvPr/>
        </p:nvSpPr>
        <p:spPr>
          <a:xfrm>
            <a:off x="426719" y="1295400"/>
            <a:ext cx="6995160" cy="327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诗人相信神是有情感的，不是冷冰冰的。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但我们受到哲学观念的影响，以为神既是全知全能，就是没有情绪的。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若神没有情绪，我们怎能说神爱我们呢？爱包含了复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杂</a:t>
            </a:r>
            <a:r>
              <a:t>的情感在当中。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3. 神在发怒</a:t>
            </a:r>
          </a:p>
        </p:txBody>
      </p:sp>
      <p:sp>
        <p:nvSpPr>
          <p:cNvPr id="1115" name="弗2:11-22"/>
          <p:cNvSpPr txBox="1"/>
          <p:nvPr/>
        </p:nvSpPr>
        <p:spPr>
          <a:xfrm>
            <a:off x="426719" y="1295400"/>
            <a:ext cx="6995160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2001年的一部电影“钟无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艳</a:t>
            </a:r>
            <a:r>
              <a:t>”</a:t>
            </a:r>
          </a:p>
        </p:txBody>
      </p:sp>
      <p:pic>
        <p:nvPicPr>
          <p:cNvPr id="11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30" y="1873403"/>
            <a:ext cx="3320549" cy="4826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3. 神在发怒</a:t>
            </a:r>
          </a:p>
        </p:txBody>
      </p:sp>
      <p:sp>
        <p:nvSpPr>
          <p:cNvPr id="1121" name="弗2:11-22"/>
          <p:cNvSpPr txBox="1"/>
          <p:nvPr/>
        </p:nvSpPr>
        <p:spPr>
          <a:xfrm>
            <a:off x="426719" y="1295400"/>
            <a:ext cx="6995160" cy="436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卿家：“有三种！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第一种，怒冲冲、第二种，恨绵绵、第三种，就是淡淡然。”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卿家：“怒冲冲，只是一时之气，不是真的想要离婚。恨绵绵就是爱意尽消，唯遗悔恨，机会非常渺茫。”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卿家：“淡淡然就是毫无感觉，心灰意冷，更是覆水难收”！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3. 神在发怒</a:t>
            </a:r>
          </a:p>
        </p:txBody>
      </p:sp>
      <p:sp>
        <p:nvSpPr>
          <p:cNvPr id="1126" name="弗2:11-22"/>
          <p:cNvSpPr txBox="1"/>
          <p:nvPr/>
        </p:nvSpPr>
        <p:spPr>
          <a:xfrm>
            <a:off x="426719" y="1295400"/>
            <a:ext cx="6995160" cy="1584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罗马书一28，“</a:t>
            </a:r>
            <a:r>
              <a:rPr sz="1381"/>
              <a:t>28</a:t>
            </a:r>
            <a:r>
              <a:t>他们既然故意不认识神，神就任凭他们存邪僻的心，行那些不合理的事；”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3. 神在发怒</a:t>
            </a:r>
          </a:p>
        </p:txBody>
      </p:sp>
      <p:sp>
        <p:nvSpPr>
          <p:cNvPr id="1131" name="弗2:11-22"/>
          <p:cNvSpPr txBox="1"/>
          <p:nvPr/>
        </p:nvSpPr>
        <p:spPr>
          <a:xfrm>
            <a:off x="426719" y="1295400"/>
            <a:ext cx="5192118" cy="465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夏迎春：“爱就是为心上人无条件的付出，一心只想让他得到幸福。”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钟无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艳</a:t>
            </a:r>
            <a:r>
              <a:t>：“错！爱是霸占、摧毁和破坏！为了要得到对方不择手段，不惜令对方伤心，必要时一拍两散、玉石具焚。”</a:t>
            </a:r>
          </a:p>
        </p:txBody>
      </p:sp>
      <p:pic>
        <p:nvPicPr>
          <p:cNvPr id="113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887942" y="-1"/>
            <a:ext cx="317745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讲题：在基督里合一"/>
          <p:cNvSpPr txBox="1"/>
          <p:nvPr/>
        </p:nvSpPr>
        <p:spPr>
          <a:xfrm>
            <a:off x="426718" y="267336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t>引言</a:t>
            </a:r>
          </a:p>
        </p:txBody>
      </p:sp>
      <p:sp>
        <p:nvSpPr>
          <p:cNvPr id="1053" name="弗2:11-22"/>
          <p:cNvSpPr txBox="1"/>
          <p:nvPr/>
        </p:nvSpPr>
        <p:spPr>
          <a:xfrm>
            <a:off x="426719" y="1295399"/>
            <a:ext cx="7646594" cy="4641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defTabSz="457200">
              <a:lnSpc>
                <a:spcPct val="120000"/>
              </a:lnSpc>
              <a:buClr>
                <a:srgbClr val="000000"/>
              </a:buClr>
              <a:buSzPct val="100000"/>
              <a:buFont typeface="PingFang HK Regular"/>
              <a:buChar char="•"/>
              <a:defRPr b="0" sz="2800"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传统上，教会定今天是将临期第一主日，就是在圣诞前四周开始，教堂圣坛上，每星期会点燃一支蜡烛，到圣诞节当日，点燃第五支蜡烛。愈来愈光明，这象征着真光的临到，随着耶稣基督的降生，世界会愈来愈光明。</a:t>
            </a:r>
          </a:p>
          <a:p>
            <a:pPr marL="146097" indent="-146097" defTabSz="457200">
              <a:lnSpc>
                <a:spcPct val="120000"/>
              </a:lnSpc>
              <a:buSzPct val="100000"/>
              <a:buChar char="•"/>
              <a:defRPr b="0"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b="0" sz="3400">
                <a:latin typeface="SimHei"/>
                <a:ea typeface="SimHei"/>
                <a:cs typeface="SimHei"/>
                <a:sym typeface="SimHe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3. 神在发怒</a:t>
            </a:r>
          </a:p>
        </p:txBody>
      </p:sp>
      <p:sp>
        <p:nvSpPr>
          <p:cNvPr id="1137" name="弗2:11-22"/>
          <p:cNvSpPr txBox="1"/>
          <p:nvPr/>
        </p:nvSpPr>
        <p:spPr>
          <a:xfrm>
            <a:off x="426719" y="1295400"/>
            <a:ext cx="6995160" cy="436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有爱就会有所期待。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诗人感到神对以色列的愤怒，那是因为期望与失望中的巨大落差而来的。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圣经中的神，并不是一个没有感情，一种超然脱俗的神，这只是一种抽象哲学的理解。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圣经中的神，是能够爱，能够愤怒的神。诗人也感受到神在发怒。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4. 祈求神修复葡萄园</a:t>
            </a:r>
          </a:p>
        </p:txBody>
      </p:sp>
      <p:sp>
        <p:nvSpPr>
          <p:cNvPr id="1143" name="弗2:11-22"/>
          <p:cNvSpPr txBox="1"/>
          <p:nvPr/>
        </p:nvSpPr>
        <p:spPr>
          <a:xfrm>
            <a:off x="426719" y="1295400"/>
            <a:ext cx="6995160" cy="3152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诗人并不是说犹太人没有任何责任，当他说“求你使我们回转”，就是他确实相信犹太人走错了路，以致神要拆毁篱笆。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不过这样的拆毁，并不是神将这园子，弃之不顾，而是重建的过程。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4. 祈求神修复葡萄园</a:t>
            </a:r>
          </a:p>
        </p:txBody>
      </p:sp>
      <p:sp>
        <p:nvSpPr>
          <p:cNvPr id="1148" name="弗2:11-22"/>
          <p:cNvSpPr txBox="1"/>
          <p:nvPr/>
        </p:nvSpPr>
        <p:spPr>
          <a:xfrm>
            <a:off x="426719" y="1295400"/>
            <a:ext cx="6995160" cy="5425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第14-19节：“</a:t>
            </a:r>
            <a:r>
              <a:rPr>
                <a:solidFill>
                  <a:srgbClr val="AAAAAA"/>
                </a:solidFill>
              </a:rPr>
              <a:t>14</a:t>
            </a:r>
            <a:r>
              <a:t>万军之神啊，求你回转！从天上垂看，眷顾这葡萄树，</a:t>
            </a:r>
            <a:r>
              <a:rPr>
                <a:solidFill>
                  <a:srgbClr val="AAAAAA"/>
                </a:solidFill>
              </a:rPr>
              <a:t>15</a:t>
            </a:r>
            <a:r>
              <a:t>保护你右手所栽的和你为自己所坚固的枝子。</a:t>
            </a:r>
            <a:r>
              <a:rPr>
                <a:solidFill>
                  <a:srgbClr val="AAAAAA"/>
                </a:solidFill>
              </a:rPr>
              <a:t>16</a:t>
            </a:r>
            <a:r>
              <a:t>这树已经被火焚烧，被刀砍伐；他们因你脸上的怒容就灭亡了。</a:t>
            </a:r>
            <a:r>
              <a:rPr>
                <a:solidFill>
                  <a:srgbClr val="AAAAAA"/>
                </a:solidFill>
              </a:rPr>
              <a:t>17</a:t>
            </a:r>
            <a:r>
              <a:t>愿你的手扶持你右边的人，就是你为自己所坚固的人子。</a:t>
            </a:r>
            <a:r>
              <a:rPr>
                <a:solidFill>
                  <a:srgbClr val="AAAAAA"/>
                </a:solidFill>
              </a:rPr>
              <a:t>18</a:t>
            </a:r>
            <a:r>
              <a:t>这样，我们便不退后离开你；求你救活我们，我们就要求告你的名。</a:t>
            </a:r>
            <a:r>
              <a:rPr>
                <a:solidFill>
                  <a:srgbClr val="AAAAAA"/>
                </a:solidFill>
              </a:rPr>
              <a:t>19</a:t>
            </a:r>
            <a:r>
              <a:t>耶和华－万军之神啊，求你使我们回转，使你的脸发光，我们便要得救！”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5. 诗人相信神大有能力</a:t>
            </a:r>
          </a:p>
        </p:txBody>
      </p:sp>
      <p:sp>
        <p:nvSpPr>
          <p:cNvPr id="1154" name="弗2:11-22"/>
          <p:cNvSpPr txBox="1"/>
          <p:nvPr/>
        </p:nvSpPr>
        <p:spPr>
          <a:xfrm>
            <a:off x="426719" y="1295400"/>
            <a:ext cx="6995160" cy="267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在1-2节，诗人在历史中宣告，神是拯救者。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“ </a:t>
            </a:r>
            <a:r>
              <a:rPr>
                <a:solidFill>
                  <a:srgbClr val="AAAAAA"/>
                </a:solidFill>
              </a:rPr>
              <a:t>1</a:t>
            </a:r>
            <a:r>
              <a:t>领约瑟如领羊群之以色列的牧者啊，求你留心听！坐在二基路伯上的啊，求你发出光来！”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5. 诗人相信神大有能力</a:t>
            </a:r>
          </a:p>
        </p:txBody>
      </p:sp>
      <p:sp>
        <p:nvSpPr>
          <p:cNvPr id="1159" name="弗2:11-22"/>
          <p:cNvSpPr txBox="1"/>
          <p:nvPr/>
        </p:nvSpPr>
        <p:spPr>
          <a:xfrm>
            <a:off x="426719" y="1295400"/>
            <a:ext cx="6995160" cy="2192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在1-2节，诗人在历史中宣告，神是拯救者。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“2在以法莲、便雅悯、玛拿西前面施展你的大能，来救我们。”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5. 诗人相信神大有能力</a:t>
            </a:r>
          </a:p>
        </p:txBody>
      </p:sp>
      <p:sp>
        <p:nvSpPr>
          <p:cNvPr id="1164" name="弗2:11-22"/>
          <p:cNvSpPr txBox="1"/>
          <p:nvPr/>
        </p:nvSpPr>
        <p:spPr>
          <a:xfrm>
            <a:off x="426719" y="1295400"/>
            <a:ext cx="6995160" cy="2065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lvl1pPr>
          </a:lstStyle>
          <a:p>
            <a:pPr/>
            <a:r>
              <a:t>诗人在宣告神在历史中的作为，他也深信神是大有能力，使荒场重新，使这个看来已经是被弃绝的葡萄园，再次的得到修整，神会再次复兴祂的子民。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5. 诗人相信神大有能力</a:t>
            </a:r>
          </a:p>
        </p:txBody>
      </p:sp>
      <p:sp>
        <p:nvSpPr>
          <p:cNvPr id="1169" name="弗2:11-22"/>
          <p:cNvSpPr txBox="1"/>
          <p:nvPr/>
        </p:nvSpPr>
        <p:spPr>
          <a:xfrm>
            <a:off x="426719" y="1295400"/>
            <a:ext cx="6995160" cy="267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在约翰福音，耶稣也说：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“</a:t>
            </a:r>
            <a:r>
              <a:rPr sz="1381">
                <a:solidFill>
                  <a:srgbClr val="AAAAAA"/>
                </a:solidFill>
              </a:rPr>
              <a:t>1</a:t>
            </a:r>
            <a:r>
              <a:t>“我是真葡萄树，我父是栽培的人。</a:t>
            </a:r>
            <a:r>
              <a:rPr sz="1381">
                <a:solidFill>
                  <a:srgbClr val="AAAAAA"/>
                </a:solidFill>
              </a:rPr>
              <a:t>2</a:t>
            </a:r>
            <a:r>
              <a:t>凡属我不结果子的枝子，他就剪去；凡结果子的，他就修理干净，使枝子结果子更多。”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讲题：在基督里合一"/>
          <p:cNvSpPr txBox="1"/>
          <p:nvPr/>
        </p:nvSpPr>
        <p:spPr>
          <a:xfrm>
            <a:off x="426718" y="267336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t>引言</a:t>
            </a:r>
          </a:p>
        </p:txBody>
      </p:sp>
      <p:sp>
        <p:nvSpPr>
          <p:cNvPr id="1058" name="弗2:11-22"/>
          <p:cNvSpPr txBox="1"/>
          <p:nvPr/>
        </p:nvSpPr>
        <p:spPr>
          <a:xfrm>
            <a:off x="426719" y="1295399"/>
            <a:ext cx="7646594" cy="5861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defTabSz="457200">
              <a:lnSpc>
                <a:spcPct val="120000"/>
              </a:lnSpc>
              <a:buClr>
                <a:srgbClr val="000000"/>
              </a:buClr>
              <a:buSzPct val="100000"/>
              <a:buFont typeface="PingFang HK Regular"/>
              <a:buChar char="•"/>
              <a:defRPr b="0" sz="2800"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在差不多二千年前，耶稣成为了人的样式，降生世上，祂是来拯救世人，死在十字架上，并且第三天复活了，胜过死亡，复活后的耶稣在与门徒见面40日之后升天，坐在全能父神的右边，并且将来会再次来临，但第二次来临时，却是来审判世界。这是教会在《使徒信经》中的认信，这表达了神对世人的爱和公义。</a:t>
            </a:r>
          </a:p>
          <a:p>
            <a:pPr marL="146097" indent="-146097" defTabSz="457200">
              <a:lnSpc>
                <a:spcPct val="120000"/>
              </a:lnSpc>
              <a:buSzPct val="100000"/>
              <a:buChar char="•"/>
              <a:defRPr b="0"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b="0" sz="3400">
                <a:latin typeface="SimHei"/>
                <a:ea typeface="SimHei"/>
                <a:cs typeface="SimHei"/>
                <a:sym typeface="SimHe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4. 总结</a:t>
            </a:r>
          </a:p>
        </p:txBody>
      </p:sp>
      <p:sp>
        <p:nvSpPr>
          <p:cNvPr id="1175" name="弗2:11-22"/>
          <p:cNvSpPr txBox="1"/>
          <p:nvPr/>
        </p:nvSpPr>
        <p:spPr>
          <a:xfrm>
            <a:off x="426719" y="1295400"/>
            <a:ext cx="6995160" cy="171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弟兄姐妹，你有感受到诗人的感受吗？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想到国家，你心里挂念的，是那个地方的人民呢？他们现在的处境如何？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4. 总结</a:t>
            </a:r>
          </a:p>
        </p:txBody>
      </p:sp>
      <p:sp>
        <p:nvSpPr>
          <p:cNvPr id="1180" name="弗2:11-22"/>
          <p:cNvSpPr txBox="1"/>
          <p:nvPr/>
        </p:nvSpPr>
        <p:spPr>
          <a:xfrm>
            <a:off x="426719" y="1295400"/>
            <a:ext cx="6995160" cy="223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我们现在的光景如何？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我们会否也像诗人那样，认为神掩面不看我们呢？你感受到神在向的你发怒吗？还是神在任凭我们，偏行己路呢？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4. 总结</a:t>
            </a:r>
          </a:p>
        </p:txBody>
      </p:sp>
      <p:sp>
        <p:nvSpPr>
          <p:cNvPr id="1185" name="弗2:11-22"/>
          <p:cNvSpPr txBox="1"/>
          <p:nvPr/>
        </p:nvSpPr>
        <p:spPr>
          <a:xfrm>
            <a:off x="426719" y="1295400"/>
            <a:ext cx="6995160" cy="2694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若我们愿意祷告，祈求神复兴我们的生命，我们相信在这关系中，仍可以得着修补，虽然在困苦中，但我们仍然祷告，求神使我们回转，神的大能拯救，在我们不知道的时候，已经发生了。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4. 总结</a:t>
            </a:r>
          </a:p>
        </p:txBody>
      </p:sp>
      <p:sp>
        <p:nvSpPr>
          <p:cNvPr id="1190" name="弗2:11-22"/>
          <p:cNvSpPr txBox="1"/>
          <p:nvPr/>
        </p:nvSpPr>
        <p:spPr>
          <a:xfrm>
            <a:off x="426719" y="1295400"/>
            <a:ext cx="6995160" cy="165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b="0" sz="290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我们也求神将我们的生命，给祂修剪，愿意在神面前悔改，愿意在神面前结果子更多。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讲题：在基督里合一"/>
          <p:cNvSpPr txBox="1"/>
          <p:nvPr/>
        </p:nvSpPr>
        <p:spPr>
          <a:xfrm>
            <a:off x="426718" y="267336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t>引言</a:t>
            </a:r>
          </a:p>
        </p:txBody>
      </p:sp>
      <p:sp>
        <p:nvSpPr>
          <p:cNvPr id="1063" name="弗2:11-22"/>
          <p:cNvSpPr txBox="1"/>
          <p:nvPr/>
        </p:nvSpPr>
        <p:spPr>
          <a:xfrm>
            <a:off x="426719" y="1295399"/>
            <a:ext cx="7646594" cy="5251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defTabSz="457200">
              <a:lnSpc>
                <a:spcPct val="120000"/>
              </a:lnSpc>
              <a:buClr>
                <a:srgbClr val="000000"/>
              </a:buClr>
              <a:buSzPct val="100000"/>
              <a:buFont typeface="PingFang HK Regular"/>
              <a:buChar char="•"/>
              <a:defRPr b="0" sz="2800"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因此，传统教会在这四个星期里，一方面期待着圣诞节的来临，记念耶稣降生的喜讯，但另一方面，也预备着耶稣基督的再来。怎样才是预备好祂的再来呢？最近主日学查考启示录，耶稣基督向众教会的启示，叫人悔改，好预备基督的再来。</a:t>
            </a:r>
          </a:p>
          <a:p>
            <a:pPr marL="146097" indent="-146097" defTabSz="457200">
              <a:lnSpc>
                <a:spcPct val="120000"/>
              </a:lnSpc>
              <a:buSzPct val="100000"/>
              <a:buChar char="•"/>
              <a:defRPr b="0" sz="1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b="0" sz="3400">
                <a:latin typeface="SimHei"/>
                <a:ea typeface="SimHei"/>
                <a:cs typeface="SimHei"/>
                <a:sym typeface="SimHe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讲题：在基督里合一"/>
          <p:cNvSpPr txBox="1"/>
          <p:nvPr/>
        </p:nvSpPr>
        <p:spPr>
          <a:xfrm>
            <a:off x="426718" y="267336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b="0" sz="36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</a:t>
            </a:r>
            <a:r>
              <a:t>引言</a:t>
            </a:r>
          </a:p>
        </p:txBody>
      </p:sp>
      <p:sp>
        <p:nvSpPr>
          <p:cNvPr id="1068" name="弗2:11-22"/>
          <p:cNvSpPr txBox="1"/>
          <p:nvPr/>
        </p:nvSpPr>
        <p:spPr>
          <a:xfrm>
            <a:off x="426719" y="1295399"/>
            <a:ext cx="7646594" cy="2553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defTabSz="457200">
              <a:lnSpc>
                <a:spcPct val="120000"/>
              </a:lnSpc>
              <a:buClr>
                <a:srgbClr val="000000"/>
              </a:buClr>
              <a:buSzPct val="100000"/>
              <a:buFont typeface="PingFang HK Regular"/>
              <a:buChar char="•"/>
              <a:defRPr b="0" sz="2800"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说到悔改，我们经常会想到一些道德的事情，然而在信仰上，说的是我们跟神的关系</a:t>
            </a:r>
            <a:r>
              <a:rPr>
                <a:uFill>
                  <a:solidFill>
                    <a:srgbClr val="9437FF"/>
                  </a:solidFill>
                </a:uFill>
              </a:rPr>
              <a:t>⋯</a:t>
            </a: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b="0" sz="3400">
                <a:latin typeface="SimHei"/>
                <a:ea typeface="SimHei"/>
                <a:cs typeface="SimHei"/>
                <a:sym typeface="SimHe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2. 80篇背景：葡萄树的比喻</a:t>
            </a:r>
          </a:p>
        </p:txBody>
      </p:sp>
      <p:sp>
        <p:nvSpPr>
          <p:cNvPr id="1074" name="弗2:11-22"/>
          <p:cNvSpPr txBox="1"/>
          <p:nvPr/>
        </p:nvSpPr>
        <p:spPr>
          <a:xfrm>
            <a:off x="426719" y="1295400"/>
            <a:ext cx="6995160" cy="2065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今天选了诗篇80篇，讲题是“求祢使我们回转”。在80:</a:t>
            </a:r>
            <a:r>
              <a:rPr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7</a:t>
            </a:r>
            <a:r>
              <a:t>，“万军之神啊，求你使我们回转，使你的脸发光，我们便要得救！”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2. 80篇背景：葡萄树的比喻</a:t>
            </a:r>
          </a:p>
        </p:txBody>
      </p:sp>
      <p:sp>
        <p:nvSpPr>
          <p:cNvPr id="1079" name="弗2:11-22"/>
          <p:cNvSpPr txBox="1"/>
          <p:nvPr/>
        </p:nvSpPr>
        <p:spPr>
          <a:xfrm>
            <a:off x="426719" y="1295400"/>
            <a:ext cx="6995160" cy="2065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lvl1pPr>
          </a:lstStyle>
          <a:p>
            <a:pPr/>
            <a:r>
              <a:t>篇诗80篇的背景是说到犹太亡国后，他们被据到巴比伦后，作为一个亡国之民的一种身份，发出的祷告祈求。圣经的标题是“求主复兴国家”。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b="0" sz="360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/>
            <a:r>
              <a:t>2. 80篇背景：葡萄树的比喻</a:t>
            </a:r>
          </a:p>
        </p:txBody>
      </p:sp>
      <p:sp>
        <p:nvSpPr>
          <p:cNvPr id="1084" name="弗2:11-22"/>
          <p:cNvSpPr txBox="1"/>
          <p:nvPr/>
        </p:nvSpPr>
        <p:spPr>
          <a:xfrm>
            <a:off x="426719" y="1295400"/>
            <a:ext cx="6995160" cy="4465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b="0" sz="300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“</a:t>
            </a:r>
            <a:r>
              <a:rPr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8</a:t>
            </a:r>
            <a:r>
              <a:t>你从埃及挪出一棵葡萄树，赶出外邦人，把这树栽上。</a:t>
            </a:r>
            <a:r>
              <a:rPr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9</a:t>
            </a:r>
            <a:r>
              <a:t>你在这树根前预备了</a:t>
            </a:r>
            <a:r>
              <a:rPr>
                <a:solidFill>
                  <a:srgbClr val="777777"/>
                </a:solidFill>
                <a:uFill>
                  <a:solidFill>
                    <a:srgbClr val="777777"/>
                  </a:solidFill>
                </a:uFill>
              </a:rPr>
              <a:t>地方</a:t>
            </a:r>
            <a:r>
              <a:t>，它就深深扎根，爬满了地。</a:t>
            </a:r>
            <a:r>
              <a:rPr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10</a:t>
            </a:r>
            <a:r>
              <a:t>它的影子遮满了山，枝子好像佳美的香柏树。</a:t>
            </a:r>
            <a:r>
              <a:rPr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11</a:t>
            </a:r>
            <a:r>
              <a:t>它发出枝子，长到大海，发出蔓子，延到大河。</a:t>
            </a:r>
            <a:r>
              <a:rPr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12</a:t>
            </a:r>
            <a:r>
              <a:t>你为何拆毁这树的篱笆，任凭一切过路的人摘取？</a:t>
            </a:r>
            <a:r>
              <a:rPr>
                <a:solidFill>
                  <a:srgbClr val="AAAAAA"/>
                </a:solidFill>
                <a:uFill>
                  <a:solidFill>
                    <a:srgbClr val="AAAAAA"/>
                  </a:solidFill>
                </a:uFill>
              </a:rPr>
              <a:t>13</a:t>
            </a:r>
            <a:r>
              <a:t>林中出来的野猪把它糟踏；野地的走兽拿它当食物。”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