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5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26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Shape 10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5" name="Shape 104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Shape 10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0" name="Shape 10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Shape 109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9" name="Shape 109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Shape 110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4" name="Shape 11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Shape 110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9" name="Shape 110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Shape 111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4" name="Shape 111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19" name="Shape 111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" name="Shape 112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25" name="Shape 112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Shape 112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0" name="Shape 113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Shape 1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35" name="Shape 1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Shape 113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0" name="Shape 114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Shape 114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5" name="Shape 114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Shape 10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55" name="Shape 10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Shape 114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0" name="Shape 115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Shape 115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55" name="Shape 11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Shape 116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1" name="Shape 116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Shape 116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66" name="Shape 116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Shape 1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1" name="Shape 1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Shape 11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6" name="Shape 11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Shape 1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81" name="Shape 1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9" name="Shape 10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0" name="Shape 10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5" name="Shape 10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hape 10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1" name="Shape 10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Shape 107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6" name="Shape 10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Shape 10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1" name="Shape 10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Shape 108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87" name="Shape 108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Shape 109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3" name="Shape 10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讲道内容可在周五晚上或周六早上从同工处获得。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请尽量在周六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14</a:t>
            </a:r>
            <a:r>
              <a:t>点之前将讲道内容更新。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牧师提供的讲道大纲是繁体字的，请尽量转换成简体字。推荐网站：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http://www.hao123.com/haoserver/jianfanzh.htm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正文内容是由牧师逐项播放的，请为每项内容加入动画。</a:t>
            </a:r>
          </a:p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r>
              <a:t>请保持正文对齐，标题为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36</a:t>
            </a:r>
            <a:r>
              <a:t>，字体</a:t>
            </a:r>
            <a:r>
              <a:rPr>
                <a:latin typeface="+mj-lt"/>
                <a:ea typeface="+mj-ea"/>
                <a:cs typeface="+mj-cs"/>
                <a:sym typeface="Calibri"/>
              </a:rPr>
              <a:t>34</a:t>
            </a:r>
            <a:r>
              <a:t>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gj_10" descr="mgj_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35" y="0"/>
            <a:ext cx="1871665" cy="230505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Line"/>
          <p:cNvSpPr/>
          <p:nvPr/>
        </p:nvSpPr>
        <p:spPr>
          <a:xfrm>
            <a:off x="647700" y="1079500"/>
            <a:ext cx="6624638" cy="0"/>
          </a:xfrm>
          <a:prstGeom prst="line">
            <a:avLst/>
          </a:prstGeom>
          <a:ln w="76200">
            <a:solidFill>
              <a:srgbClr val="A7E13F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" name="Title Text"/>
          <p:cNvSpPr txBox="1">
            <a:spLocks noGrp="1"/>
          </p:cNvSpPr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0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2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2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3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5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6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8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9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0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1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1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628650" y="1365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0" indent="0" algn="ctr">
              <a:buSzTx/>
              <a:buNone/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335" y="0"/>
            <a:ext cx="1871665" cy="1800225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Line"/>
          <p:cNvSpPr/>
          <p:nvPr/>
        </p:nvSpPr>
        <p:spPr>
          <a:xfrm>
            <a:off x="533400" y="1066800"/>
            <a:ext cx="6738938" cy="0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6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7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8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3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5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7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8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8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9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0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1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2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3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4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5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6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7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7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49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4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0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1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2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3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54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2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4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294581" y="6232199"/>
            <a:ext cx="258621" cy="24830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5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59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6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7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8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69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6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0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1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2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3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740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7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4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5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6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0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ine"/>
          <p:cNvSpPr/>
          <p:nvPr/>
        </p:nvSpPr>
        <p:spPr>
          <a:xfrm>
            <a:off x="381000" y="1143000"/>
            <a:ext cx="6732588" cy="3175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825" y="0"/>
            <a:ext cx="1781175" cy="171291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Title Text"/>
          <p:cNvSpPr txBox="1">
            <a:spLocks noGrp="1"/>
          </p:cNvSpPr>
          <p:nvPr>
            <p:ph type="title"/>
          </p:nvPr>
        </p:nvSpPr>
        <p:spPr>
          <a:xfrm>
            <a:off x="647700" y="0"/>
            <a:ext cx="6624640" cy="1325563"/>
          </a:xfrm>
          <a:prstGeom prst="rect">
            <a:avLst/>
          </a:prstGeom>
        </p:spPr>
        <p:txBody>
          <a:bodyPr/>
          <a:lstStyle>
            <a:lvl1pPr>
              <a:defRPr sz="420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Title Text</a:t>
            </a:r>
          </a:p>
        </p:txBody>
      </p:sp>
      <p:sp>
        <p:nvSpPr>
          <p:cNvPr id="97" name="Body Level One…"/>
          <p:cNvSpPr txBox="1">
            <a:spLocks noGrp="1"/>
          </p:cNvSpPr>
          <p:nvPr>
            <p:ph type="body" idx="1"/>
          </p:nvPr>
        </p:nvSpPr>
        <p:spPr>
          <a:xfrm>
            <a:off x="647700" y="1495425"/>
            <a:ext cx="6743700" cy="4351338"/>
          </a:xfrm>
          <a:prstGeom prst="rect">
            <a:avLst/>
          </a:prstGeom>
        </p:spPr>
        <p:txBody>
          <a:bodyPr/>
          <a:lstStyle>
            <a:lvl1pPr marL="0" indent="0" algn="just">
              <a:defRPr sz="4200">
                <a:latin typeface="SimHei"/>
                <a:ea typeface="SimHei"/>
                <a:cs typeface="SimHei"/>
                <a:sym typeface="SimHei"/>
              </a:defRPr>
            </a:lvl1pPr>
            <a:lvl2pPr marL="854471" indent="-397271" algn="just">
              <a:defRPr sz="4200">
                <a:latin typeface="SimHei"/>
                <a:ea typeface="SimHei"/>
                <a:cs typeface="SimHei"/>
                <a:sym typeface="SimHei"/>
              </a:defRPr>
            </a:lvl2pPr>
            <a:lvl3pPr marL="1391126" indent="-476726" algn="just">
              <a:defRPr sz="4200">
                <a:latin typeface="SimHei"/>
                <a:ea typeface="SimHei"/>
                <a:cs typeface="SimHei"/>
                <a:sym typeface="SimHei"/>
              </a:defRPr>
            </a:lvl3pPr>
            <a:lvl4pPr marL="19012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4pPr>
            <a:lvl5pPr marL="2358494" indent="-529694" algn="just">
              <a:defRPr sz="4200">
                <a:latin typeface="SimHei"/>
                <a:ea typeface="SimHei"/>
                <a:cs typeface="SimHei"/>
                <a:sym typeface="SimHe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0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3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48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57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66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75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84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893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8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02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Line"/>
          <p:cNvSpPr/>
          <p:nvPr/>
        </p:nvSpPr>
        <p:spPr>
          <a:xfrm>
            <a:off x="381000" y="1144269"/>
            <a:ext cx="6400800" cy="1"/>
          </a:xfrm>
          <a:prstGeom prst="line">
            <a:avLst/>
          </a:prstGeom>
          <a:ln w="76200">
            <a:solidFill>
              <a:srgbClr val="07B5EB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911" name="image.png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4050" y="76200"/>
            <a:ext cx="2139950" cy="2057400"/>
          </a:xfrm>
          <a:prstGeom prst="rect">
            <a:avLst/>
          </a:prstGeom>
          <a:ln w="12700">
            <a:miter lim="400000"/>
          </a:ln>
        </p:spPr>
      </p:pic>
      <p:sp>
        <p:nvSpPr>
          <p:cNvPr id="9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0"/>
            <a:ext cx="335862" cy="333084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102" Type="http://schemas.openxmlformats.org/officeDocument/2006/relationships/slideLayout" Target="../slideLayouts/slideLayout102.xml"/><Relationship Id="rId110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13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11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1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56731" y="6414762"/>
            <a:ext cx="258620" cy="248301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 defTabSz="912812">
              <a:defRPr sz="1200" b="0">
                <a:solidFill>
                  <a:srgbClr val="898989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714" r:id="rId65"/>
    <p:sldLayoutId id="2147483715" r:id="rId66"/>
    <p:sldLayoutId id="2147483716" r:id="rId67"/>
    <p:sldLayoutId id="2147483717" r:id="rId68"/>
    <p:sldLayoutId id="2147483718" r:id="rId69"/>
    <p:sldLayoutId id="2147483719" r:id="rId70"/>
    <p:sldLayoutId id="2147483720" r:id="rId71"/>
    <p:sldLayoutId id="2147483721" r:id="rId72"/>
    <p:sldLayoutId id="2147483722" r:id="rId73"/>
    <p:sldLayoutId id="2147483723" r:id="rId74"/>
    <p:sldLayoutId id="2147483724" r:id="rId75"/>
    <p:sldLayoutId id="2147483725" r:id="rId76"/>
    <p:sldLayoutId id="2147483726" r:id="rId77"/>
    <p:sldLayoutId id="2147483727" r:id="rId78"/>
    <p:sldLayoutId id="2147483728" r:id="rId79"/>
    <p:sldLayoutId id="2147483729" r:id="rId80"/>
    <p:sldLayoutId id="2147483730" r:id="rId81"/>
    <p:sldLayoutId id="2147483731" r:id="rId82"/>
    <p:sldLayoutId id="2147483732" r:id="rId83"/>
    <p:sldLayoutId id="2147483733" r:id="rId84"/>
    <p:sldLayoutId id="2147483734" r:id="rId85"/>
    <p:sldLayoutId id="2147483735" r:id="rId86"/>
    <p:sldLayoutId id="2147483736" r:id="rId87"/>
    <p:sldLayoutId id="2147483737" r:id="rId88"/>
    <p:sldLayoutId id="2147483738" r:id="rId89"/>
    <p:sldLayoutId id="2147483739" r:id="rId90"/>
    <p:sldLayoutId id="2147483740" r:id="rId91"/>
    <p:sldLayoutId id="2147483741" r:id="rId92"/>
    <p:sldLayoutId id="2147483742" r:id="rId93"/>
    <p:sldLayoutId id="2147483743" r:id="rId94"/>
    <p:sldLayoutId id="2147483744" r:id="rId95"/>
    <p:sldLayoutId id="2147483745" r:id="rId96"/>
    <p:sldLayoutId id="2147483746" r:id="rId97"/>
    <p:sldLayoutId id="2147483747" r:id="rId98"/>
    <p:sldLayoutId id="2147483748" r:id="rId99"/>
    <p:sldLayoutId id="2147483749" r:id="rId100"/>
    <p:sldLayoutId id="2147483750" r:id="rId101"/>
    <p:sldLayoutId id="2147483751" r:id="rId102"/>
    <p:sldLayoutId id="2147483752" r:id="rId103"/>
    <p:sldLayoutId id="2147483753" r:id="rId104"/>
    <p:sldLayoutId id="2147483754" r:id="rId105"/>
    <p:sldLayoutId id="2147483755" r:id="rId106"/>
    <p:sldLayoutId id="2147483756" r:id="rId107"/>
    <p:sldLayoutId id="2147483757" r:id="rId108"/>
    <p:sldLayoutId id="2147483758" r:id="rId109"/>
    <p:sldLayoutId id="2147483759" r:id="rId110"/>
    <p:sldLayoutId id="2147483760" r:id="rId111"/>
    <p:sldLayoutId id="2147483761" r:id="rId112"/>
    <p:sldLayoutId id="2147483762" r:id="rId113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41310" marR="0" indent="-34131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2047" marR="0" indent="-26484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2217" marR="0" indent="-317817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47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1929" marR="0" indent="-35312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4131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281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rPr dirty="0" err="1"/>
              <a:t>讲题：</a:t>
            </a:r>
            <a:r>
              <a:rPr dirty="0" err="1">
                <a:solidFill>
                  <a:srgbClr val="0433FF"/>
                </a:solidFill>
              </a:rPr>
              <a:t>神百般恩赐的好管家</a:t>
            </a:r>
            <a:endParaRPr dirty="0">
              <a:solidFill>
                <a:srgbClr val="0433FF"/>
              </a:solidFill>
            </a:endParaRPr>
          </a:p>
        </p:txBody>
      </p:sp>
      <p:sp>
        <p:nvSpPr>
          <p:cNvPr id="1048" name="弗2:11-22"/>
          <p:cNvSpPr txBox="1"/>
          <p:nvPr/>
        </p:nvSpPr>
        <p:spPr>
          <a:xfrm>
            <a:off x="426719" y="1295400"/>
            <a:ext cx="6995160" cy="2076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r>
              <a:t>创1:26-28；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r>
              <a:t>彼前4:7-11；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r>
              <a:t>路12:42-46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096" name="弗2:11-22"/>
          <p:cNvSpPr txBox="1"/>
          <p:nvPr/>
        </p:nvSpPr>
        <p:spPr>
          <a:xfrm>
            <a:off x="426719" y="1295399"/>
            <a:ext cx="6974353" cy="17983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lvl1pPr>
          </a:lstStyle>
          <a:p>
            <a:r>
              <a:t>這幅图片：其他动物和人类一样有感情需要吗？他们会感受到痛苦吗？</a:t>
            </a:r>
          </a:p>
        </p:txBody>
      </p:sp>
      <p:pic>
        <p:nvPicPr>
          <p:cNvPr id="1097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2606" y="2531779"/>
            <a:ext cx="3329375" cy="404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102" name="弗2:11-22"/>
          <p:cNvSpPr txBox="1"/>
          <p:nvPr/>
        </p:nvSpPr>
        <p:spPr>
          <a:xfrm>
            <a:off x="426719" y="1295400"/>
            <a:ext cx="6995160" cy="1798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rPr>
                <a:solidFill>
                  <a:srgbClr val="0433FF"/>
                </a:solidFill>
              </a:rPr>
              <a:t>“生养众多”</a:t>
            </a:r>
            <a:r>
              <a:t>，并不单是指到人类，而是指到各样的物种，而人类是代表神，在当中“治理”这个世界。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107" name="弗2:11-22"/>
          <p:cNvSpPr txBox="1"/>
          <p:nvPr/>
        </p:nvSpPr>
        <p:spPr>
          <a:xfrm>
            <a:off x="426719" y="1295400"/>
            <a:ext cx="6995160" cy="2359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约翰福音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3</a:t>
            </a:r>
            <a:r>
              <a:t>章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16</a:t>
            </a:r>
            <a:r>
              <a:t>节，我们看到原来神爱的，不单是世人，更加是爱祂所创造的世界。这节经文应是这样的：</a:t>
            </a:r>
            <a:r>
              <a:rPr>
                <a:solidFill>
                  <a:srgbClr val="0433FF"/>
                </a:solidFill>
              </a:rPr>
              <a:t>“神爱世界”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112" name="弗2:11-22"/>
          <p:cNvSpPr txBox="1"/>
          <p:nvPr/>
        </p:nvSpPr>
        <p:spPr>
          <a:xfrm>
            <a:off x="426719" y="1295400"/>
            <a:ext cx="6995160" cy="2895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lvl1pPr>
          </a:lstStyle>
          <a:p>
            <a:r>
              <a:t>当我们与神复和，更和万物复和。人就能以一个正常的心态对待各样的物质，不会以拥有世界为满足，亦不会因为得不着世界而愤愤不平。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117" name="弗2:11-22"/>
          <p:cNvSpPr txBox="1"/>
          <p:nvPr/>
        </p:nvSpPr>
        <p:spPr>
          <a:xfrm>
            <a:off x="426719" y="1295400"/>
            <a:ext cx="6995160" cy="2895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lvl1pPr>
          </a:lstStyle>
          <a:p>
            <a:r>
              <a:t>故此，我们要脱离这只为自我满足的环境，借着耶稣基督的救赎而恢复神的形像，以致我们能够体察神对万物的爱惜，真的去尊重地球上其他人、万物的生存空间。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作神百般恩赐的好管家</a:t>
            </a:r>
          </a:p>
        </p:txBody>
      </p:sp>
      <p:sp>
        <p:nvSpPr>
          <p:cNvPr id="1123" name="弗2:11-22"/>
          <p:cNvSpPr txBox="1"/>
          <p:nvPr/>
        </p:nvSpPr>
        <p:spPr>
          <a:xfrm>
            <a:off x="426719" y="1295400"/>
            <a:ext cx="6995160" cy="5487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彼前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4:7-11</a:t>
            </a:r>
            <a:r>
              <a:t>，我们再读一次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7</a:t>
            </a:r>
            <a:r>
              <a:t>万物的结局近了。所以，你们要谨慎自守，警醒祷告。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t>最要紧的是彼此切实相爱，因为爱能遮掩许多的罪。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你们要互相款待，不发怨言。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t>各人要照所得的恩赐彼此服事，作神百般恩赐的好管家。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r>
              <a:t>若有讲道的，要按着神的圣言讲；若有服事</a:t>
            </a:r>
            <a:r>
              <a:rPr>
                <a:solidFill>
                  <a:srgbClr val="777777"/>
                </a:solidFill>
              </a:rPr>
              <a:t>人</a:t>
            </a:r>
            <a:r>
              <a:t>的，要按着神所赐的力量服事，叫神在凡事上因耶稣基督得荣耀。</a:t>
            </a:r>
            <a:r>
              <a:rPr>
                <a:solidFill>
                  <a:srgbClr val="777777"/>
                </a:solidFill>
              </a:rPr>
              <a:t>原来</a:t>
            </a:r>
            <a:r>
              <a:t>荣耀、权能都是他的，直到永永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远远</a:t>
            </a:r>
            <a:r>
              <a:t>。阿们！”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作神百般恩赐的好管家</a:t>
            </a:r>
          </a:p>
        </p:txBody>
      </p:sp>
      <p:sp>
        <p:nvSpPr>
          <p:cNvPr id="1128" name="弗2:11-22"/>
          <p:cNvSpPr txBox="1"/>
          <p:nvPr/>
        </p:nvSpPr>
        <p:spPr>
          <a:xfrm>
            <a:off x="426719" y="1295400"/>
            <a:ext cx="6995160" cy="3330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耶稣提到管家的比喻，彼得也提到我们要“作神百般恩赐的好管家”。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彼得前书写作的背景与基督徒面对受难有关，但他提到要预备迎接基督再来时的奖赏，因此虽然在各样的艰难里，但仍不要气馁，发挥恩赐，在地上作工。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作神百般恩赐的好管家</a:t>
            </a:r>
          </a:p>
        </p:txBody>
      </p:sp>
      <p:sp>
        <p:nvSpPr>
          <p:cNvPr id="1133" name="弗2:11-22"/>
          <p:cNvSpPr txBox="1"/>
          <p:nvPr/>
        </p:nvSpPr>
        <p:spPr>
          <a:xfrm>
            <a:off x="426719" y="1295400"/>
            <a:ext cx="6995160" cy="32092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主会回来，现在的世界破坏，就不用管吧！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基督徒力量渺小，可以带来什么改变呢？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神已经给了“百般恩𧶽”我们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，</a:t>
            </a:r>
            <a:r>
              <a:t>当我们发挥这恩𧶽的时候，就能够荣耀神。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作神百般恩赐的好管家</a:t>
            </a:r>
          </a:p>
        </p:txBody>
      </p:sp>
      <p:sp>
        <p:nvSpPr>
          <p:cNvPr id="1138" name="弗2:11-22"/>
          <p:cNvSpPr txBox="1"/>
          <p:nvPr/>
        </p:nvSpPr>
        <p:spPr>
          <a:xfrm>
            <a:off x="426719" y="1295400"/>
            <a:ext cx="6995160" cy="34942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彼得说：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8</a:t>
            </a:r>
            <a:r>
              <a:t>最要紧的是彼此切实相爱”；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9</a:t>
            </a:r>
            <a:r>
              <a:t>你们要互相款待”；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“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r>
              <a:t>各人要照所得的恩赐彼此服事”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然后说到的服事是“讲道的；服事</a:t>
            </a:r>
            <a:r>
              <a:rPr>
                <a:solidFill>
                  <a:srgbClr val="777777"/>
                </a:solidFill>
              </a:rPr>
              <a:t>人</a:t>
            </a:r>
            <a:r>
              <a:t>的；”那是指到什么呢？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作神百般恩赐的好管家</a:t>
            </a:r>
          </a:p>
        </p:txBody>
      </p:sp>
      <p:sp>
        <p:nvSpPr>
          <p:cNvPr id="1143" name="弗2:11-22"/>
          <p:cNvSpPr txBox="1"/>
          <p:nvPr/>
        </p:nvSpPr>
        <p:spPr>
          <a:xfrm>
            <a:off x="426719" y="1295400"/>
            <a:ext cx="6995160" cy="2272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那是早期教会按立的两个职事，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一个是作为牧师或长老的职事，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另一个今天中文译作执事，希腊文是“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Diakonie</a:t>
            </a:r>
            <a:r>
              <a:t>”这字在德文及英文都是这字。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引言：基督徒分三类</a:t>
            </a:r>
          </a:p>
        </p:txBody>
      </p:sp>
      <p:sp>
        <p:nvSpPr>
          <p:cNvPr id="1053" name="弗2:11-22"/>
          <p:cNvSpPr txBox="1"/>
          <p:nvPr/>
        </p:nvSpPr>
        <p:spPr>
          <a:xfrm>
            <a:off x="426719" y="1295399"/>
            <a:ext cx="7646594" cy="2813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sz="2800" b="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第一类基督徒，称为“受洗教友”，也可叫做“节期教友”。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sz="1200" b="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作神百般恩赐的好管家</a:t>
            </a:r>
          </a:p>
        </p:txBody>
      </p:sp>
      <p:sp>
        <p:nvSpPr>
          <p:cNvPr id="1148" name="弗2:11-22"/>
          <p:cNvSpPr txBox="1"/>
          <p:nvPr/>
        </p:nvSpPr>
        <p:spPr>
          <a:xfrm>
            <a:off x="426719" y="1295400"/>
            <a:ext cx="6995160" cy="4146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可以说，一个是话语的职事，另外一个是行动的职事。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两者是双辅相成的，说出来的福音，没有切实相爱的行动，就显得空洞，若爱的行动，不作解释，没有福音，人就总会原地踏步，不会改变。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因此，耶稣医治人后，总会叫人不要再犯罪，要归荣耀给神。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3. 作神百般恩赐的好管家</a:t>
            </a:r>
          </a:p>
        </p:txBody>
      </p:sp>
      <p:sp>
        <p:nvSpPr>
          <p:cNvPr id="1153" name="弗2:11-22"/>
          <p:cNvSpPr txBox="1"/>
          <p:nvPr/>
        </p:nvSpPr>
        <p:spPr>
          <a:xfrm>
            <a:off x="426719" y="1295400"/>
            <a:ext cx="6995160" cy="448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这个恩𧶽，不单指到在教会内的，而是神创造人的时候，就给了人神的形像，作管家的职分，代表神去爱护这个世界，祂所创造的一切受造物。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29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因此，基督徒不单在教会内服侍，而是在世界上，各行各业里，我们就代表了神，去爱护这个世界。我们当中有不同专业的，在你的范畴内，神可以叫你怎样去管理这个世界呢？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总结：向神交帐</a:t>
            </a:r>
          </a:p>
        </p:txBody>
      </p:sp>
      <p:sp>
        <p:nvSpPr>
          <p:cNvPr id="1159" name="弗2:11-22"/>
          <p:cNvSpPr txBox="1"/>
          <p:nvPr/>
        </p:nvSpPr>
        <p:spPr>
          <a:xfrm>
            <a:off x="426719" y="1295400"/>
            <a:ext cx="6995160" cy="5349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路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12:42-46</a:t>
            </a:r>
            <a:r>
              <a:t>，耶稣用比喻说：“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42</a:t>
            </a:r>
            <a:r>
              <a:t>主说：“谁是那忠心有见识的管家，主人派他管理家里的人，按时分粮给他们呢？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43</a:t>
            </a:r>
            <a:r>
              <a:t>主人来到，看见仆人这样行，那仆人就有福了。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44</a:t>
            </a:r>
            <a:r>
              <a:t>我实在告诉你们，主人要派他管理一切所有的。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45</a:t>
            </a:r>
            <a:r>
              <a:t>那仆人若心里说：『我的主人必来得</a:t>
            </a:r>
            <a:r>
              <a:rPr>
                <a:latin typeface="PingFang SC Regular"/>
                <a:ea typeface="PingFang SC Regular"/>
                <a:cs typeface="PingFang SC Regular"/>
                <a:sym typeface="PingFang SC Regular"/>
              </a:rPr>
              <a:t>迟</a:t>
            </a:r>
            <a:r>
              <a:t>』，就动手打仆人和使女，并且吃喝醉酒；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46</a:t>
            </a:r>
            <a:r>
              <a:t>在他想不到的日子，不知道的时辰，那仆人的主人要来，重重地处治他，定他和不忠心的人同罪。”</a:t>
            </a:r>
          </a:p>
        </p:txBody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总结：向神交帐</a:t>
            </a:r>
          </a:p>
        </p:txBody>
      </p:sp>
      <p:sp>
        <p:nvSpPr>
          <p:cNvPr id="1164" name="弗2:11-22"/>
          <p:cNvSpPr txBox="1"/>
          <p:nvPr/>
        </p:nvSpPr>
        <p:spPr>
          <a:xfrm>
            <a:off x="426719" y="1295400"/>
            <a:ext cx="6995160" cy="542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有一天，我们都要向神交帐。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人类不是地球的主人，而是地球的管家，神所爱的，不单是人类，而是整个祂所创造的世界，并且神爱这个世界，也愿我们也爱护这个世界。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我们应当是“有神形像的管家”。我们应当运用神给我们百般恩𧶽，在教会内外，作神在地上的管家，忠心地去爱护这个世界，这个神所创造的世界。因为神爱世界，我们也学习去爱护这个世界。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总结：向神交帐</a:t>
            </a:r>
          </a:p>
        </p:txBody>
      </p:sp>
      <p:sp>
        <p:nvSpPr>
          <p:cNvPr id="1169" name="弗2:11-22"/>
          <p:cNvSpPr txBox="1"/>
          <p:nvPr/>
        </p:nvSpPr>
        <p:spPr>
          <a:xfrm>
            <a:off x="426719" y="1295400"/>
            <a:ext cx="6995160" cy="327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人类真的深深陷在罪恶当中。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作为基督徒，当注意到这个问题时，我们可以开始改变对世界的价值观，对世界的态度，我们也从生活上作出改变，也是对神所交付我们的“责任”及“有神的形像”的一种回应。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总结：向神交帐</a:t>
            </a:r>
          </a:p>
        </p:txBody>
      </p:sp>
      <p:sp>
        <p:nvSpPr>
          <p:cNvPr id="1174" name="弗2:11-22"/>
          <p:cNvSpPr txBox="1"/>
          <p:nvPr/>
        </p:nvSpPr>
        <p:spPr>
          <a:xfrm>
            <a:off x="426719" y="1295400"/>
            <a:ext cx="6995160" cy="3279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我们明白人类不是“万物之灵”，不是地球的主人，我们才能够合适的，看待自己的身份和责任。</a:t>
            </a:r>
          </a:p>
          <a:p>
            <a: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我们不会冲动地去消费，或者以炫耀性的消费，反倒愿意将我们的每一分钱的使用，都可以向神去交帐。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4. 总结：向神交帐</a:t>
            </a:r>
          </a:p>
        </p:txBody>
      </p:sp>
      <p:sp>
        <p:nvSpPr>
          <p:cNvPr id="1179" name="弗2:11-22"/>
          <p:cNvSpPr txBox="1"/>
          <p:nvPr/>
        </p:nvSpPr>
        <p:spPr>
          <a:xfrm>
            <a:off x="426719" y="1295400"/>
            <a:ext cx="6995160" cy="1132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120315" indent="-120315" defTabSz="457200">
              <a:spcBef>
                <a:spcPts val="500"/>
              </a:spcBef>
              <a:buSzPct val="100000"/>
              <a:buChar char="•"/>
              <a:defRPr sz="2900" b="0">
                <a:uFill>
                  <a:solidFill>
                    <a:srgbClr val="FF2600"/>
                  </a:solidFill>
                </a:uFill>
                <a:latin typeface="PingFang HK Regular"/>
                <a:ea typeface="PingFang HK Regular"/>
                <a:cs typeface="PingFang HK Regular"/>
                <a:sym typeface="PingFang HK Regular"/>
              </a:defRPr>
            </a:lvl1pPr>
          </a:lstStyle>
          <a:p>
            <a:r>
              <a:t>我看过有一个故事是这样的，有一个人旅遊时，去到国外的餐厅食饭⋯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引言：基督徒分三类</a:t>
            </a:r>
          </a:p>
        </p:txBody>
      </p:sp>
      <p:sp>
        <p:nvSpPr>
          <p:cNvPr id="1058" name="弗2:11-22"/>
          <p:cNvSpPr txBox="1"/>
          <p:nvPr/>
        </p:nvSpPr>
        <p:spPr>
          <a:xfrm>
            <a:off x="426719" y="1295399"/>
            <a:ext cx="7646594" cy="220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sz="2800" b="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第二类基督徒，称为“教堂信徒”。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sz="1200" b="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讲题：在基督里合一"/>
          <p:cNvSpPr txBox="1"/>
          <p:nvPr/>
        </p:nvSpPr>
        <p:spPr>
          <a:xfrm>
            <a:off x="426718" y="267336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/>
          <a:p>
            <a:pPr>
              <a:lnSpc>
                <a:spcPct val="90000"/>
              </a:lnSpc>
              <a:defRPr sz="3600" b="0">
                <a:solidFill>
                  <a:srgbClr val="3333CC"/>
                </a:solidFill>
                <a:latin typeface="SimHei"/>
                <a:ea typeface="SimHei"/>
                <a:cs typeface="SimHei"/>
                <a:sym typeface="SimHei"/>
              </a:defRPr>
            </a:pPr>
            <a:r>
              <a:t>1. 引言：基督徒分三类</a:t>
            </a:r>
          </a:p>
        </p:txBody>
      </p:sp>
      <p:sp>
        <p:nvSpPr>
          <p:cNvPr id="1063" name="弗2:11-22"/>
          <p:cNvSpPr txBox="1"/>
          <p:nvPr/>
        </p:nvSpPr>
        <p:spPr>
          <a:xfrm>
            <a:off x="426719" y="1295399"/>
            <a:ext cx="7646594" cy="22034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defTabSz="457200">
              <a:lnSpc>
                <a:spcPct val="120000"/>
              </a:lnSpc>
              <a:buClr>
                <a:srgbClr val="000000"/>
              </a:buClr>
              <a:buSzPct val="100000"/>
              <a:buFont typeface="PingFang HK Regular"/>
              <a:buChar char="•"/>
              <a:defRPr sz="2800" b="0">
                <a:ln w="12801" cap="flat">
                  <a:solidFill>
                    <a:srgbClr val="000000"/>
                  </a:solidFill>
                  <a:prstDash val="solid"/>
                  <a:miter lim="400000"/>
                </a:ln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r>
              <a:t>第三类基督徒，叫做“忠心的管家”。</a:t>
            </a:r>
          </a:p>
          <a:p>
            <a:pPr marL="146097" indent="-146097" defTabSz="457200">
              <a:lnSpc>
                <a:spcPct val="120000"/>
              </a:lnSpc>
              <a:buSzPct val="100000"/>
              <a:buChar char="•"/>
              <a:defRPr sz="1200" b="0">
                <a:latin typeface="PingFang HK Regular"/>
                <a:ea typeface="PingFang HK Regular"/>
                <a:cs typeface="PingFang HK Regular"/>
                <a:sym typeface="PingFang HK Regular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  <a:defRPr sz="3400" b="0">
                <a:latin typeface="SimHei"/>
                <a:ea typeface="SimHei"/>
                <a:cs typeface="SimHei"/>
                <a:sym typeface="SimHei"/>
              </a:defRPr>
            </a:pPr>
            <a:endParaRPr>
              <a:uFill>
                <a:solidFill>
                  <a:srgbClr val="9437FF"/>
                </a:solidFill>
              </a:uFill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069" name="弗2:11-22"/>
          <p:cNvSpPr txBox="1"/>
          <p:nvPr/>
        </p:nvSpPr>
        <p:spPr>
          <a:xfrm>
            <a:off x="426719" y="1295400"/>
            <a:ext cx="6995160" cy="51850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创世记</a:t>
            </a:r>
            <a:r>
              <a:rPr>
                <a:latin typeface="Helvetica Neue"/>
                <a:ea typeface="Helvetica Neue"/>
                <a:cs typeface="Helvetica Neue"/>
                <a:sym typeface="Helvetica Neue"/>
              </a:rPr>
              <a:t>1:26-28</a:t>
            </a:r>
            <a:r>
              <a:t>。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0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26</a:t>
            </a:r>
            <a:r>
              <a:t>神说：“我们要照着我们的形像、按着我们的样式造人，使他们管理海里的鱼、空中的鸟、地上的牲畜，和全地，并地上所爬的一切昆虫。”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27</a:t>
            </a:r>
            <a:r>
              <a:t>神就照着自己的形像造人，乃是照着他的形像造男造女。</a:t>
            </a:r>
            <a:r>
              <a:rPr>
                <a:solidFill>
                  <a:srgbClr val="AAAAA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28</a:t>
            </a:r>
            <a:r>
              <a:t>神就赐福给他们，又对他们说：“要生养众多，遍满地面，治理这地，也要管理海里的鱼、空中的鸟，和地上各样行动的活物。”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074" name="弗2:11-22"/>
          <p:cNvSpPr txBox="1"/>
          <p:nvPr/>
        </p:nvSpPr>
        <p:spPr>
          <a:xfrm>
            <a:off x="426719" y="1295400"/>
            <a:ext cx="6995160" cy="47955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rPr>
                <a:solidFill>
                  <a:srgbClr val="0433FF"/>
                </a:solidFill>
              </a:rPr>
              <a:t>人有神的形像</a:t>
            </a:r>
            <a:r>
              <a:t>是什么意思呢？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那是指到我们成为了神在地上的代表，负起了对大地的责任。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形像与责任是分不开的，说到了人有神的形象，随即就说到，“使他们管理海里的鱼、空中的鸟、地上的牲畜，和全地，并地上所爬的一切昆虫。”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079" name="弗2:11-22"/>
          <p:cNvSpPr txBox="1"/>
          <p:nvPr/>
        </p:nvSpPr>
        <p:spPr>
          <a:xfrm>
            <a:off x="426719" y="1295400"/>
            <a:ext cx="6995160" cy="4119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许多时，人类都错误地使用神给予我们对受造物的“主权”、“治权”。</a:t>
            </a:r>
          </a:p>
          <a:p>
            <a: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pPr>
            <a:r>
              <a:t>认为人类就是大地的“主人”，人被神赋予了宰制自然的权力，其他生物都是为人而造，人类可以任意对待他们，可以尽情地使用神为人而造的世界。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084" name="弗2:11-22"/>
          <p:cNvSpPr txBox="1"/>
          <p:nvPr/>
        </p:nvSpPr>
        <p:spPr>
          <a:xfrm>
            <a:off x="426719" y="1295399"/>
            <a:ext cx="6974353" cy="1249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lvl1pPr>
          </a:lstStyle>
          <a:p>
            <a:r>
              <a:t>下图：整个世界被人改变了，一切生命都以人为中心而活。</a:t>
            </a:r>
          </a:p>
        </p:txBody>
      </p:sp>
      <p:pic>
        <p:nvPicPr>
          <p:cNvPr id="1085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790" y="2656201"/>
            <a:ext cx="4502266" cy="39834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讲题：在基督里合一"/>
          <p:cNvSpPr txBox="1"/>
          <p:nvPr/>
        </p:nvSpPr>
        <p:spPr>
          <a:xfrm>
            <a:off x="426718" y="340360"/>
            <a:ext cx="6461764" cy="726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lnSpc>
                <a:spcPct val="90000"/>
              </a:lnSpc>
              <a:defRPr sz="3600" b="0">
                <a:solidFill>
                  <a:srgbClr val="0433FF"/>
                </a:solidFill>
                <a:latin typeface="SimHei"/>
                <a:ea typeface="SimHei"/>
                <a:cs typeface="SimHei"/>
                <a:sym typeface="SimHei"/>
              </a:defRPr>
            </a:lvl1pPr>
          </a:lstStyle>
          <a:p>
            <a:r>
              <a:t>2. 人与世界的关系</a:t>
            </a:r>
          </a:p>
        </p:txBody>
      </p:sp>
      <p:sp>
        <p:nvSpPr>
          <p:cNvPr id="1090" name="弗2:11-22"/>
          <p:cNvSpPr txBox="1"/>
          <p:nvPr/>
        </p:nvSpPr>
        <p:spPr>
          <a:xfrm>
            <a:off x="426719" y="1295399"/>
            <a:ext cx="6974353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>
            <a:lvl1pPr marL="340994" indent="-327659" algn="just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ct val="100000"/>
              <a:buFont typeface="Helvetica"/>
              <a:buChar char="•"/>
              <a:defRPr sz="3400" b="0">
                <a:ln w="12738" cap="flat">
                  <a:solidFill>
                    <a:srgbClr val="000000"/>
                  </a:solidFill>
                  <a:prstDash val="solid"/>
                  <a:miter lim="400000"/>
                </a:ln>
              </a:defRPr>
            </a:lvl1pPr>
          </a:lstStyle>
          <a:p>
            <a:r>
              <a:t>這幅图片：人类怎样对待动物？</a:t>
            </a:r>
          </a:p>
        </p:txBody>
      </p:sp>
      <p:pic>
        <p:nvPicPr>
          <p:cNvPr id="1091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924" y="1993481"/>
            <a:ext cx="4541352" cy="46503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Benutzerdefiniertes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enutzerdefiniertes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enutzerdefiniertes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1551</Words>
  <Application>Microsoft Office PowerPoint</Application>
  <PresentationFormat>Bildschirmpräsentation (4:3)</PresentationFormat>
  <Paragraphs>205</Paragraphs>
  <Slides>26</Slides>
  <Notes>26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Helvetica Neue</vt:lpstr>
      <vt:lpstr>PingFang HK Regular</vt:lpstr>
      <vt:lpstr>PingFang SC Regular</vt:lpstr>
      <vt:lpstr>SimHei</vt:lpstr>
      <vt:lpstr>SimSun</vt:lpstr>
      <vt:lpstr>Calibri</vt:lpstr>
      <vt:lpstr>Calibri Light</vt:lpstr>
      <vt:lpstr>Helvetica</vt:lpstr>
      <vt:lpstr>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Dongdong Hu</cp:lastModifiedBy>
  <cp:revision>2</cp:revision>
  <dcterms:modified xsi:type="dcterms:W3CDTF">2020-11-15T00:06:03Z</dcterms:modified>
</cp:coreProperties>
</file>