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5" name="Shape 10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6" name="Shape 10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2" name="Shape 11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7" name="Shape 1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2" name="Shape 1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7" name="Shape 1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2" name="Shape 1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7" name="Shape 1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2" name="Shape 1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7" name="Shape 1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Shape 1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3" name="Shape 1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Shape 115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8" name="Shape 11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Shape 116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3" name="Shape 116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Shape 116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8" name="Shape 116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Shape 117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4" name="Shape 1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1" name="Shape 10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6" name="Shape 10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6" name="Shape 10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1" name="Shape 10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5" y="0"/>
            <a:ext cx="1871665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5" y="0"/>
            <a:ext cx="187166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11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讲题：与邪恶争战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弗6:10-24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末了的话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26719" y="1295400"/>
            <a:ext cx="6995160" cy="1798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lvl1pPr>
          </a:lstStyle>
          <a:p>
            <a:r>
              <a:t>鲁益师写的《地狱来鸿》，这是文学作品，以小魔鬼向老魔头请教伎俩的手法，来探讨魔鬼的招数。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末了的话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26719" y="1295400"/>
            <a:ext cx="6995160" cy="289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鲁益师：//最聪明的魔鬼，不会拿香蕉皮害人跌倒、伸出脚把人绊倒，反而是搬来名利、权势、威望，为你铺一条通往地狱的康庄大道。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//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末了的话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26719" y="1295400"/>
            <a:ext cx="6995160" cy="5090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鲁益师：//老魔头教小鬼头引诱人类的诸般伎俩：煽动人类只要为别人的“灵魂”代祷，而不用关心对方的小忧小病；帮助人类多多批评教会，让人心中充满失望与落差；保护人类免于受苦受难，因为逆境最容易将人推向上帝！举凡教会、婚姻、战争、属灵骄傲等各方面，老魔头都有一套办法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//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末了的话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26719" y="1295400"/>
            <a:ext cx="6995160" cy="3583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弗3:10</a:t>
            </a:r>
            <a:r>
              <a:t>，“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t>为要借着教会使天上执政的、掌权的，现在得知神百般的智慧。”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当保罗提到教会履行福音的使命时，在他的经验中，往往亦是魔鬼工作的时间。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全副军装</a:t>
            </a:r>
          </a:p>
        </p:txBody>
      </p:sp>
      <p:sp>
        <p:nvSpPr>
          <p:cNvPr id="1110" name="弗2:11-22"/>
          <p:cNvSpPr txBox="1"/>
          <p:nvPr/>
        </p:nvSpPr>
        <p:spPr>
          <a:xfrm>
            <a:off x="426719" y="1295400"/>
            <a:ext cx="6995160" cy="1818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保罗从当时罗马军队的装备，用来作比喻，指出基督徒可以靠着这属灵的军装得胜。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全副军装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26719" y="1295400"/>
            <a:ext cx="6995160" cy="2428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第一，用真理当作带子束腰。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保罗指到的带子是“真理”，面对魔鬼的谎言，唯有真理能对抗，唯有真理使我们得自由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全副军装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26719" y="1295400"/>
            <a:ext cx="6995160" cy="425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第二，用公义当作护心镜遮胸。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保罗说的“公义”都指到“因信耶稣而来的义”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我们不可能靠自己的行为来面对魔鬼，我们总有偏差，总会犯罪，我们唯有透过耶稣基督的宝血所成的义，才能对抗魔鬼的控诉。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全副军装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26719" y="1295400"/>
            <a:ext cx="6995160" cy="425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第三，用平安的福音当作预备走路的鞋穿在脚上。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当我们随时预备好，将我们心中盼望的缘由和人分享，我们对信仰就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稳</a:t>
            </a:r>
            <a:r>
              <a:t>固，因为我们明白自己的信仰，在与人分享这个福音的时候，不单听的人得益处，说的人也在得益处。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全副军装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26719" y="1295400"/>
            <a:ext cx="6995160" cy="5476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第四，拿着信德当作盾牌，可以灭尽那恶者一切的火箭。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“信德”应译为“信心”，没有指到个人的德行品格的意思，而是指到对神的完全信靠。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什么是“那恶者的火箭”呢？就是魔鬼恶毒的言语，他会不断攻击我们，使我们产生不实的罪疚感，也用不信、疑惑，挑疏我们跟神之间的关系。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524644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4032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2800" b="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今年开始，用以弗所书讲道，今天来到最后一讲了。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2800" b="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今天的题目是“与邪恶争战”。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2800" b="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>
              <a:uFill>
                <a:solidFill>
                  <a:srgbClr val="9437FF"/>
                </a:solidFill>
              </a:uFill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全副军装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26719" y="1295400"/>
            <a:ext cx="6995160" cy="1818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第五，戴上救恩的头盔。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作基督徒是光荣的事情，而且救恩的盼望，使我们不是在担忧害怕的当中。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全副军装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26719" y="1295400"/>
            <a:ext cx="6995160" cy="4261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第六，拿着圣灵的宝剑，就是上帝的道。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只有“圣灵的宝剑，就是上帝的道”是用作攻守兼备的。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12</a:t>
            </a:r>
            <a:r>
              <a:t>神的道是活泼的，是有功效的，比一切两刃的剑更快，甚至魂与灵，骨节与骨髓，都能刺入、剖开，连心中的思念和主意都能辨明。”（来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4:12</a:t>
            </a:r>
            <a:r>
              <a:t>）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全副军装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26719" y="1295399"/>
            <a:ext cx="8451985" cy="3647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74315" indent="-374315" defTabSz="457200">
              <a:lnSpc>
                <a:spcPct val="120000"/>
              </a:lnSpc>
              <a:buSzPct val="100000"/>
              <a:buAutoNum type="arabicPeriod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用真理当作带子束腰；</a:t>
            </a:r>
          </a:p>
          <a:p>
            <a:pPr marL="374315" indent="-374315" defTabSz="457200">
              <a:lnSpc>
                <a:spcPct val="120000"/>
              </a:lnSpc>
              <a:buSzPct val="100000"/>
              <a:buAutoNum type="arabicPeriod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用公义当作护心镜遮胸；</a:t>
            </a:r>
          </a:p>
          <a:p>
            <a:pPr marL="374315" indent="-374315" defTabSz="457200">
              <a:lnSpc>
                <a:spcPct val="120000"/>
              </a:lnSpc>
              <a:buSzPct val="100000"/>
              <a:buAutoNum type="arabicPeriod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用平安的福音当作预备走路的鞋穿在脚上；</a:t>
            </a:r>
          </a:p>
          <a:p>
            <a:pPr marL="374315" indent="-374315" defTabSz="457200">
              <a:lnSpc>
                <a:spcPct val="120000"/>
              </a:lnSpc>
              <a:buSzPct val="100000"/>
              <a:buAutoNum type="arabicPeriod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拿着信德当作盾牌，可以灭尽那恶者一切的火箭；</a:t>
            </a:r>
          </a:p>
          <a:p>
            <a:pPr marL="374315" indent="-374315" defTabSz="457200">
              <a:lnSpc>
                <a:spcPct val="120000"/>
              </a:lnSpc>
              <a:buSzPct val="100000"/>
              <a:buAutoNum type="arabicPeriod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戴上救恩的头盔；</a:t>
            </a:r>
          </a:p>
          <a:p>
            <a:pPr marL="374315" indent="-374315" defTabSz="457200">
              <a:lnSpc>
                <a:spcPct val="120000"/>
              </a:lnSpc>
              <a:buSzPct val="100000"/>
              <a:buAutoNum type="arabicPeriod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拿着圣灵的宝剑，就是上帝的道。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祷告的力量</a:t>
            </a:r>
          </a:p>
        </p:txBody>
      </p:sp>
      <p:sp>
        <p:nvSpPr>
          <p:cNvPr id="1151" name="弗2:11-22"/>
          <p:cNvSpPr txBox="1"/>
          <p:nvPr/>
        </p:nvSpPr>
        <p:spPr>
          <a:xfrm>
            <a:off x="426719" y="1295400"/>
            <a:ext cx="6995160" cy="364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在最后，保罗还要加上祷告，就是在这些各个方面，都应该加上祷告。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我们都是靠着圣灵，随时方方祷告祈求。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我们并不是划分了某个时刻才祷告，而是随时，全时间的祷告，才能面对魔鬼不断的攻击。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祷告的力量</a:t>
            </a:r>
          </a:p>
        </p:txBody>
      </p:sp>
      <p:sp>
        <p:nvSpPr>
          <p:cNvPr id="1156" name="弗2:11-22"/>
          <p:cNvSpPr txBox="1"/>
          <p:nvPr/>
        </p:nvSpPr>
        <p:spPr>
          <a:xfrm>
            <a:off x="426719" y="1295400"/>
            <a:ext cx="6995160" cy="4866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保罗也吩咐弟兄姐妹这样祷告，并且为众圣徒祈求，也为保罗祈求，使我得着口才，能以放胆开口讲明福音的奥秘，并使我照着当尽的本分放胆讲论。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我们作事奉的人，往往也感受到要大家的祷告，托着我们的事奉，请为我们祷告。刚才所说到的魔鬼一切的攻击，我们也经常会面对着的。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祷告的力量</a:t>
            </a:r>
          </a:p>
        </p:txBody>
      </p:sp>
      <p:sp>
        <p:nvSpPr>
          <p:cNvPr id="1161" name="弗2:11-22"/>
          <p:cNvSpPr txBox="1"/>
          <p:nvPr/>
        </p:nvSpPr>
        <p:spPr>
          <a:xfrm>
            <a:off x="426719" y="1295400"/>
            <a:ext cx="6995160" cy="4266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保罗作为耶稣基督的仆人、福音的使者、作外邦人的使徒，使得他成了带锁链的人，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30</a:t>
            </a:r>
            <a:r>
              <a:t>保罗在自己所租的房子里住了足足两年。凡来见他的人，他全都接待，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31</a:t>
            </a:r>
            <a:r>
              <a:t>放胆传讲神国的道，将主耶稣基督的事教导人，并没有人禁止。”（徒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28:30-31</a:t>
            </a:r>
            <a:r>
              <a:t>）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祷告的力量</a:t>
            </a:r>
          </a:p>
        </p:txBody>
      </p:sp>
      <p:sp>
        <p:nvSpPr>
          <p:cNvPr id="1166" name="弗2:11-22"/>
          <p:cNvSpPr txBox="1"/>
          <p:nvPr/>
        </p:nvSpPr>
        <p:spPr>
          <a:xfrm>
            <a:off x="426719" y="1295400"/>
            <a:ext cx="6995160" cy="425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保罗要求的，并不是他个人的释放，个人的自由，而是自己能在各样的境况里，都能自由传讲神的话。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这就是他与邪恶争战的方式。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他没有一刻是失败的，他到最后一刻，仍在与邪恶乎战，他只要成为属于神的那一方。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总结：三次讲道的总结</a:t>
            </a:r>
          </a:p>
        </p:txBody>
      </p:sp>
      <p:sp>
        <p:nvSpPr>
          <p:cNvPr id="1172" name="弗2:11-22"/>
          <p:cNvSpPr txBox="1"/>
          <p:nvPr/>
        </p:nvSpPr>
        <p:spPr>
          <a:xfrm>
            <a:off x="426719" y="1295400"/>
            <a:ext cx="6995160" cy="1920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我体会到保罗的心情，虽然在囚锁的当中，但在基督整个救赎的计划里，是何等大的荣耀。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末了的话</a:t>
            </a:r>
          </a:p>
        </p:txBody>
      </p:sp>
      <p:sp>
        <p:nvSpPr>
          <p:cNvPr id="1059" name="弗2:11-22"/>
          <p:cNvSpPr txBox="1"/>
          <p:nvPr/>
        </p:nvSpPr>
        <p:spPr>
          <a:xfrm>
            <a:off x="426719" y="1295400"/>
            <a:ext cx="6995160" cy="2385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lvl1pPr>
          </a:lstStyle>
          <a:p>
            <a:r>
              <a:t>到最后，还有“末了的话”，要弟兄姐妹能够意识得到，这是一场“与邪恶争战”的事情。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末了的话</a:t>
            </a:r>
          </a:p>
        </p:txBody>
      </p:sp>
      <p:sp>
        <p:nvSpPr>
          <p:cNvPr id="1064" name="弗2:11-22"/>
          <p:cNvSpPr txBox="1"/>
          <p:nvPr/>
        </p:nvSpPr>
        <p:spPr>
          <a:xfrm>
            <a:off x="426719" y="1295400"/>
            <a:ext cx="6995160" cy="3060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这个争战仍然在进行，有一首诗歌“万世战争”，说明这境况。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信徒没有选择，若不是在神的那方，我们就落入到魔鬼的那方。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末了的话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26719" y="1295400"/>
            <a:ext cx="6995160" cy="294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因此，保罗说：“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12</a:t>
            </a:r>
            <a:r>
              <a:t>因我们并不是与属血气的争战，乃是与那些执政的、掌权的、管辖这幽暗世界的，以及天空属灵气的恶魔争战。”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末了的话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26719" y="1295400"/>
            <a:ext cx="6995160" cy="5217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杨牧谷牧师：《魔域众生》。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“对于魔鬼，我们往往有两个极端的情况，不是信得太多，就是信得太少。我们不是过份渲染魔鬼的能力，认为他控制了地上一切的事情，就是认为魔鬼在世上并没有位置，只是没有科学头脑的迷信。而这正是魔鬼最喜欢的情况。这正是让魔鬼最能够成功的状况。”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末了的话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26719" y="1295400"/>
            <a:ext cx="6995160" cy="4795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我们对“鬼”带着许多混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杂</a:t>
            </a:r>
            <a:r>
              <a:t>的观念，中国的、西方的、有属于不同宗教的、也有属于流行文化的，要梳理这个问题，就要很多时间。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但圣经是怎理解呢？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以弗所书作提醒，也叫我们要看到魔鬼的工作，是真实的，我们要察觉他的工作。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末了的话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26719" y="1295400"/>
            <a:ext cx="6995160" cy="4373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“我们是与…管辖这幽暗世界的，以及天空属灵气的恶魔争战。”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魔鬼管辖幽暗世界，一方面他喜欢在背地里工作，另一方面在个人的阴暗面里，魔鬼就有工作的空间。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有时会化作“光明的天使”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魔鬼的技俩有很多种。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1453</Words>
  <Application>Microsoft Office PowerPoint</Application>
  <PresentationFormat>全屏显示(4:3)</PresentationFormat>
  <Paragraphs>205</Paragraphs>
  <Slides>29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8" baseType="lpstr">
      <vt:lpstr>Helvetica Neue</vt:lpstr>
      <vt:lpstr>PingFang HK Regular</vt:lpstr>
      <vt:lpstr>PingFang SC Regular</vt:lpstr>
      <vt:lpstr>SimHei</vt:lpstr>
      <vt:lpstr>SimSun</vt:lpstr>
      <vt:lpstr>Calibri</vt:lpstr>
      <vt:lpstr>Calibri Light</vt:lpstr>
      <vt:lpstr>Helvetica</vt:lpstr>
      <vt:lpstr>Benutzerdefiniertes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Shihan Li</cp:lastModifiedBy>
  <cp:revision>1</cp:revision>
  <dcterms:modified xsi:type="dcterms:W3CDTF">2020-09-26T07:54:18Z</dcterms:modified>
</cp:coreProperties>
</file>