
<file path=[Content_Types].xml><?xml version="1.0" encoding="utf-8"?>
<Types xmlns="http://schemas.openxmlformats.org/package/2006/content-types"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Layouts/slideLayout99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slideLayouts/slideLayout10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89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notesSlides/notesSlide37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s/slide32.xml" ContentType="application/vnd.openxmlformats-officedocument.presentationml.slide+xml"/>
  <Override PartName="/ppt/slideLayouts/slideLayout42.xml" ContentType="application/vnd.openxmlformats-officedocument.presentationml.slideLayout+xml"/>
  <Override PartName="/ppt/notesSlides/notesSlide3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7" r:id="rId40"/>
    <p:sldId id="298" r:id="rId41"/>
    <p:sldId id="299" r:id="rId42"/>
    <p:sldId id="300" r:id="rId43"/>
    <p:sldId id="301" r:id="rId44"/>
    <p:sldId id="302" r:id="rId4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-22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45" name="Shape 104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Shape 109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6" name="Shape 109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Shape 110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1" name="Shape 110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Shape 110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6" name="Shape 110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Shape 1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1" name="Shape 1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Shape 111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6" name="Shape 111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Shape 112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1" name="Shape 112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Shape 112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6" name="Shape 112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Shape 113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2" name="Shape 113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Shape 113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7" name="Shape 11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Shape 114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2" name="Shape 114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Shape 114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7" name="Shape 114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Shape 115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2" name="Shape 115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Shape 115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7" name="Shape 115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Shape 116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2" name="Shape 116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Shape 116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7" name="Shape 116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Shape 117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2" name="Shape 117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Shape 11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7" name="Shape 1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Shape 118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2" name="Shape 118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Shape 118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7" name="Shape 118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Shape 119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2" name="Shape 119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Shape 106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1" name="Shape 10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" name="Shape 119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7" name="Shape 119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Shape 120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02" name="Shape 120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" name="Shape 120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07" name="Shape 120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Shape 121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12" name="Shape 121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" name="Shape 12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17" name="Shape 12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" name="Shape 122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22" name="Shape 12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6" name="Shape 122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27" name="Shape 12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" name="Shape 123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2" name="Shape 123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" name="Shape 123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7" name="Shape 12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" name="Shape 124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43" name="Shape 124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Shape 106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6" name="Shape 106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7" name="Shape 124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48" name="Shape 124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" name="Shape 125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53" name="Shape 125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" name="Shape 125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58" name="Shape 125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2" name="Shape 126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3" name="Shape 126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7" name="Shape 126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8" name="Shape 126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Shape 10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1" name="Shape 10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Shape 107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6" name="Shape 107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Shape 108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1" name="Shape 108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Shape 108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6" name="Shape 108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Shape 109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1" name="Shape 109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272335" y="0"/>
            <a:ext cx="1871665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4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5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6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7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8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9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0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3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5" name="Title Text"/>
          <p:cNvSpPr txBox="1">
            <a:spLocks noGrp="1"/>
          </p:cNvSpPr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272335" y="0"/>
            <a:ext cx="1871665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3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7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8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9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7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8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3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9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4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5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6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7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8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0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1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87" Type="http://schemas.openxmlformats.org/officeDocument/2006/relationships/slideLayout" Target="../slideLayouts/slideLayout87.xml"/><Relationship Id="rId102" Type="http://schemas.openxmlformats.org/officeDocument/2006/relationships/slideLayout" Target="../slideLayouts/slideLayout102.xml"/><Relationship Id="rId110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13" Type="http://schemas.openxmlformats.org/officeDocument/2006/relationships/slideLayout" Target="../slideLayouts/slideLayout113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25673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sz="1200" b="0">
                <a:solidFill>
                  <a:srgbClr val="898989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  <p:sldLayoutId id="2147483675" r:id="rId26"/>
    <p:sldLayoutId id="2147483676" r:id="rId27"/>
    <p:sldLayoutId id="2147483677" r:id="rId28"/>
    <p:sldLayoutId id="2147483678" r:id="rId29"/>
    <p:sldLayoutId id="2147483679" r:id="rId30"/>
    <p:sldLayoutId id="2147483680" r:id="rId31"/>
    <p:sldLayoutId id="2147483681" r:id="rId32"/>
    <p:sldLayoutId id="2147483682" r:id="rId33"/>
    <p:sldLayoutId id="2147483683" r:id="rId34"/>
    <p:sldLayoutId id="2147483684" r:id="rId35"/>
    <p:sldLayoutId id="2147483685" r:id="rId36"/>
    <p:sldLayoutId id="2147483686" r:id="rId37"/>
    <p:sldLayoutId id="2147483687" r:id="rId38"/>
    <p:sldLayoutId id="2147483688" r:id="rId39"/>
    <p:sldLayoutId id="2147483689" r:id="rId40"/>
    <p:sldLayoutId id="2147483690" r:id="rId41"/>
    <p:sldLayoutId id="2147483691" r:id="rId42"/>
    <p:sldLayoutId id="2147483692" r:id="rId43"/>
    <p:sldLayoutId id="2147483693" r:id="rId44"/>
    <p:sldLayoutId id="2147483694" r:id="rId45"/>
    <p:sldLayoutId id="2147483695" r:id="rId46"/>
    <p:sldLayoutId id="2147483696" r:id="rId47"/>
    <p:sldLayoutId id="2147483697" r:id="rId48"/>
    <p:sldLayoutId id="2147483698" r:id="rId49"/>
    <p:sldLayoutId id="2147483699" r:id="rId50"/>
    <p:sldLayoutId id="2147483700" r:id="rId51"/>
    <p:sldLayoutId id="2147483701" r:id="rId52"/>
    <p:sldLayoutId id="2147483702" r:id="rId53"/>
    <p:sldLayoutId id="2147483703" r:id="rId54"/>
    <p:sldLayoutId id="2147483704" r:id="rId55"/>
    <p:sldLayoutId id="2147483705" r:id="rId56"/>
    <p:sldLayoutId id="2147483706" r:id="rId57"/>
    <p:sldLayoutId id="2147483707" r:id="rId58"/>
    <p:sldLayoutId id="2147483708" r:id="rId59"/>
    <p:sldLayoutId id="2147483709" r:id="rId60"/>
    <p:sldLayoutId id="2147483710" r:id="rId61"/>
    <p:sldLayoutId id="2147483711" r:id="rId62"/>
    <p:sldLayoutId id="2147483712" r:id="rId63"/>
    <p:sldLayoutId id="2147483713" r:id="rId64"/>
    <p:sldLayoutId id="2147483714" r:id="rId65"/>
    <p:sldLayoutId id="2147483715" r:id="rId66"/>
    <p:sldLayoutId id="2147483716" r:id="rId67"/>
    <p:sldLayoutId id="2147483717" r:id="rId68"/>
    <p:sldLayoutId id="2147483718" r:id="rId69"/>
    <p:sldLayoutId id="2147483719" r:id="rId70"/>
    <p:sldLayoutId id="2147483720" r:id="rId71"/>
    <p:sldLayoutId id="2147483721" r:id="rId72"/>
    <p:sldLayoutId id="2147483722" r:id="rId73"/>
    <p:sldLayoutId id="2147483723" r:id="rId74"/>
    <p:sldLayoutId id="2147483724" r:id="rId75"/>
    <p:sldLayoutId id="2147483725" r:id="rId76"/>
    <p:sldLayoutId id="2147483726" r:id="rId77"/>
    <p:sldLayoutId id="2147483727" r:id="rId78"/>
    <p:sldLayoutId id="2147483728" r:id="rId79"/>
    <p:sldLayoutId id="2147483729" r:id="rId80"/>
    <p:sldLayoutId id="2147483730" r:id="rId81"/>
    <p:sldLayoutId id="2147483731" r:id="rId82"/>
    <p:sldLayoutId id="2147483732" r:id="rId83"/>
    <p:sldLayoutId id="2147483733" r:id="rId84"/>
    <p:sldLayoutId id="2147483734" r:id="rId85"/>
    <p:sldLayoutId id="2147483735" r:id="rId86"/>
    <p:sldLayoutId id="2147483736" r:id="rId87"/>
    <p:sldLayoutId id="2147483737" r:id="rId88"/>
    <p:sldLayoutId id="2147483738" r:id="rId89"/>
    <p:sldLayoutId id="2147483739" r:id="rId90"/>
    <p:sldLayoutId id="2147483740" r:id="rId91"/>
    <p:sldLayoutId id="2147483741" r:id="rId92"/>
    <p:sldLayoutId id="2147483742" r:id="rId93"/>
    <p:sldLayoutId id="2147483743" r:id="rId94"/>
    <p:sldLayoutId id="2147483744" r:id="rId95"/>
    <p:sldLayoutId id="2147483745" r:id="rId96"/>
    <p:sldLayoutId id="2147483746" r:id="rId97"/>
    <p:sldLayoutId id="2147483747" r:id="rId98"/>
    <p:sldLayoutId id="2147483748" r:id="rId99"/>
    <p:sldLayoutId id="2147483749" r:id="rId100"/>
    <p:sldLayoutId id="2147483750" r:id="rId101"/>
    <p:sldLayoutId id="2147483751" r:id="rId102"/>
    <p:sldLayoutId id="2147483752" r:id="rId103"/>
    <p:sldLayoutId id="2147483753" r:id="rId104"/>
    <p:sldLayoutId id="2147483754" r:id="rId105"/>
    <p:sldLayoutId id="2147483755" r:id="rId106"/>
    <p:sldLayoutId id="2147483756" r:id="rId107"/>
    <p:sldLayoutId id="2147483757" r:id="rId108"/>
    <p:sldLayoutId id="2147483758" r:id="rId109"/>
    <p:sldLayoutId id="2147483759" r:id="rId110"/>
    <p:sldLayoutId id="2147483760" r:id="rId111"/>
    <p:sldLayoutId id="2147483761" r:id="rId112"/>
    <p:sldLayoutId id="2147483762" r:id="rId113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0" marR="0" indent="-34131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0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0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 err="1"/>
              <a:t>讲题：尊与卑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弗6:1-4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rPr>
                <a:uFill>
                  <a:solidFill>
                    <a:srgbClr val="00008B"/>
                  </a:solidFill>
                </a:uFill>
                <a:latin typeface="新細明體"/>
                <a:ea typeface="新細明體"/>
                <a:cs typeface="新細明體"/>
                <a:sym typeface="新細明體"/>
              </a:rPr>
              <a:t>作儿女的</a:t>
            </a:r>
          </a:p>
        </p:txBody>
      </p:sp>
      <p:sp>
        <p:nvSpPr>
          <p:cNvPr id="1094" name="弗2:11-22"/>
          <p:cNvSpPr txBox="1"/>
          <p:nvPr/>
        </p:nvSpPr>
        <p:spPr>
          <a:xfrm>
            <a:off x="426719" y="1295400"/>
            <a:ext cx="6995160" cy="5429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随着父母年纪渐长，成为老人，他们的心思，可能变得像小孩子…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作儿女的成为好像家长的角色…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但也不要轻看父母，他仍然是我们的父母，我们孝敬他们、尽力去听从他们。</a:t>
            </a:r>
            <a:br/>
            <a:endParaRPr/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rPr>
                <a:uFill>
                  <a:solidFill>
                    <a:srgbClr val="00008B"/>
                  </a:solidFill>
                </a:uFill>
                <a:latin typeface="新細明體"/>
                <a:ea typeface="新細明體"/>
                <a:cs typeface="新細明體"/>
                <a:sym typeface="新細明體"/>
              </a:rPr>
              <a:t>作儿女的</a:t>
            </a:r>
          </a:p>
        </p:txBody>
      </p:sp>
      <p:sp>
        <p:nvSpPr>
          <p:cNvPr id="1099" name="弗2:11-22"/>
          <p:cNvSpPr txBox="1"/>
          <p:nvPr/>
        </p:nvSpPr>
        <p:spPr>
          <a:xfrm>
            <a:off x="426719" y="1295400"/>
            <a:ext cx="6995160" cy="36563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我们仍然要尊敬父母，在主里听从父母，是无条件的。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作为儿女，就应当“</a:t>
            </a:r>
            <a:r>
              <a:rPr>
                <a:solidFill>
                  <a:srgbClr val="4F8F00"/>
                </a:solidFill>
              </a:rPr>
              <a:t>要在主里听从父母</a:t>
            </a:r>
            <a:r>
              <a:t>”。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rPr>
                <a:uFill>
                  <a:solidFill>
                    <a:srgbClr val="00008B"/>
                  </a:solidFill>
                </a:uFill>
                <a:latin typeface="新細明體"/>
                <a:ea typeface="新細明體"/>
                <a:cs typeface="新細明體"/>
                <a:sym typeface="新細明體"/>
              </a:rPr>
              <a:t>作儿女的</a:t>
            </a:r>
          </a:p>
        </p:txBody>
      </p:sp>
      <p:sp>
        <p:nvSpPr>
          <p:cNvPr id="1104" name="弗2:11-22"/>
          <p:cNvSpPr txBox="1"/>
          <p:nvPr/>
        </p:nvSpPr>
        <p:spPr>
          <a:xfrm>
            <a:off x="426719" y="1295399"/>
            <a:ext cx="6995160" cy="534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4F8F00"/>
                </a:solidFill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rPr>
                <a:solidFill>
                  <a:srgbClr val="000000"/>
                </a:solidFill>
              </a:rPr>
              <a:t>保罗说：“</a:t>
            </a:r>
            <a:r>
              <a:t>要孝敬父母，使你得福，在世长寿。</a:t>
            </a:r>
            <a:r>
              <a:rPr>
                <a:solidFill>
                  <a:srgbClr val="000000"/>
                </a:solidFill>
              </a:rPr>
              <a:t>”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十诫：“当孝敬父母，使你的日子在耶和华－你神所赐你的地上得以长久。”（出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20:12</a:t>
            </a: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）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“『当照耶和华－你神所吩咐的孝敬父母，使你得福，并使你的日子在耶和华－你神所赐你的地上得以长久。”（申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5:16</a:t>
            </a: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）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rPr>
                <a:uFill>
                  <a:solidFill>
                    <a:srgbClr val="00008B"/>
                  </a:solidFill>
                </a:uFill>
                <a:latin typeface="新細明體"/>
                <a:ea typeface="新細明體"/>
                <a:cs typeface="新細明體"/>
                <a:sym typeface="新細明體"/>
              </a:rPr>
              <a:t>作儿女的</a:t>
            </a:r>
          </a:p>
        </p:txBody>
      </p:sp>
      <p:sp>
        <p:nvSpPr>
          <p:cNvPr id="1109" name="弗2:11-22"/>
          <p:cNvSpPr txBox="1"/>
          <p:nvPr/>
        </p:nvSpPr>
        <p:spPr>
          <a:xfrm>
            <a:off x="426719" y="1295400"/>
            <a:ext cx="6995160" cy="2346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保罗和摩西说到的应许有些不同，但无论是“长寿”或是“在所赐的地上得以长久”，也是指到我们能够享受福气。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rPr>
                <a:uFill>
                  <a:solidFill>
                    <a:srgbClr val="00008B"/>
                  </a:solidFill>
                </a:uFill>
                <a:latin typeface="新細明體"/>
                <a:ea typeface="新細明體"/>
                <a:cs typeface="新細明體"/>
                <a:sym typeface="新細明體"/>
              </a:rPr>
              <a:t>作儿女的</a:t>
            </a:r>
          </a:p>
        </p:txBody>
      </p:sp>
      <p:sp>
        <p:nvSpPr>
          <p:cNvPr id="1114" name="弗2:11-22"/>
          <p:cNvSpPr txBox="1"/>
          <p:nvPr/>
        </p:nvSpPr>
        <p:spPr>
          <a:xfrm>
            <a:off x="426719" y="1295400"/>
            <a:ext cx="6995160" cy="24739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一方面这是从神而来的福气…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但从因果的角度来看，若我们今天孝敬父母，儿女也会从我们的榜样上学习。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rPr>
                <a:uFill>
                  <a:solidFill>
                    <a:srgbClr val="00008B"/>
                  </a:solidFill>
                </a:uFill>
                <a:latin typeface="新細明體"/>
                <a:ea typeface="新細明體"/>
                <a:cs typeface="新細明體"/>
                <a:sym typeface="新細明體"/>
              </a:rPr>
              <a:t>作儿女的</a:t>
            </a:r>
          </a:p>
        </p:txBody>
      </p:sp>
      <p:sp>
        <p:nvSpPr>
          <p:cNvPr id="1119" name="弗2:11-22"/>
          <p:cNvSpPr txBox="1"/>
          <p:nvPr/>
        </p:nvSpPr>
        <p:spPr>
          <a:xfrm>
            <a:off x="426719" y="1295399"/>
            <a:ext cx="6995160" cy="5217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所谓的“孝敬”，不是用金钱来衡量的，但在华人传统，不管父母有没有需要，奉上金钱供养父母看来是更有诚意的。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但更重要是表达出一种感恩、关爱和尊重。反而我们能给他们时间、问候他们、听他们说话，关心他们，有在需要时提供帮助，那是更贴心的。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rPr>
                <a:uFill>
                  <a:solidFill>
                    <a:srgbClr val="00008B"/>
                  </a:solidFill>
                </a:uFill>
                <a:latin typeface="新細明體"/>
                <a:ea typeface="新細明體"/>
                <a:cs typeface="新細明體"/>
                <a:sym typeface="新細明體"/>
              </a:rPr>
              <a:t>作儿女的</a:t>
            </a:r>
          </a:p>
        </p:txBody>
      </p:sp>
      <p:sp>
        <p:nvSpPr>
          <p:cNvPr id="1124" name="弗2:11-22"/>
          <p:cNvSpPr txBox="1"/>
          <p:nvPr/>
        </p:nvSpPr>
        <p:spPr>
          <a:xfrm>
            <a:off x="426719" y="1295399"/>
            <a:ext cx="6995160" cy="534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在教会的场景，有一些教会，在岁晚时举行“敬老会”、“恳亲会”。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让信徒表达对教会年长肢体的关爱，也邀请教友未信主的家人来教会参加聚会，或者一同旅游，作传福音的预备工作，也增添主内一家的情谊。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这亦是一种基督教教育的工作，增强对孝敬父母的意识。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130" name="弗2:11-22"/>
          <p:cNvSpPr txBox="1"/>
          <p:nvPr/>
        </p:nvSpPr>
        <p:spPr>
          <a:xfrm>
            <a:off x="426719" y="1295400"/>
            <a:ext cx="6995160" cy="24739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4F8F00"/>
                </a:solidFill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“作父母的”又如何呢？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555555"/>
                </a:solidFill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rPr>
                <a:solidFill>
                  <a:srgbClr val="000000"/>
                </a:solidFill>
              </a:rPr>
              <a:t>“</a:t>
            </a:r>
            <a:r>
              <a:rPr sz="2266" b="1" baseline="31999">
                <a:ln w="8492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FF0000"/>
                </a:solidFill>
                <a:latin typeface="+mn-lt"/>
                <a:ea typeface="+mn-ea"/>
                <a:cs typeface="+mn-cs"/>
                <a:sym typeface="Helvetica"/>
              </a:rPr>
              <a:t>4</a:t>
            </a:r>
            <a:r>
              <a:t>你们</a:t>
            </a:r>
            <a:r>
              <a:rPr>
                <a:solidFill>
                  <a:srgbClr val="008000"/>
                </a:solidFill>
              </a:rPr>
              <a:t>作父亲的</a:t>
            </a:r>
            <a:r>
              <a:t>，不要惹儿女的气，只要照着主的教训和警戒养育他们。</a:t>
            </a: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>
                <a:solidFill>
                  <a:srgbClr val="000000"/>
                </a:solidFill>
              </a:rPr>
              <a:t>”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135" name="弗2:11-22"/>
          <p:cNvSpPr txBox="1"/>
          <p:nvPr/>
        </p:nvSpPr>
        <p:spPr>
          <a:xfrm>
            <a:off x="426719" y="1295400"/>
            <a:ext cx="6995160" cy="3022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保罗在这里约束作父母的权柄。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在当时罗马来说，作父母的对孩子有生杀的大权（将要孩杀死，将孩童遗弃），一家之主完全有权处置儿女，好像处置奴隶，物品一般。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140" name="弗2:11-22"/>
          <p:cNvSpPr txBox="1"/>
          <p:nvPr/>
        </p:nvSpPr>
        <p:spPr>
          <a:xfrm>
            <a:off x="426719" y="1295400"/>
            <a:ext cx="6995160" cy="3444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但基督徒的父母却不会这样，我们同在基督的救赎底下，我们都有同一位主，儿女是神所𧶽的产业，但不是属于我自己的，而是神暂时托管在我的家里，我们要向神交账的。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-46853"/>
            <a:ext cx="6461764" cy="1297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引言：在耶稣基督的救赎底下，人人平等</a:t>
            </a:r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7646594" cy="58610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2800" b="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今次说“作儿女的”、“作父母的”。</a:t>
            </a:r>
          </a:p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2800" b="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在罪恶扭曲的价值观下，看妻子、儿女及奴隶都有“物化”的倾向，没有平等可言。</a:t>
            </a:r>
          </a:p>
          <a:p>
            <a:pPr marL="340994" indent="-327659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sz="2800" b="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在耶稣基督的救赎底下，人人平等。上次讲道，说到丈夫是妻子的头，这并没有高低之分，我们应该看为一个职分，作头是需要负责任的意思。</a:t>
            </a: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sz="12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145" name="弗2:11-22"/>
          <p:cNvSpPr txBox="1"/>
          <p:nvPr/>
        </p:nvSpPr>
        <p:spPr>
          <a:xfrm>
            <a:off x="426719" y="1295400"/>
            <a:ext cx="6995160" cy="26009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保罗提到“不要惹儿女的气”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或作“不要灭了儿女的志气”（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NIV</a:t>
            </a: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）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或“不要叫儿女心中生厌”（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NEB</a:t>
            </a: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）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150" name="弗2:11-22"/>
          <p:cNvSpPr txBox="1"/>
          <p:nvPr/>
        </p:nvSpPr>
        <p:spPr>
          <a:xfrm>
            <a:off x="426719" y="1295400"/>
            <a:ext cx="6995160" cy="47955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在孩子年幼，因为能力及经验不足，而对他们作出不合理的要求。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在现今竞争激烈的社会，父母可以出于害怕孩子的前途，在学业上压迫孩子，甚至在孩子之间作出比较。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而作为父母，将自己的期望，压在孩子身上。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155" name="弗2:11-22"/>
          <p:cNvSpPr txBox="1"/>
          <p:nvPr/>
        </p:nvSpPr>
        <p:spPr>
          <a:xfrm>
            <a:off x="426719" y="1295400"/>
            <a:ext cx="6995160" cy="4119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虽然孩子“要在主里听从父母”，但孩子也有他的独特性，随着他的性情，志向的发展。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作父母的，也要尊重孩子的意愿，给予空间他们作出选择。每一个孩子都是特别的，他们也有他们自己要走的路。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160" name="弗2:11-22"/>
          <p:cNvSpPr txBox="1"/>
          <p:nvPr/>
        </p:nvSpPr>
        <p:spPr>
          <a:xfrm>
            <a:off x="426719" y="1295400"/>
            <a:ext cx="6995160" cy="3022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但这不是放任不管，保罗接着说，“</a:t>
            </a:r>
            <a:r>
              <a:rPr>
                <a:solidFill>
                  <a:srgbClr val="555555"/>
                </a:solidFill>
              </a:rPr>
              <a:t>只要照着主的教训和警戒养育他们。</a:t>
            </a:r>
            <a:r>
              <a:t>”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父母要“养育”他们，这字与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5:29</a:t>
            </a:r>
            <a:r>
              <a:t>节的“保养顾惜”在原文是相同的。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165" name="弗2:11-22"/>
          <p:cNvSpPr txBox="1"/>
          <p:nvPr/>
        </p:nvSpPr>
        <p:spPr>
          <a:xfrm>
            <a:off x="426719" y="1295400"/>
            <a:ext cx="6995160" cy="17983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“保养顾惜”不能假手于人，提供适当的营养、教育、陪伴，也没有人可取代。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170" name="弗2:11-22"/>
          <p:cNvSpPr txBox="1"/>
          <p:nvPr/>
        </p:nvSpPr>
        <p:spPr>
          <a:xfrm>
            <a:off x="426719" y="1295399"/>
            <a:ext cx="6995160" cy="534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但今天，许多父母将这责任交给家佣，幼儿园；青少年时期，便交予寄宿学校、饭堂。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在国内的情况，许多父母都到城市工作，将孩童留守在家乡中的祖父母照顾；孩子在高中时，都送到城市的学校。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这无形就是将“养育”的责任交托出去。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175" name="弗2:11-22"/>
          <p:cNvSpPr txBox="1"/>
          <p:nvPr/>
        </p:nvSpPr>
        <p:spPr>
          <a:xfrm>
            <a:off x="426719" y="1295399"/>
            <a:ext cx="6995160" cy="5217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可以怎样去尽上父母作为“养育”及“保养顾惜”的责任呢？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这是神𧶽父母的责任，不能完全交托别人，父母仍要花心思去负起“养育”的责任，父母必须花时间、花精神在孩子身上，才完成了父母的责任，这个孩子才是你的孩子。不然，这只是国家的孩子，你在他身上完全没有影响力。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180" name="弗2:11-22"/>
          <p:cNvSpPr txBox="1"/>
          <p:nvPr/>
        </p:nvSpPr>
        <p:spPr>
          <a:xfrm>
            <a:off x="426719" y="1295400"/>
            <a:ext cx="6995160" cy="3571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5E5E5E"/>
                </a:solidFill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rPr>
                <a:solidFill>
                  <a:srgbClr val="000000"/>
                </a:solidFill>
              </a:rPr>
              <a:t>“</a:t>
            </a:r>
            <a:r>
              <a:rPr sz="2266" b="1" baseline="31999">
                <a:ln w="8492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FF0000"/>
                </a:solidFill>
                <a:latin typeface="+mn-lt"/>
                <a:ea typeface="+mn-ea"/>
                <a:cs typeface="+mn-cs"/>
                <a:sym typeface="Helvetica"/>
              </a:rPr>
              <a:t>4</a:t>
            </a:r>
            <a:r>
              <a:t>你们作父亲的，不要惹儿女的气，只要照着主的</a:t>
            </a:r>
            <a:r>
              <a:rPr>
                <a:solidFill>
                  <a:srgbClr val="0433FF"/>
                </a:solidFill>
              </a:rPr>
              <a:t>教训和警戒</a:t>
            </a:r>
            <a:r>
              <a:rPr>
                <a:solidFill>
                  <a:srgbClr val="FF2600"/>
                </a:solidFill>
              </a:rPr>
              <a:t>养育</a:t>
            </a:r>
            <a:r>
              <a:t>他们。</a:t>
            </a:r>
            <a:r>
              <a: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>
                <a:solidFill>
                  <a:srgbClr val="000000"/>
                </a:solidFill>
              </a:rPr>
              <a:t>”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很残忍地说，父母没有负起</a:t>
            </a:r>
            <a:r>
              <a:rPr>
                <a:solidFill>
                  <a:srgbClr val="FF2600"/>
                </a:solidFill>
              </a:rPr>
              <a:t>“养育”</a:t>
            </a:r>
            <a:r>
              <a:t>的责任，父母同时间，也会失去</a:t>
            </a:r>
            <a:r>
              <a:rPr>
                <a:solidFill>
                  <a:srgbClr val="0433FF"/>
                </a:solidFill>
              </a:rPr>
              <a:t>“教训和警戒”</a:t>
            </a:r>
            <a:r>
              <a:t>的权柄。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185" name="弗2:11-22"/>
          <p:cNvSpPr txBox="1"/>
          <p:nvPr/>
        </p:nvSpPr>
        <p:spPr>
          <a:xfrm>
            <a:off x="426719" y="1295400"/>
            <a:ext cx="6995160" cy="17983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很残忍地说，父母没有负起</a:t>
            </a:r>
            <a:r>
              <a:rPr>
                <a:solidFill>
                  <a:srgbClr val="FF2600"/>
                </a:solidFill>
              </a:rPr>
              <a:t>“养育”</a:t>
            </a:r>
            <a:r>
              <a:t>的责任，父母同时间，也会失去</a:t>
            </a:r>
            <a:r>
              <a:rPr>
                <a:solidFill>
                  <a:srgbClr val="0433FF"/>
                </a:solidFill>
              </a:rPr>
              <a:t>“教训和警戒”</a:t>
            </a:r>
            <a:r>
              <a:t>的权柄。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190" name="弗2:11-22"/>
          <p:cNvSpPr txBox="1"/>
          <p:nvPr/>
        </p:nvSpPr>
        <p:spPr>
          <a:xfrm>
            <a:off x="426719" y="1295400"/>
            <a:ext cx="6995160" cy="4119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这个说法，放在教会的场景也是适合的。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属灵的权威，不是由这职份所赋予的，而是从牧养而来的，我有关心过的会友，而那会友接受了我的关心，与我建立了信任，我才能有教牧的权威。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rPr>
                <a:uFill>
                  <a:solidFill>
                    <a:srgbClr val="00008B"/>
                  </a:solidFill>
                </a:uFill>
                <a:latin typeface="新細明體"/>
                <a:ea typeface="新細明體"/>
                <a:cs typeface="新細明體"/>
                <a:sym typeface="新細明體"/>
              </a:rPr>
              <a:t>作儿女的</a:t>
            </a:r>
          </a:p>
        </p:txBody>
      </p:sp>
      <p:sp>
        <p:nvSpPr>
          <p:cNvPr id="1059" name="弗2:11-22"/>
          <p:cNvSpPr txBox="1"/>
          <p:nvPr/>
        </p:nvSpPr>
        <p:spPr>
          <a:xfrm>
            <a:off x="426719" y="1295400"/>
            <a:ext cx="6995160" cy="4204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008F00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接续我们谈到“作儿女的”。</a:t>
            </a: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555555"/>
                </a:solid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000000"/>
                </a:solidFill>
              </a:rPr>
              <a:t>“</a:t>
            </a:r>
            <a:r>
              <a:rPr sz="2266" baseline="31999">
                <a:ln w="8492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FF0000"/>
                </a:solidFill>
                <a:latin typeface="PingFang HK Semibold"/>
                <a:ea typeface="PingFang HK Semibold"/>
                <a:cs typeface="PingFang HK Semibold"/>
                <a:sym typeface="PingFang HK Semibold"/>
              </a:rPr>
              <a:t>1</a:t>
            </a:r>
            <a:r>
              <a:t>你们</a:t>
            </a:r>
            <a:r>
              <a:rPr>
                <a:solidFill>
                  <a:srgbClr val="008000"/>
                </a:solidFill>
              </a:rPr>
              <a:t>作儿女的</a:t>
            </a:r>
            <a:r>
              <a:t>，要在主里听从父母，这是理所当然的。</a:t>
            </a:r>
            <a:r>
              <a:rPr sz="2266" baseline="31999">
                <a:ln w="8492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FF0000"/>
                </a:solidFill>
                <a:latin typeface="PingFang HK Semibold"/>
                <a:ea typeface="PingFang HK Semibold"/>
                <a:cs typeface="PingFang HK Semibold"/>
                <a:sym typeface="PingFang HK Semibold"/>
              </a:rPr>
              <a:t>2-3</a:t>
            </a:r>
            <a:r>
              <a:t>“要孝敬父母，使你得福，在世长寿。”这是第一条带应许的诫命。</a:t>
            </a:r>
            <a:r>
              <a:rPr>
                <a:solidFill>
                  <a:srgbClr val="000000"/>
                </a:solidFill>
              </a:rPr>
              <a:t>”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/>
            </a:pPr>
            <a:endParaRPr>
              <a:ln w="12738" cap="flat">
                <a:solidFill>
                  <a:srgbClr val="000000"/>
                </a:solidFill>
                <a:prstDash val="solid"/>
                <a:miter lim="400000"/>
              </a:ln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195" name="弗2:11-22"/>
          <p:cNvSpPr txBox="1"/>
          <p:nvPr/>
        </p:nvSpPr>
        <p:spPr>
          <a:xfrm>
            <a:off x="426719" y="1295400"/>
            <a:ext cx="6995160" cy="2895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因此，保罗说：“</a:t>
            </a:r>
            <a:r>
              <a:rPr>
                <a:solidFill>
                  <a:srgbClr val="555555"/>
                </a:solidFill>
              </a:rPr>
              <a:t>只要照着主的</a:t>
            </a:r>
            <a:r>
              <a:rPr>
                <a:solidFill>
                  <a:srgbClr val="0433FF"/>
                </a:solidFill>
              </a:rPr>
              <a:t>教训和警戒</a:t>
            </a:r>
            <a:r>
              <a:rPr>
                <a:solidFill>
                  <a:srgbClr val="FF2600"/>
                </a:solidFill>
              </a:rPr>
              <a:t>养育</a:t>
            </a:r>
            <a:r>
              <a:rPr>
                <a:solidFill>
                  <a:srgbClr val="555555"/>
                </a:solidFill>
              </a:rPr>
              <a:t>他们。</a:t>
            </a:r>
            <a:r>
              <a:t>”是放在一起说的，父母负起</a:t>
            </a:r>
            <a:r>
              <a:rPr>
                <a:solidFill>
                  <a:srgbClr val="FF2600"/>
                </a:solidFill>
              </a:rPr>
              <a:t>“养育”</a:t>
            </a:r>
            <a:r>
              <a:t>的责任，同时负起</a:t>
            </a:r>
            <a:r>
              <a:rPr>
                <a:solidFill>
                  <a:srgbClr val="0433FF"/>
                </a:solidFill>
              </a:rPr>
              <a:t>“教训和警戒”</a:t>
            </a:r>
            <a:r>
              <a:t>的权柄。这是照着“主的教训和警戒”。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200" name="弗2:11-22"/>
          <p:cNvSpPr txBox="1"/>
          <p:nvPr/>
        </p:nvSpPr>
        <p:spPr>
          <a:xfrm>
            <a:off x="426719" y="1295400"/>
            <a:ext cx="6995160" cy="27279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谢饭祈祷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带他到教会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解答他们信仰的问题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导孩子正确的价值观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205" name="弗2:11-22"/>
          <p:cNvSpPr txBox="1"/>
          <p:nvPr/>
        </p:nvSpPr>
        <p:spPr>
          <a:xfrm>
            <a:off x="426719" y="1295400"/>
            <a:ext cx="6995160" cy="2895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“教训和警戒”还包含着纪律，甚至惩罚的意思，管教意味包含处分，但目的是叫儿女得着益处。在当时的文化中，甚至认为管教包括用杖打孩子。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210" name="弗2:11-22"/>
          <p:cNvSpPr txBox="1"/>
          <p:nvPr/>
        </p:nvSpPr>
        <p:spPr>
          <a:xfrm>
            <a:off x="426719" y="1295399"/>
            <a:ext cx="6995160" cy="5344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433FF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0433FF"/>
                </a:solidFill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“我儿，你不可轻看主的管教，被他责备的时候也不可灰心；</a:t>
            </a:r>
            <a:r>
              <a:rPr sz="1381">
                <a:latin typeface="+mn-lt"/>
                <a:ea typeface="+mn-ea"/>
                <a:cs typeface="+mn-cs"/>
                <a:sym typeface="Helvetica"/>
              </a:rPr>
              <a:t>6</a:t>
            </a:r>
            <a:r>
              <a:t>因为主所爱的，他必管教，又鞭打凡所收纳的儿子。”（来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12:5-11</a:t>
            </a: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）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146451" indent="-133116" algn="just">
              <a:lnSpc>
                <a:spcPct val="90000"/>
              </a:lnSpc>
              <a:spcBef>
                <a:spcPts val="1000"/>
              </a:spcBef>
              <a:buClr>
                <a:srgbClr val="0433FF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0433FF"/>
                </a:solidFill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rPr sz="1381"/>
              <a:t>“</a:t>
            </a:r>
            <a:r>
              <a:rPr sz="1381">
                <a:latin typeface="+mn-lt"/>
                <a:ea typeface="+mn-ea"/>
                <a:cs typeface="+mn-cs"/>
                <a:sym typeface="Helvetica"/>
              </a:rPr>
              <a:t>24</a:t>
            </a:r>
            <a:r>
              <a:t>不忍用杖打儿子的，是恨恶他；疼爱儿子的，随时管教。”（箴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13:24</a:t>
            </a: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）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146451" indent="-133116" algn="just">
              <a:lnSpc>
                <a:spcPct val="90000"/>
              </a:lnSpc>
              <a:buClr>
                <a:srgbClr val="0433FF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0433FF"/>
                </a:solidFill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rPr sz="1381"/>
              <a:t>“</a:t>
            </a:r>
            <a:r>
              <a:rPr sz="1381">
                <a:latin typeface="+mn-lt"/>
                <a:ea typeface="+mn-ea"/>
                <a:cs typeface="+mn-cs"/>
                <a:sym typeface="Helvetica"/>
              </a:rPr>
              <a:t>15</a:t>
            </a:r>
            <a:r>
              <a:t>愚蒙迷住孩童的心，用管教的杖可以远远赶除。”（箴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22:15</a:t>
            </a: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）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215" name="弗2:11-22"/>
          <p:cNvSpPr txBox="1"/>
          <p:nvPr/>
        </p:nvSpPr>
        <p:spPr>
          <a:xfrm>
            <a:off x="426719" y="1295400"/>
            <a:ext cx="6995160" cy="4119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433FF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0433FF"/>
                </a:solidFill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“</a:t>
            </a:r>
            <a:r>
              <a:rPr sz="1381"/>
              <a:t>“</a:t>
            </a:r>
            <a:r>
              <a:rPr sz="1381">
                <a:latin typeface="+mn-lt"/>
                <a:ea typeface="+mn-ea"/>
                <a:cs typeface="+mn-cs"/>
                <a:sym typeface="Helvetica"/>
              </a:rPr>
              <a:t>13</a:t>
            </a:r>
            <a:r>
              <a:t>不可不管教孩童；你用杖打他，他必不至于死。</a:t>
            </a:r>
            <a:r>
              <a:rPr sz="1381">
                <a:latin typeface="+mn-lt"/>
                <a:ea typeface="+mn-ea"/>
                <a:cs typeface="+mn-cs"/>
                <a:sym typeface="Helvetica"/>
              </a:rPr>
              <a:t>14</a:t>
            </a:r>
            <a:r>
              <a:t>你要用杖打他，就可以救他的灵魂免下阴间。</a:t>
            </a:r>
            <a:r>
              <a:rPr sz="1381">
                <a:latin typeface="+mn-lt"/>
                <a:ea typeface="+mn-ea"/>
                <a:cs typeface="+mn-cs"/>
                <a:sym typeface="Helvetica"/>
              </a:rPr>
              <a:t>15</a:t>
            </a:r>
            <a:r>
              <a:t>我儿，你心若存智慧，我的心也甚欢喜。”（箴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23:13-15</a:t>
            </a: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）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146451" indent="-133116" algn="just">
              <a:lnSpc>
                <a:spcPct val="90000"/>
              </a:lnSpc>
              <a:buClr>
                <a:srgbClr val="0433FF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0433FF"/>
                </a:solidFill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rPr sz="1381"/>
              <a:t>“</a:t>
            </a:r>
            <a:r>
              <a:rPr sz="1381">
                <a:latin typeface="+mn-lt"/>
                <a:ea typeface="+mn-ea"/>
                <a:cs typeface="+mn-cs"/>
                <a:sym typeface="Helvetica"/>
              </a:rPr>
              <a:t>15</a:t>
            </a:r>
            <a:r>
              <a:t>杖打和责备能加增智慧；放纵的儿子使母亲羞愧。”（箴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29:15</a:t>
            </a: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）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220" name="弗2:11-22"/>
          <p:cNvSpPr txBox="1"/>
          <p:nvPr/>
        </p:nvSpPr>
        <p:spPr>
          <a:xfrm>
            <a:off x="426719" y="1295400"/>
            <a:ext cx="6995160" cy="4246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在我那一代成长时，管教意味着用责打的方式，使到我们感到害怕。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但这一代，已经很少用打的方式，改为学习以其他方式管教子女的行为。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但管教，并不只是用言语的教导，更重要是身教，潜移默化的作用。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225" name="弗2:11-22"/>
          <p:cNvSpPr txBox="1"/>
          <p:nvPr/>
        </p:nvSpPr>
        <p:spPr>
          <a:xfrm>
            <a:off x="426719" y="1295399"/>
            <a:ext cx="6995160" cy="5471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对青少年来说，发现父母所说的，原来他们自己也做不到，那就是他们反抗的开始。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父母说，信仰很重要，上教堂很重要…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但每逢考试期间，父母就叫孩子留在家里温习…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说一套，做一套，孩子学你做的那一套。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230" name="弗2:11-22"/>
          <p:cNvSpPr txBox="1"/>
          <p:nvPr/>
        </p:nvSpPr>
        <p:spPr>
          <a:xfrm>
            <a:off x="426719" y="1295400"/>
            <a:ext cx="6995160" cy="24739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许多父母，有“养育”儿女；也有“管教”儿女；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但却没有“照着主”来管教和警戒儿女。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2.作父母的</a:t>
            </a:r>
          </a:p>
        </p:txBody>
      </p:sp>
      <p:sp>
        <p:nvSpPr>
          <p:cNvPr id="1235" name="弗2:11-22"/>
          <p:cNvSpPr txBox="1"/>
          <p:nvPr/>
        </p:nvSpPr>
        <p:spPr>
          <a:xfrm>
            <a:off x="426719" y="1295400"/>
            <a:ext cx="6995160" cy="4119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许多父母为到儿女在世上的成就而光荣，例如入读名牌大学，在社会上成为成功人士，但那都会转眼过去。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唯有儿女能一生跟随主，有永生的盼望，这才是作基督徒父母，感到最安心的事情。</a:t>
            </a: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0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总结：</a:t>
            </a:r>
            <a:r>
              <a:rPr>
                <a:solidFill>
                  <a:srgbClr val="FF2600"/>
                </a:solidFill>
              </a:rPr>
              <a:t>为家庭认罪悔改</a:t>
            </a:r>
          </a:p>
        </p:txBody>
      </p:sp>
      <p:sp>
        <p:nvSpPr>
          <p:cNvPr id="1241" name="弗2:11-22"/>
          <p:cNvSpPr txBox="1"/>
          <p:nvPr/>
        </p:nvSpPr>
        <p:spPr>
          <a:xfrm>
            <a:off x="426719" y="1295400"/>
            <a:ext cx="6995160" cy="2529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今天的经文，我们谈到作儿女的，也谈到作父母的。或者在讲论的时候，我们也想到自己的父母，也想起自己的儿女。我们为他们祷告。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rPr>
                <a:uFill>
                  <a:solidFill>
                    <a:srgbClr val="00008B"/>
                  </a:solidFill>
                </a:uFill>
                <a:latin typeface="新細明體"/>
                <a:ea typeface="新細明體"/>
                <a:cs typeface="新細明體"/>
                <a:sym typeface="新細明體"/>
              </a:rPr>
              <a:t>作儿女的</a:t>
            </a:r>
          </a:p>
        </p:txBody>
      </p:sp>
      <p:sp>
        <p:nvSpPr>
          <p:cNvPr id="1064" name="弗2:11-22"/>
          <p:cNvSpPr txBox="1"/>
          <p:nvPr/>
        </p:nvSpPr>
        <p:spPr>
          <a:xfrm>
            <a:off x="426719" y="1295400"/>
            <a:ext cx="6995160" cy="4880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在受托的观念来说，儿女是神托付了父母照管的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作儿女的要听从父母，孝敬父母，是顺服神所赋予父母的权柄。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孝敬父母是敬畏神的一部分。</a:t>
            </a:r>
            <a:br/>
            <a:endParaRPr/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5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总结：</a:t>
            </a:r>
            <a:r>
              <a:rPr>
                <a:solidFill>
                  <a:srgbClr val="FF2600"/>
                </a:solidFill>
              </a:rPr>
              <a:t>为家庭认罪悔改</a:t>
            </a:r>
          </a:p>
        </p:txBody>
      </p:sp>
      <p:sp>
        <p:nvSpPr>
          <p:cNvPr id="1246" name="弗2:11-22"/>
          <p:cNvSpPr txBox="1"/>
          <p:nvPr/>
        </p:nvSpPr>
        <p:spPr>
          <a:xfrm>
            <a:off x="426719" y="1295400"/>
            <a:ext cx="6995160" cy="4422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	‧当中真是错纵复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杂</a:t>
            </a:r>
            <a:r>
              <a:t>的关系，因为我们都在罪恶的世界当中，许多错误的观念一直在影响着我们，破坏着人与人的关系，甚至在人伦至亲中，也深受伤害。</a:t>
            </a:r>
          </a:p>
          <a:p>
            <a:pPr marL="120650" indent="-107314" defTabSz="457200">
              <a:buClr>
                <a:srgbClr val="000000"/>
              </a:buClr>
              <a:buSzPct val="100000"/>
              <a:buFont typeface="PingFang HK Regular"/>
              <a:buChar char="‧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我们求主怜悯，也因着神对我们的饶恕，我们学习饶恕。</a:t>
            </a: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总结：</a:t>
            </a:r>
            <a:r>
              <a:rPr>
                <a:solidFill>
                  <a:srgbClr val="FF2600"/>
                </a:solidFill>
              </a:rPr>
              <a:t>为家庭认罪悔改</a:t>
            </a:r>
          </a:p>
        </p:txBody>
      </p:sp>
      <p:sp>
        <p:nvSpPr>
          <p:cNvPr id="1251" name="弗2:11-22"/>
          <p:cNvSpPr txBox="1"/>
          <p:nvPr/>
        </p:nvSpPr>
        <p:spPr>
          <a:xfrm>
            <a:off x="426719" y="1295400"/>
            <a:ext cx="6995160" cy="3812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因着神的吩咐，我们愿意孝敬父母，听从父母的话，尊重，关心父母，也将福音传给他们。</a:t>
            </a:r>
          </a:p>
          <a:p>
            <a:pPr marL="120650" indent="-107314" defTabSz="457200">
              <a:buClr>
                <a:srgbClr val="000000"/>
              </a:buClr>
              <a:buSzPct val="100000"/>
              <a:buFont typeface="PingFang HK Regular"/>
              <a:buChar char="‧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作为父母的，我们也愿意将信仰教导孩子，使他们一生跟随主，作光明之子。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5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总结：</a:t>
            </a:r>
            <a:r>
              <a:rPr>
                <a:solidFill>
                  <a:srgbClr val="FF2600"/>
                </a:solidFill>
              </a:rPr>
              <a:t>为家庭认罪悔改</a:t>
            </a:r>
          </a:p>
        </p:txBody>
      </p:sp>
      <p:sp>
        <p:nvSpPr>
          <p:cNvPr id="1256" name="弗2:11-22"/>
          <p:cNvSpPr txBox="1"/>
          <p:nvPr/>
        </p:nvSpPr>
        <p:spPr>
          <a:xfrm>
            <a:off x="426719" y="1295400"/>
            <a:ext cx="6995160" cy="5031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这也是作为神子民的群体里的一个教导。</a:t>
            </a:r>
          </a:p>
          <a:p>
            <a:pPr marL="120650" indent="-107314" defTabSz="457200">
              <a:buClr>
                <a:srgbClr val="000000"/>
              </a:buClr>
              <a:buSzPct val="100000"/>
              <a:buFont typeface="PingFang HK Regular"/>
              <a:buChar char="‧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在教会中，我们应当怎样去看待在教会中的长者？虽然他们并不是肉身上的父母，但在他们事奉主的日子里，都有借得敬重，学习的地方，我们都可从他们的信心及祷告中，得着属灵的力量。</a:t>
            </a: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总结：</a:t>
            </a:r>
            <a:r>
              <a:rPr>
                <a:solidFill>
                  <a:srgbClr val="FF2600"/>
                </a:solidFill>
              </a:rPr>
              <a:t>为家庭认罪悔改</a:t>
            </a:r>
          </a:p>
        </p:txBody>
      </p:sp>
      <p:sp>
        <p:nvSpPr>
          <p:cNvPr id="1261" name="弗2:11-22"/>
          <p:cNvSpPr txBox="1"/>
          <p:nvPr/>
        </p:nvSpPr>
        <p:spPr>
          <a:xfrm>
            <a:off x="426719" y="1295400"/>
            <a:ext cx="6995160" cy="5031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650" indent="-107314" defTabSz="457200">
              <a:spcBef>
                <a:spcPts val="500"/>
              </a:spcBef>
              <a:buClr>
                <a:srgbClr val="000000"/>
              </a:buClr>
              <a:buSzPct val="100000"/>
              <a:buFont typeface="PingFang HK Regular"/>
              <a:buChar char="‧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这也是作为神子民的群体里的一个教导。</a:t>
            </a:r>
          </a:p>
          <a:p>
            <a:pPr marL="120650" indent="-107314" defTabSz="457200">
              <a:buClr>
                <a:srgbClr val="000000"/>
              </a:buClr>
              <a:buSzPct val="100000"/>
              <a:buFont typeface="PingFang HK Regular"/>
              <a:buChar char="‧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教会的青年呢？他们虽然在信仰上还在起步，但他们的冲劲，信仰的单纯，对真理的追求，我们都要保养顾惜他们，不致使他们跌倒，以致他们在信仰上成熟起来，一生跟随主。</a:t>
            </a:r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总结：</a:t>
            </a:r>
            <a:r>
              <a:rPr>
                <a:solidFill>
                  <a:srgbClr val="FF2600"/>
                </a:solidFill>
              </a:rPr>
              <a:t>为家庭认罪悔改</a:t>
            </a:r>
          </a:p>
        </p:txBody>
      </p:sp>
      <p:sp>
        <p:nvSpPr>
          <p:cNvPr id="1266" name="弗2:11-22"/>
          <p:cNvSpPr txBox="1"/>
          <p:nvPr/>
        </p:nvSpPr>
        <p:spPr>
          <a:xfrm>
            <a:off x="426719" y="1295400"/>
            <a:ext cx="6995160" cy="1310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r>
              <a:t>我们为到我们的父母、儿女、教会的长幼，一同祷告。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rPr>
                <a:uFill>
                  <a:solidFill>
                    <a:srgbClr val="00008B"/>
                  </a:solidFill>
                </a:uFill>
                <a:latin typeface="新細明體"/>
                <a:ea typeface="新細明體"/>
                <a:cs typeface="新細明體"/>
                <a:sym typeface="新細明體"/>
              </a:rPr>
              <a:t>作儿女的</a:t>
            </a:r>
          </a:p>
        </p:txBody>
      </p:sp>
      <p:sp>
        <p:nvSpPr>
          <p:cNvPr id="1069" name="弗2:11-22"/>
          <p:cNvSpPr txBox="1"/>
          <p:nvPr/>
        </p:nvSpPr>
        <p:spPr>
          <a:xfrm>
            <a:off x="426719" y="1295400"/>
            <a:ext cx="6995160" cy="53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十诫分两部份，首先是有关人与神之间的诫命，然后说到人伦之间的，孝敬父母就作为人伦之间的首条诫命。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在地上的父母，我们也不孝敬，我们怎能说我们会敬畏天父呢？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/>
            </a:r>
            <a:br>
              <a:rPr>
                <a:latin typeface="+mn-lt"/>
                <a:ea typeface="+mn-ea"/>
                <a:cs typeface="+mn-cs"/>
                <a:sym typeface="Helvetica"/>
              </a:rPr>
            </a:b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rPr>
                <a:uFill>
                  <a:solidFill>
                    <a:srgbClr val="00008B"/>
                  </a:solidFill>
                </a:uFill>
                <a:latin typeface="新細明體"/>
                <a:ea typeface="新細明體"/>
                <a:cs typeface="新細明體"/>
                <a:sym typeface="新細明體"/>
              </a:rPr>
              <a:t>作儿女的</a:t>
            </a:r>
          </a:p>
        </p:txBody>
      </p:sp>
      <p:sp>
        <p:nvSpPr>
          <p:cNvPr id="1074" name="弗2:11-22"/>
          <p:cNvSpPr txBox="1"/>
          <p:nvPr/>
        </p:nvSpPr>
        <p:spPr>
          <a:xfrm>
            <a:off x="426719" y="1295400"/>
            <a:ext cx="6995160" cy="5302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十诫分两部份，首先是有关人与神之间的诫命，然后说到人伦之间的，孝敬父母就作为人伦之间的首条诫命。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在地上的父母，我们也不孝敬，我们怎能说我们会敬畏天父呢？</a:t>
            </a:r>
            <a:br/>
            <a:endParaRPr/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rPr>
                <a:uFill>
                  <a:solidFill>
                    <a:srgbClr val="00008B"/>
                  </a:solidFill>
                </a:uFill>
                <a:latin typeface="新細明體"/>
                <a:ea typeface="新細明體"/>
                <a:cs typeface="新細明體"/>
                <a:sym typeface="新細明體"/>
              </a:rPr>
              <a:t>作儿女的</a:t>
            </a:r>
          </a:p>
        </p:txBody>
      </p:sp>
      <p:sp>
        <p:nvSpPr>
          <p:cNvPr id="1079" name="弗2:11-22"/>
          <p:cNvSpPr txBox="1"/>
          <p:nvPr/>
        </p:nvSpPr>
        <p:spPr>
          <a:xfrm>
            <a:off x="426719" y="1295400"/>
            <a:ext cx="6995160" cy="42049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在这诫命中，听从父母，就等同听从神了。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因此，也有人辩论说，这并不是人伦诫命，而也是敬畏神的表现。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/>
            </a:r>
            <a:br>
              <a:rPr>
                <a:latin typeface="+mn-lt"/>
                <a:ea typeface="+mn-ea"/>
                <a:cs typeface="+mn-cs"/>
                <a:sym typeface="Helvetica"/>
              </a:rPr>
            </a:b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rPr>
                <a:uFill>
                  <a:solidFill>
                    <a:srgbClr val="00008B"/>
                  </a:solidFill>
                </a:uFill>
                <a:latin typeface="新細明體"/>
                <a:ea typeface="新細明體"/>
                <a:cs typeface="新細明體"/>
                <a:sym typeface="新細明體"/>
              </a:rPr>
              <a:t>作儿女的</a:t>
            </a:r>
          </a:p>
        </p:txBody>
      </p:sp>
      <p:sp>
        <p:nvSpPr>
          <p:cNvPr id="1084" name="弗2:11-22"/>
          <p:cNvSpPr txBox="1"/>
          <p:nvPr/>
        </p:nvSpPr>
        <p:spPr>
          <a:xfrm>
            <a:off x="426719" y="1295400"/>
            <a:ext cx="6995160" cy="5556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但保罗补充说“</a:t>
            </a:r>
            <a:r>
              <a:rPr>
                <a:solidFill>
                  <a:srgbClr val="4F8F00"/>
                </a:solidFill>
              </a:rPr>
              <a:t>要在主里听从父母</a:t>
            </a:r>
            <a:r>
              <a:t>”。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在信仰上的不同，或者会带来冲突，但我们可以避免这些冲突的。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例如在祭祖的事情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994" indent="-327659" algn="just">
              <a:lnSpc>
                <a:spcPct val="90000"/>
              </a:lnSpc>
              <a:buClr>
                <a:srgbClr val="000000"/>
              </a:buClr>
              <a:buSzPct val="100000"/>
              <a:buFont typeface="Helvetica"/>
              <a:buChar char="•"/>
              <a:defRPr sz="3400" b="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t>又或在洗礼的事情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/>
            </a:r>
            <a:br>
              <a:rPr>
                <a:latin typeface="+mn-lt"/>
                <a:ea typeface="+mn-ea"/>
                <a:cs typeface="+mn-cs"/>
                <a:sym typeface="Helvetica"/>
              </a:rPr>
            </a:br>
            <a:endParaRPr>
              <a:latin typeface="+mn-lt"/>
              <a:ea typeface="+mn-ea"/>
              <a:cs typeface="+mn-cs"/>
              <a:sym typeface="Helvetica"/>
            </a:endParaRP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rPr>
                <a:uFill>
                  <a:solidFill>
                    <a:srgbClr val="00008B"/>
                  </a:solidFill>
                </a:uFill>
                <a:latin typeface="新細明體"/>
                <a:ea typeface="新細明體"/>
                <a:cs typeface="新細明體"/>
                <a:sym typeface="新細明體"/>
              </a:rPr>
              <a:t>作儿女的</a:t>
            </a:r>
          </a:p>
        </p:txBody>
      </p:sp>
      <p:sp>
        <p:nvSpPr>
          <p:cNvPr id="1089" name="弗2:11-22"/>
          <p:cNvSpPr txBox="1"/>
          <p:nvPr/>
        </p:nvSpPr>
        <p:spPr>
          <a:xfrm>
            <a:off x="426719" y="1295400"/>
            <a:ext cx="6995160" cy="3997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保罗说“</a:t>
            </a:r>
            <a:r>
              <a:rPr>
                <a:solidFill>
                  <a:srgbClr val="4F8F00"/>
                </a:solidFill>
              </a:rPr>
              <a:t>要在主里听从父母</a:t>
            </a:r>
            <a:r>
              <a:t>”，我们也希望帮助父母信主， 使他们得着从神而来的福，是最好的孝敬方式。</a:t>
            </a:r>
            <a:br/>
            <a:endParaRPr/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2116</Words>
  <Application>Microsoft Office PowerPoint</Application>
  <PresentationFormat>Bildschirmpräsentation (4:3)</PresentationFormat>
  <Paragraphs>358</Paragraphs>
  <Slides>44</Slides>
  <Notes>44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44</vt:i4>
      </vt:variant>
    </vt:vector>
  </HeadingPairs>
  <TitlesOfParts>
    <vt:vector size="45" baseType="lpstr">
      <vt:lpstr>Benutzerdefiniertes 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  <vt:lpstr>Folie 25</vt:lpstr>
      <vt:lpstr>Folie 26</vt:lpstr>
      <vt:lpstr>Folie 27</vt:lpstr>
      <vt:lpstr>Folie 28</vt:lpstr>
      <vt:lpstr>Folie 29</vt:lpstr>
      <vt:lpstr>Folie 30</vt:lpstr>
      <vt:lpstr>Folie 31</vt:lpstr>
      <vt:lpstr>Folie 32</vt:lpstr>
      <vt:lpstr>Folie 33</vt:lpstr>
      <vt:lpstr>Folie 34</vt:lpstr>
      <vt:lpstr>Folie 35</vt:lpstr>
      <vt:lpstr>Folie 36</vt:lpstr>
      <vt:lpstr>Folie 37</vt:lpstr>
      <vt:lpstr>Folie 38</vt:lpstr>
      <vt:lpstr>Folie 39</vt:lpstr>
      <vt:lpstr>Folie 40</vt:lpstr>
      <vt:lpstr>Folie 41</vt:lpstr>
      <vt:lpstr>Folie 42</vt:lpstr>
      <vt:lpstr>Folie 43</vt:lpstr>
      <vt:lpstr>Folie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cp:lastModifiedBy>Dongdong</cp:lastModifiedBy>
  <cp:revision>1</cp:revision>
  <dcterms:modified xsi:type="dcterms:W3CDTF">2020-08-29T22:44:01Z</dcterms:modified>
</cp:coreProperties>
</file>