
<file path=[Content_Types].xml><?xml version="1.0" encoding="utf-8"?>
<Types xmlns="http://schemas.openxmlformats.org/package/2006/content-types"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notesSlides/notesSlide3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300" r:id="rId42"/>
    <p:sldId id="301" r:id="rId43"/>
    <p:sldId id="302" r:id="rId4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8" name="Shape 11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Shape 11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3" name="Shape 11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Shape 11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8" name="Shape 11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3" name="Shape 1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8" name="Shape 1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Shape 119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3" name="Shape 11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0" name="Shape 10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Shape 11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8" name="Shape 1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Shape 120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3" name="Shape 120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Shape 12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8" name="Shape 1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Shape 1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3" name="Shape 1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Shape 12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8" name="Shape 12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Shape 12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3" name="Shape 12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Shape 12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8" name="Shape 12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Shape 123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3" name="Shape 123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Shape 12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8" name="Shape 12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Shape 12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3" name="Shape 12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5" name="Shape 10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Shape 12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8" name="Shape 12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Shape 125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4" name="Shape 12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Shape 12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9" name="Shape 12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Shape 12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4" name="Shape 12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0" name="Shape 10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5" name="Shape 107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  <p:sldLayoutId id="2147483683" r:id="rId34"/>
    <p:sldLayoutId id="2147483684" r:id="rId35"/>
    <p:sldLayoutId id="2147483685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  <p:sldLayoutId id="2147483697" r:id="rId48"/>
    <p:sldLayoutId id="2147483698" r:id="rId49"/>
    <p:sldLayoutId id="2147483699" r:id="rId50"/>
    <p:sldLayoutId id="2147483700" r:id="rId51"/>
    <p:sldLayoutId id="2147483701" r:id="rId52"/>
    <p:sldLayoutId id="2147483702" r:id="rId53"/>
    <p:sldLayoutId id="2147483703" r:id="rId54"/>
    <p:sldLayoutId id="2147483704" r:id="rId55"/>
    <p:sldLayoutId id="2147483705" r:id="rId56"/>
    <p:sldLayoutId id="2147483706" r:id="rId57"/>
    <p:sldLayoutId id="2147483707" r:id="rId58"/>
    <p:sldLayoutId id="2147483708" r:id="rId59"/>
    <p:sldLayoutId id="2147483709" r:id="rId60"/>
    <p:sldLayoutId id="2147483710" r:id="rId61"/>
    <p:sldLayoutId id="2147483711" r:id="rId62"/>
    <p:sldLayoutId id="2147483712" r:id="rId63"/>
    <p:sldLayoutId id="2147483713" r:id="rId64"/>
    <p:sldLayoutId id="2147483714" r:id="rId65"/>
    <p:sldLayoutId id="2147483715" r:id="rId66"/>
    <p:sldLayoutId id="2147483716" r:id="rId67"/>
    <p:sldLayoutId id="2147483717" r:id="rId68"/>
    <p:sldLayoutId id="2147483718" r:id="rId69"/>
    <p:sldLayoutId id="2147483719" r:id="rId70"/>
    <p:sldLayoutId id="2147483720" r:id="rId71"/>
    <p:sldLayoutId id="2147483721" r:id="rId72"/>
    <p:sldLayoutId id="2147483722" r:id="rId73"/>
    <p:sldLayoutId id="2147483723" r:id="rId74"/>
    <p:sldLayoutId id="2147483724" r:id="rId75"/>
    <p:sldLayoutId id="2147483725" r:id="rId76"/>
    <p:sldLayoutId id="2147483726" r:id="rId77"/>
    <p:sldLayoutId id="2147483727" r:id="rId78"/>
    <p:sldLayoutId id="2147483728" r:id="rId79"/>
    <p:sldLayoutId id="2147483729" r:id="rId80"/>
    <p:sldLayoutId id="2147483730" r:id="rId81"/>
    <p:sldLayoutId id="2147483731" r:id="rId82"/>
    <p:sldLayoutId id="2147483732" r:id="rId83"/>
    <p:sldLayoutId id="2147483733" r:id="rId84"/>
    <p:sldLayoutId id="2147483734" r:id="rId85"/>
    <p:sldLayoutId id="2147483735" r:id="rId86"/>
    <p:sldLayoutId id="2147483736" r:id="rId87"/>
    <p:sldLayoutId id="2147483737" r:id="rId88"/>
    <p:sldLayoutId id="2147483738" r:id="rId89"/>
    <p:sldLayoutId id="2147483739" r:id="rId90"/>
    <p:sldLayoutId id="2147483740" r:id="rId91"/>
    <p:sldLayoutId id="2147483741" r:id="rId92"/>
    <p:sldLayoutId id="2147483742" r:id="rId93"/>
    <p:sldLayoutId id="2147483743" r:id="rId94"/>
    <p:sldLayoutId id="2147483744" r:id="rId95"/>
    <p:sldLayoutId id="2147483745" r:id="rId96"/>
    <p:sldLayoutId id="2147483746" r:id="rId97"/>
    <p:sldLayoutId id="2147483747" r:id="rId98"/>
    <p:sldLayoutId id="2147483748" r:id="rId99"/>
    <p:sldLayoutId id="2147483749" r:id="rId100"/>
    <p:sldLayoutId id="2147483750" r:id="rId101"/>
    <p:sldLayoutId id="2147483751" r:id="rId102"/>
    <p:sldLayoutId id="2147483752" r:id="rId103"/>
    <p:sldLayoutId id="2147483753" r:id="rId104"/>
    <p:sldLayoutId id="2147483754" r:id="rId105"/>
    <p:sldLayoutId id="2147483755" r:id="rId106"/>
    <p:sldLayoutId id="2147483756" r:id="rId107"/>
    <p:sldLayoutId id="2147483757" r:id="rId108"/>
    <p:sldLayoutId id="2147483758" r:id="rId109"/>
    <p:sldLayoutId id="2147483759" r:id="rId110"/>
    <p:sldLayoutId id="2147483760" r:id="rId111"/>
    <p:sldLayoutId id="2147483761" r:id="rId112"/>
    <p:sldLayoutId id="2147483762" r:id="rId11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讲题：圣洁没有瑕疪的教会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弗5:22-33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400"/>
            <a:ext cx="6995160" cy="3726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“敬畏基督”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这并不是因着这人的良善、他做了什么待我好，然后我去报答他，不是条件的交换，也不是一种因果的关系。而是由于基督，我们的关系改变了。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400"/>
            <a:ext cx="6995160" cy="3726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第二，顺服不是单方面的，而是</a:t>
            </a:r>
            <a:r>
              <a:rPr>
                <a:solidFill>
                  <a:srgbClr val="FF2600"/>
                </a:solidFill>
              </a:rPr>
              <a:t>“彼此顺服”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我们在耶稣基督的身上，我们看到祂与人之间的关系，我们看不到一种高高在上的模式，而是反倒虚己，取了奴仆的样式。</a:t>
            </a:r>
            <a:endParaRPr>
              <a:solidFill>
                <a:srgbClr val="FF2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26719" y="1295400"/>
            <a:ext cx="6995160" cy="4274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第三，</a:t>
            </a:r>
            <a:r>
              <a:rPr>
                <a:solidFill>
                  <a:srgbClr val="FF2600"/>
                </a:solidFill>
              </a:rPr>
              <a:t>怎能做到</a:t>
            </a:r>
            <a:r>
              <a:t>彼此顺服呢？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承接上文，</a:t>
            </a:r>
            <a:r>
              <a:rPr>
                <a:solidFill>
                  <a:srgbClr val="FF2600"/>
                </a:solidFill>
              </a:rPr>
              <a:t>这是“圣灵充满的结果”</a:t>
            </a:r>
            <a:r>
              <a:t>，“乃要被</a:t>
            </a:r>
            <a:r>
              <a:rPr>
                <a:solidFill>
                  <a:srgbClr val="777777"/>
                </a:solidFill>
              </a:rPr>
              <a:t>圣</a:t>
            </a:r>
            <a:r>
              <a:t>灵充满。</a:t>
            </a:r>
            <a:r>
              <a:rPr sz="1381">
                <a:solidFill>
                  <a:srgbClr val="AAAAAA"/>
                </a:solidFill>
              </a:rPr>
              <a:t>19</a:t>
            </a:r>
            <a:r>
              <a:t>当用诗章、颂词、灵歌彼此对说，口唱心和地赞美主。</a:t>
            </a:r>
            <a:r>
              <a:rPr sz="1381">
                <a:solidFill>
                  <a:srgbClr val="AAAAAA"/>
                </a:solidFill>
              </a:rPr>
              <a:t>20</a:t>
            </a:r>
            <a:r>
              <a:t>凡事要奉我们主耶稣基督的名常常感谢父神。</a:t>
            </a:r>
            <a:r>
              <a:rPr sz="1381">
                <a:solidFill>
                  <a:srgbClr val="AAAAAA"/>
                </a:solidFill>
              </a:rPr>
              <a:t>21</a:t>
            </a:r>
            <a:r>
              <a:t>又当存敬畏基督的心，彼此顺服。”</a:t>
            </a:r>
            <a:endParaRPr>
              <a:solidFill>
                <a:srgbClr val="FF2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26719" y="1295400"/>
            <a:ext cx="6995160" cy="1249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第四，</a:t>
            </a:r>
            <a:r>
              <a:rPr>
                <a:solidFill>
                  <a:srgbClr val="FF2600"/>
                </a:solidFill>
              </a:rPr>
              <a:t>这不单指到夫妻关系，也指到父母和儿女，仆人和主人。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26719" y="1295400"/>
            <a:ext cx="6995160" cy="5344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保罗首先说到</a:t>
            </a:r>
            <a:r>
              <a:rPr>
                <a:solidFill>
                  <a:srgbClr val="FF2600"/>
                </a:solidFill>
              </a:rPr>
              <a:t>作妻子的</a:t>
            </a:r>
            <a:r>
              <a:t>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第22-24节，“</a:t>
            </a:r>
            <a:r>
              <a:rPr b="1" baseline="31999">
                <a:solidFill>
                  <a:srgbClr val="FF0000"/>
                </a:solidFill>
              </a:rPr>
              <a:t>22</a:t>
            </a:r>
            <a:r>
              <a:rPr>
                <a:solidFill>
                  <a:srgbClr val="333333"/>
                </a:solidFill>
              </a:rPr>
              <a:t>你们</a:t>
            </a:r>
            <a:r>
              <a:t>作妻子的，当顺服自己的丈夫，如同顺服主。</a:t>
            </a:r>
            <a:r>
              <a:rPr b="1" baseline="31999">
                <a:solidFill>
                  <a:srgbClr val="FF0000"/>
                </a:solidFill>
              </a:rPr>
              <a:t>23</a:t>
            </a:r>
            <a:r>
              <a:t>因为丈夫是妻子的头，如同基督是教会的头；他又是教会全体的救主。</a:t>
            </a:r>
            <a:r>
              <a:rPr b="1" baseline="31999">
                <a:solidFill>
                  <a:srgbClr val="FF0000"/>
                </a:solidFill>
              </a:rPr>
              <a:t>24</a:t>
            </a:r>
            <a:r>
              <a:t>教会怎样顺服基督，妻子也要怎样凡事顺服丈夫。”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在33节再说，“</a:t>
            </a:r>
            <a:r>
              <a:rPr b="1" baseline="31999">
                <a:solidFill>
                  <a:srgbClr val="FF0000"/>
                </a:solidFill>
              </a:rPr>
              <a:t>33</a:t>
            </a:r>
            <a:r>
              <a:t>妻子也当敬重她的丈夫。 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26719" y="1295400"/>
            <a:ext cx="6995160" cy="2473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一谈到“顺服”，在现今的世代就会反对，</a:t>
            </a:r>
            <a:r>
              <a:rPr>
                <a:solidFill>
                  <a:srgbClr val="FF2600"/>
                </a:solidFill>
              </a:rPr>
              <a:t>女权主义者</a:t>
            </a:r>
            <a:r>
              <a:t>更反对。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而“顺服”，又给人一种</a:t>
            </a:r>
            <a:r>
              <a:rPr>
                <a:solidFill>
                  <a:srgbClr val="FF2600"/>
                </a:solidFill>
              </a:rPr>
              <a:t>威权主义</a:t>
            </a:r>
            <a:r>
              <a:t>的味道，有着阶级不平等的意味。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26719" y="1295400"/>
            <a:ext cx="6995160" cy="3022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如今谈到作妻子的，要顺服丈夫，原因就是</a:t>
            </a:r>
            <a:r>
              <a:rPr>
                <a:solidFill>
                  <a:srgbClr val="FF2600"/>
                </a:solidFill>
              </a:rPr>
              <a:t>丈夫是作“头”</a:t>
            </a:r>
            <a:r>
              <a:t>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那是什么意思？</a:t>
            </a:r>
            <a:r>
              <a:rPr>
                <a:solidFill>
                  <a:srgbClr val="FF2600"/>
                </a:solidFill>
              </a:rPr>
              <a:t>若果我们只视这是种职分的分别，我们就不会有这种“父权”或“阶级”的感受。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26719" y="1295400"/>
            <a:ext cx="6995160" cy="2600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作</a:t>
            </a:r>
            <a:r>
              <a:rPr>
                <a:solidFill>
                  <a:srgbClr val="FF2600"/>
                </a:solidFill>
              </a:rPr>
              <a:t>“头”</a:t>
            </a:r>
            <a:r>
              <a:t>的意思不是高人一等，只是他</a:t>
            </a:r>
            <a:r>
              <a:rPr>
                <a:solidFill>
                  <a:srgbClr val="FF2600"/>
                </a:solidFill>
              </a:rPr>
              <a:t>“有责任带领”</a:t>
            </a:r>
            <a:r>
              <a:t>的意思。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他要</a:t>
            </a:r>
            <a:r>
              <a:rPr>
                <a:solidFill>
                  <a:srgbClr val="FF2600"/>
                </a:solidFill>
              </a:rPr>
              <a:t>“负责任”</a:t>
            </a:r>
            <a:r>
              <a:t>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权柄是从神赋予职分</a:t>
            </a:r>
            <a:r>
              <a:t>而来。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26719" y="1295400"/>
            <a:ext cx="6995160" cy="2473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他有责任按着神的话语作头，我们就当顺服。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我们看出他作头的，有带着从神而来的权柄与秩序，因而顺服。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26719" y="1295400"/>
            <a:ext cx="6995160" cy="4246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我们怎样知道他有没有按着神的吩咐行使权力？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那得看丈夫是否以</a:t>
            </a:r>
            <a:r>
              <a:rPr>
                <a:solidFill>
                  <a:srgbClr val="FF2600"/>
                </a:solidFill>
              </a:rPr>
              <a:t>“爱”</a:t>
            </a:r>
            <a:r>
              <a:t>妻子为出发点，那就可以辨认。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</a:t>
            </a:r>
            <a:r>
              <a:rPr sz="3300" b="1" baseline="31999">
                <a:solidFill>
                  <a:srgbClr val="FF2600"/>
                </a:solidFill>
              </a:rPr>
              <a:t>33</a:t>
            </a:r>
            <a:r>
              <a:t>然而，你们各人都当爱妻子，如同爱自己一样。妻子也当敬重她的丈夫。”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4992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上次讲道的时候，我们谈了</a:t>
            </a:r>
            <a:r>
              <a:rPr>
                <a:solidFill>
                  <a:srgbClr val="FF2600"/>
                </a:solidFill>
              </a:rPr>
              <a:t>“蒙慈爱的儿女”</a:t>
            </a:r>
            <a:r>
              <a:t>，那是一个比喻。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我们也要知道，作为神的儿女的，这个关系是不会改变的，神爱我们的心也不会改变，他对我们一切的要求，都是出于爱，作为出发点都是希望我们能有一个美好的生命。</a:t>
            </a: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26719" y="1295400"/>
            <a:ext cx="6995160" cy="4795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“顺服”就不是无条件的。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第一，因为我们顺服的对象，就是作丈夫的，首先是顺服神，</a:t>
            </a:r>
            <a:r>
              <a:rPr>
                <a:solidFill>
                  <a:srgbClr val="FF2600"/>
                </a:solidFill>
              </a:rPr>
              <a:t>他首先服在神的带领下，叫妻子顺服。</a:t>
            </a:r>
            <a:r>
              <a:t>换句话说，妻子顺服丈夫，其实是在顺服神。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第二，丈夫是出于爱而带领妻子的，</a:t>
            </a:r>
            <a:r>
              <a:rPr>
                <a:solidFill>
                  <a:srgbClr val="FF2600"/>
                </a:solidFill>
              </a:rPr>
              <a:t>妻子就顺服于丈夫的爱底下。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26719" y="1295400"/>
            <a:ext cx="6995160" cy="521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作丈夫的，可能会说，那还叫“顺服”吗？原来有条件的，那还叫顺服吗？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我们要记得，</a:t>
            </a:r>
            <a:r>
              <a:rPr>
                <a:solidFill>
                  <a:srgbClr val="FF2600"/>
                </a:solidFill>
              </a:rPr>
              <a:t>我们都有同一位主，我们都是顺服在祂的权柄底下。</a:t>
            </a:r>
            <a:r>
              <a:t>同样的，我们也是在祂的爱底下。在神的创造下，我们都是祂手所造的，我们都当服在祂的权柄下，这是应当的。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26719" y="1295400"/>
            <a:ext cx="6995160" cy="521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这里有一个难题，若</a:t>
            </a:r>
            <a:r>
              <a:rPr>
                <a:solidFill>
                  <a:srgbClr val="FF2600"/>
                </a:solidFill>
              </a:rPr>
              <a:t>丈夫不是基督徒，那又怎办？还要顺服吗？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我的意见是，那不信的丈夫，若仍是抱着“爱”来带领这个家庭的话，虽然他还未认识主，但他却在不知道的情况下，顺从了主的吩咐，他还是在带领着这个家庭的，若没有违背信仰的话，我们还是要顺服他的。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2.作妻子的（顺服的教会）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26719" y="1295400"/>
            <a:ext cx="6995160" cy="289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在保罗的比喻里，教会顺服基督；基督是教会的头；他又是教会全体的救主。两者参对照，我们也会明白，</a:t>
            </a:r>
            <a:r>
              <a:rPr>
                <a:solidFill>
                  <a:srgbClr val="FF2600"/>
                </a:solidFill>
              </a:rPr>
              <a:t>教会也正如妻子，也当顺服基督，让基督带领教会。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讲题：在基督里合一"/>
          <p:cNvSpPr txBox="1"/>
          <p:nvPr/>
        </p:nvSpPr>
        <p:spPr>
          <a:xfrm>
            <a:off x="426718" y="475873"/>
            <a:ext cx="724162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66" name="弗2:11-22"/>
          <p:cNvSpPr txBox="1"/>
          <p:nvPr/>
        </p:nvSpPr>
        <p:spPr>
          <a:xfrm>
            <a:off x="426719" y="1295400"/>
            <a:ext cx="6995160" cy="1376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我们谈到</a:t>
            </a:r>
            <a:r>
              <a:rPr>
                <a:solidFill>
                  <a:srgbClr val="FF2600"/>
                </a:solidFill>
              </a:rPr>
              <a:t>作丈夫的</a:t>
            </a:r>
            <a:r>
              <a:t>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他首先提到</a:t>
            </a:r>
            <a:r>
              <a:rPr>
                <a:solidFill>
                  <a:srgbClr val="FF2600"/>
                </a:solidFill>
              </a:rPr>
              <a:t>“爱”</a:t>
            </a:r>
            <a:r>
              <a:t>你们的妻子。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讲题：在基督里合一"/>
          <p:cNvSpPr txBox="1"/>
          <p:nvPr/>
        </p:nvSpPr>
        <p:spPr>
          <a:xfrm>
            <a:off x="426718" y="475873"/>
            <a:ext cx="731363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71" name="弗2:11-22"/>
          <p:cNvSpPr txBox="1"/>
          <p:nvPr/>
        </p:nvSpPr>
        <p:spPr>
          <a:xfrm>
            <a:off x="426719" y="1295400"/>
            <a:ext cx="6995160" cy="3571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十诫中将妻子和仆婢、牛驴并列，“</a:t>
            </a:r>
            <a:r>
              <a:rPr sz="1381">
                <a:solidFill>
                  <a:srgbClr val="AAAAAA"/>
                </a:solidFill>
              </a:rPr>
              <a:t>17</a:t>
            </a:r>
            <a:r>
              <a:t>“不可贪恋人的房屋；也不可贪恋人的妻子、仆婢、牛驴，并他一切所有的。”（出20:17）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视为男人财产的一部分，那是当时的文化，社会阶层。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讲题：在基督里合一"/>
          <p:cNvSpPr txBox="1"/>
          <p:nvPr/>
        </p:nvSpPr>
        <p:spPr>
          <a:xfrm>
            <a:off x="426718" y="475873"/>
            <a:ext cx="731363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76" name="弗2:11-22"/>
          <p:cNvSpPr txBox="1"/>
          <p:nvPr/>
        </p:nvSpPr>
        <p:spPr>
          <a:xfrm>
            <a:off x="426719" y="1295400"/>
            <a:ext cx="6995160" cy="1798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相传中，犹太男人每天早上祈祷说“主啊，我感谢你，因为我不是一个外邦人、奴隶或女人。”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讲题：在基督里合一"/>
          <p:cNvSpPr txBox="1"/>
          <p:nvPr/>
        </p:nvSpPr>
        <p:spPr>
          <a:xfrm>
            <a:off x="426718" y="475873"/>
            <a:ext cx="745765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81" name="弗2:11-22"/>
          <p:cNvSpPr txBox="1"/>
          <p:nvPr/>
        </p:nvSpPr>
        <p:spPr>
          <a:xfrm>
            <a:off x="426719" y="1295400"/>
            <a:ext cx="6995160" cy="234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这种男尊女卑，视女性为男性的财产的观念，明显有违神的创造，也和基督里的新人类关系，全都合而为一的奥秘相违背。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讲题：在基督里合一"/>
          <p:cNvSpPr txBox="1"/>
          <p:nvPr/>
        </p:nvSpPr>
        <p:spPr>
          <a:xfrm>
            <a:off x="426718" y="475873"/>
            <a:ext cx="745765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86" name="弗2:11-22"/>
          <p:cNvSpPr txBox="1"/>
          <p:nvPr/>
        </p:nvSpPr>
        <p:spPr>
          <a:xfrm>
            <a:off x="426719" y="1295400"/>
            <a:ext cx="6995160" cy="234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但保罗在基督的救赎里，看到的是一种完全不同的观念，“</a:t>
            </a:r>
            <a:r>
              <a:rPr b="1" baseline="31999">
                <a:solidFill>
                  <a:srgbClr val="FF0000"/>
                </a:solidFill>
              </a:rPr>
              <a:t>25</a:t>
            </a:r>
            <a:r>
              <a:t>你们作丈夫的，要</a:t>
            </a:r>
            <a:r>
              <a:rPr>
                <a:solidFill>
                  <a:srgbClr val="FF2600"/>
                </a:solidFill>
              </a:rPr>
              <a:t>爱你们的妻子，正如基督爱教会，为教会舍己</a:t>
            </a:r>
            <a:r>
              <a:t>。”（5:25）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讲题：在基督里合一"/>
          <p:cNvSpPr txBox="1"/>
          <p:nvPr/>
        </p:nvSpPr>
        <p:spPr>
          <a:xfrm>
            <a:off x="426718" y="475873"/>
            <a:ext cx="731363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91" name="弗2:11-22"/>
          <p:cNvSpPr txBox="1"/>
          <p:nvPr/>
        </p:nvSpPr>
        <p:spPr>
          <a:xfrm>
            <a:off x="426719" y="1295400"/>
            <a:ext cx="6995160" cy="5344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耶稣基督爱教会，为教会舍己，我们</a:t>
            </a:r>
            <a:r>
              <a:rPr>
                <a:solidFill>
                  <a:srgbClr val="FF2600"/>
                </a:solidFill>
              </a:rPr>
              <a:t>爱妻子的程度，也要舍己</a:t>
            </a:r>
            <a:r>
              <a:t>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那从前是奥秘的，如今在基督里，揭示开来了，</a:t>
            </a:r>
            <a:r>
              <a:rPr>
                <a:solidFill>
                  <a:srgbClr val="FF2600"/>
                </a:solidFill>
              </a:rPr>
              <a:t>我们看耶稣基督看妇女的态度，看小孩的态度，都是平等的，祂都为他们舍己献上自己的生命。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在当中</a:t>
            </a:r>
            <a:r>
              <a:rPr>
                <a:solidFill>
                  <a:srgbClr val="FF2600"/>
                </a:solidFill>
              </a:rPr>
              <a:t>没有阶级</a:t>
            </a:r>
            <a:r>
              <a:t>，也</a:t>
            </a:r>
            <a:r>
              <a:rPr>
                <a:solidFill>
                  <a:srgbClr val="FF2600"/>
                </a:solidFill>
              </a:rPr>
              <a:t>没有男尊女卑</a:t>
            </a:r>
            <a: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9" y="1295399"/>
            <a:ext cx="7646594" cy="1958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今天的经文，我们来看另一个比喻，就是</a:t>
            </a:r>
            <a:r>
              <a:rPr>
                <a:solidFill>
                  <a:srgbClr val="FF2600"/>
                </a:solidFill>
              </a:rPr>
              <a:t>“夫妻的比喻”</a:t>
            </a:r>
            <a:r>
              <a:t>，当中也包含了</a:t>
            </a:r>
            <a:r>
              <a:rPr>
                <a:solidFill>
                  <a:srgbClr val="FF2600"/>
                </a:solidFill>
              </a:rPr>
              <a:t>“身体的比喻”</a:t>
            </a:r>
            <a:r>
              <a:t>。</a:t>
            </a:r>
            <a:endParaRPr sz="3400"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讲题：在基督里合一"/>
          <p:cNvSpPr txBox="1"/>
          <p:nvPr/>
        </p:nvSpPr>
        <p:spPr>
          <a:xfrm>
            <a:off x="426718" y="475873"/>
            <a:ext cx="724162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196" name="弗2:11-22"/>
          <p:cNvSpPr txBox="1"/>
          <p:nvPr/>
        </p:nvSpPr>
        <p:spPr>
          <a:xfrm>
            <a:off x="426719" y="1295400"/>
            <a:ext cx="6995160" cy="4246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什么是舍己？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就是连自己不愿意的地方，也得去办。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耶稣放下荣耀尊贵，成为人类，更走上十架，处在最卑微中，受苦，钉死在十架上，这是彻底舍己的爱。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讲题：在基督里合一"/>
          <p:cNvSpPr txBox="1"/>
          <p:nvPr/>
        </p:nvSpPr>
        <p:spPr>
          <a:xfrm>
            <a:off x="426718" y="475873"/>
            <a:ext cx="745765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01" name="弗2:11-22"/>
          <p:cNvSpPr txBox="1"/>
          <p:nvPr/>
        </p:nvSpPr>
        <p:spPr>
          <a:xfrm>
            <a:off x="426719" y="1295400"/>
            <a:ext cx="6995160" cy="5344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作为一个丈夫，我们为妻子犠牲了什么？说实话，没有多少吧！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当然在娶妻的时候，都带着浓浓的爱，但在结婚后，男人都埋首在他事业的发展上，并且认为妻子是帮助丈夫的，就是以成就丈夫的事业而牺牲的。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但若果我们以基督对教会的舍己来看，这完全是自私，错误的。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讲题：在基督里合一"/>
          <p:cNvSpPr txBox="1"/>
          <p:nvPr/>
        </p:nvSpPr>
        <p:spPr>
          <a:xfrm>
            <a:off x="426718" y="475873"/>
            <a:ext cx="738564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06" name="弗2:11-22"/>
          <p:cNvSpPr txBox="1"/>
          <p:nvPr/>
        </p:nvSpPr>
        <p:spPr>
          <a:xfrm>
            <a:off x="426719" y="1295400"/>
            <a:ext cx="6995160" cy="234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但我们以基督作为榜样的话，我们就会常感到亏欠，我们愿意为妻子放下多少尊严吗？我们愿意为妻子受什么苦呢？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讲题：在基督里合一"/>
          <p:cNvSpPr txBox="1"/>
          <p:nvPr/>
        </p:nvSpPr>
        <p:spPr>
          <a:xfrm>
            <a:off x="426718" y="475873"/>
            <a:ext cx="76016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11" name="弗2:11-22"/>
          <p:cNvSpPr txBox="1"/>
          <p:nvPr/>
        </p:nvSpPr>
        <p:spPr>
          <a:xfrm>
            <a:off x="426719" y="1295400"/>
            <a:ext cx="6995160" cy="234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第二点，作为丈夫的，他爱妻子，更切法</a:t>
            </a:r>
            <a:r>
              <a:rPr>
                <a:solidFill>
                  <a:srgbClr val="FF2600"/>
                </a:solidFill>
              </a:rPr>
              <a:t>使妻子成为他心中所爱的</a:t>
            </a:r>
            <a:r>
              <a:t>，他会成全妻子，使他得荣美，使妻子得以成长，得以完美。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讲题：在基督里合一"/>
          <p:cNvSpPr txBox="1"/>
          <p:nvPr/>
        </p:nvSpPr>
        <p:spPr>
          <a:xfrm>
            <a:off x="426718" y="475873"/>
            <a:ext cx="738564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16" name="弗2:11-22"/>
          <p:cNvSpPr txBox="1"/>
          <p:nvPr/>
        </p:nvSpPr>
        <p:spPr>
          <a:xfrm>
            <a:off x="426719" y="1295400"/>
            <a:ext cx="6995160" cy="344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保罗说，“正如基督爱教会，为教会舍己。</a:t>
            </a:r>
            <a:r>
              <a:rPr b="1" baseline="31999">
                <a:solidFill>
                  <a:srgbClr val="FF2600"/>
                </a:solidFill>
              </a:rPr>
              <a:t>26</a:t>
            </a:r>
            <a:r>
              <a:t>要用水借着道把教会洗净，成为圣洁，</a:t>
            </a:r>
            <a:r>
              <a:rPr b="1" baseline="31999">
                <a:solidFill>
                  <a:srgbClr val="FF2600"/>
                </a:solidFill>
              </a:rPr>
              <a:t>27</a:t>
            </a:r>
            <a:r>
              <a:t>可以献给自己，作个荣耀的教会，毫无玷污、皱纹等类的病，乃是圣洁没有瑕疵的。”（5:25-27）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讲题：在基督里合一"/>
          <p:cNvSpPr txBox="1"/>
          <p:nvPr/>
        </p:nvSpPr>
        <p:spPr>
          <a:xfrm>
            <a:off x="426718" y="475873"/>
            <a:ext cx="7529658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21" name="弗2:11-22"/>
          <p:cNvSpPr txBox="1"/>
          <p:nvPr/>
        </p:nvSpPr>
        <p:spPr>
          <a:xfrm>
            <a:off x="426719" y="1295400"/>
            <a:ext cx="6995160" cy="4668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借着教会所施行的</a:t>
            </a:r>
            <a:r>
              <a:rPr>
                <a:solidFill>
                  <a:srgbClr val="FF2600"/>
                </a:solidFill>
              </a:rPr>
              <a:t>“圣洗礼”</a:t>
            </a:r>
            <a:r>
              <a:t>及</a:t>
            </a:r>
            <a:r>
              <a:rPr>
                <a:solidFill>
                  <a:srgbClr val="FF2600"/>
                </a:solidFill>
              </a:rPr>
              <a:t>“圣道”</a:t>
            </a:r>
            <a:r>
              <a:t>，在神的应许下，我们成为基督徒，成为圣洁，作了基督的新妇，献给基督，而这是基督所成就的，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“成为圣洁，</a:t>
            </a:r>
            <a:r>
              <a:rPr b="1" baseline="31999">
                <a:solidFill>
                  <a:srgbClr val="FF2600"/>
                </a:solidFill>
              </a:rPr>
              <a:t>27</a:t>
            </a:r>
            <a:r>
              <a:t>可以献给自己，作个荣耀的教会，毫无玷污、皱纹等类的病，乃是圣洁没有瑕疵的。”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讲题：在基督里合一"/>
          <p:cNvSpPr txBox="1"/>
          <p:nvPr/>
        </p:nvSpPr>
        <p:spPr>
          <a:xfrm>
            <a:off x="426718" y="340363"/>
            <a:ext cx="7139825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作丈夫的（基督牺牲舍己的爱）</a:t>
            </a:r>
          </a:p>
        </p:txBody>
      </p:sp>
      <p:sp>
        <p:nvSpPr>
          <p:cNvPr id="1226" name="弗2:11-22"/>
          <p:cNvSpPr txBox="1"/>
          <p:nvPr/>
        </p:nvSpPr>
        <p:spPr>
          <a:xfrm>
            <a:off x="426719" y="1295400"/>
            <a:ext cx="6995160" cy="289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什么时候就是可以献给基督的时候呢？耶稣用婚筵的比喻说到天国；启示录也用基督的新妇来谈到教会。这些比喻，好像都是说到结婚那天。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讲题：在基督里合一"/>
          <p:cNvSpPr txBox="1"/>
          <p:nvPr/>
        </p:nvSpPr>
        <p:spPr>
          <a:xfrm>
            <a:off x="426718" y="475873"/>
            <a:ext cx="731363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31" name="弗2:11-22"/>
          <p:cNvSpPr txBox="1"/>
          <p:nvPr/>
        </p:nvSpPr>
        <p:spPr>
          <a:xfrm>
            <a:off x="426719" y="1295400"/>
            <a:ext cx="6995160" cy="3992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反，我们很多时候，对教会都有很多批评，说这里做得不好，那里不好，但原来在基督的眼中，祂对教会是这样的眼光。我们从来没有想过，在神眼中，竟然是这样。这几节的经文，我们看出基督对我们的爱是何等丰富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讲题：在基督里合一"/>
          <p:cNvSpPr txBox="1"/>
          <p:nvPr/>
        </p:nvSpPr>
        <p:spPr>
          <a:xfrm>
            <a:off x="426718" y="475873"/>
            <a:ext cx="738564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36" name="弗2:11-22"/>
          <p:cNvSpPr txBox="1"/>
          <p:nvPr/>
        </p:nvSpPr>
        <p:spPr>
          <a:xfrm>
            <a:off x="426719" y="1295400"/>
            <a:ext cx="6995160" cy="3022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第三，保罗说</a:t>
            </a:r>
            <a:r>
              <a:rPr>
                <a:solidFill>
                  <a:srgbClr val="FF2600"/>
                </a:solidFill>
              </a:rPr>
              <a:t>“如同爱自己的身子；爱妻子便是爱自己了。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 b="1" baseline="31999">
                <a:solidFill>
                  <a:srgbClr val="FF0000"/>
                </a:solidFill>
              </a:rPr>
              <a:t>29</a:t>
            </a:r>
            <a:r>
              <a:t>从来没有人恨恶自己的身子，总是保养顾惜，正像基督待教会一样，</a:t>
            </a:r>
            <a:r>
              <a:rPr b="1" baseline="31999">
                <a:solidFill>
                  <a:srgbClr val="FF0000"/>
                </a:solidFill>
              </a:rPr>
              <a:t>30</a:t>
            </a:r>
            <a:r>
              <a:t>因我们是他身上的肢体”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讲题：在基督里合一"/>
          <p:cNvSpPr txBox="1"/>
          <p:nvPr/>
        </p:nvSpPr>
        <p:spPr>
          <a:xfrm>
            <a:off x="426718" y="475873"/>
            <a:ext cx="738564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41" name="弗2:11-22"/>
          <p:cNvSpPr txBox="1"/>
          <p:nvPr/>
        </p:nvSpPr>
        <p:spPr>
          <a:xfrm>
            <a:off x="426719" y="1295400"/>
            <a:ext cx="6995160" cy="4119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“总是保养顾惜”</a:t>
            </a:r>
            <a:r>
              <a:t>说明这段关系是需要花时间，花心力去成就的。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我很喜欢一个讲法，</a:t>
            </a:r>
            <a:r>
              <a:rPr>
                <a:solidFill>
                  <a:srgbClr val="FF2600"/>
                </a:solidFill>
              </a:rPr>
              <a:t>“用生命浇灌婚姻”</a:t>
            </a:r>
            <a:r>
              <a:t>。我们想像，我们到花店，看到一株植物很美，拿回家，我们要有一个好的环境，定时的浇灌，才能保持美丽。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26719" y="1295399"/>
            <a:ext cx="7646594" cy="3177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保罗用不同的比喻来谈这关系，因为每个比喻也有局限，但用几个比喻来说，我们就能够丰富、补足了整个论述。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有云</a:t>
            </a:r>
            <a:r>
              <a:rPr>
                <a:solidFill>
                  <a:srgbClr val="FF2600"/>
                </a:solidFill>
              </a:rPr>
              <a:t>“言有尽，意无尽”</a:t>
            </a:r>
            <a:r>
              <a:t>。</a:t>
            </a:r>
            <a:endParaRPr sz="3400"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讲题：在基督里合一"/>
          <p:cNvSpPr txBox="1"/>
          <p:nvPr/>
        </p:nvSpPr>
        <p:spPr>
          <a:xfrm>
            <a:off x="426718" y="475873"/>
            <a:ext cx="738564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作丈夫的（基督牺牲舍己的爱</a:t>
            </a:r>
            <a:r>
              <a:rPr dirty="0"/>
              <a:t>）</a:t>
            </a:r>
          </a:p>
        </p:txBody>
      </p:sp>
      <p:sp>
        <p:nvSpPr>
          <p:cNvPr id="1246" name="弗2:11-22"/>
          <p:cNvSpPr txBox="1"/>
          <p:nvPr/>
        </p:nvSpPr>
        <p:spPr>
          <a:xfrm>
            <a:off x="426719" y="1295400"/>
            <a:ext cx="6995160" cy="4668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保罗说：“</a:t>
            </a:r>
            <a:r>
              <a:rPr b="1" baseline="31999">
                <a:solidFill>
                  <a:srgbClr val="FF0000"/>
                </a:solidFill>
              </a:rPr>
              <a:t>29</a:t>
            </a:r>
            <a:r>
              <a:t>从来没有人恨恶自己的身子，总是保养顾惜，正像基督待教会一样”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我们也深信，教会在基督的“保养顾惜”底下。耶稣基督一直都以祂的话，去浇灌我们，也期待我们能结出美好的果实，生命丰盛，以致教会能荣耀神的名。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252" name="弗2:11-22"/>
          <p:cNvSpPr txBox="1"/>
          <p:nvPr/>
        </p:nvSpPr>
        <p:spPr>
          <a:xfrm>
            <a:off x="426719" y="1295400"/>
            <a:ext cx="6995160" cy="3749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妻子的本分是顺服丈夫，但我们知道那是因着顺服主而有的表现，那并不是一样威权或者阶级的表现，而是因为丈夫是作为头，他要负责任带领，这是一个职分，而他也要向主负责。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257" name="弗2:11-22"/>
          <p:cNvSpPr txBox="1"/>
          <p:nvPr/>
        </p:nvSpPr>
        <p:spPr>
          <a:xfrm>
            <a:off x="426719" y="1295400"/>
            <a:ext cx="6995160" cy="1310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丈夫要为爱妻子而舍己，效法基督的牺牲，并且保养顾惜。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262" name="弗2:11-22"/>
          <p:cNvSpPr txBox="1"/>
          <p:nvPr/>
        </p:nvSpPr>
        <p:spPr>
          <a:xfrm>
            <a:off x="426719" y="1295400"/>
            <a:ext cx="6995160" cy="326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“顺服”是妻子的本份；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牺牲舍己的“爱”是作为丈夫所应当的；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这是一个比喻，教会当顺服基督的带领；因为基督为教会牺牲舍己。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26719" y="1295399"/>
            <a:ext cx="7646594" cy="4894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有时我们也不知道是</a:t>
            </a:r>
            <a:r>
              <a:rPr>
                <a:solidFill>
                  <a:srgbClr val="FF2600"/>
                </a:solidFill>
              </a:rPr>
              <a:t>“基督与教会的关系”</a:t>
            </a:r>
            <a:r>
              <a:t>丰富了我们对婚姻的观念，还是我们在</a:t>
            </a:r>
            <a:r>
              <a:rPr>
                <a:solidFill>
                  <a:srgbClr val="FF2600"/>
                </a:solidFill>
              </a:rPr>
              <a:t>“婚姻中的关系”</a:t>
            </a:r>
            <a:r>
              <a:t>丰富了我们对基督与教会的认识。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我就觉得是相辅相成，互相有影响的。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所以在今天哪，我在说基督与教会关系吗？是的，我在说婚姻的关系吗？也是的。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sz="3400"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73" name="弗2:11-22"/>
          <p:cNvSpPr txBox="1"/>
          <p:nvPr/>
        </p:nvSpPr>
        <p:spPr>
          <a:xfrm>
            <a:off x="426719" y="1295399"/>
            <a:ext cx="7646594" cy="3065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我们今天先来看各种</a:t>
            </a:r>
            <a:r>
              <a:rPr>
                <a:solidFill>
                  <a:srgbClr val="FF2600"/>
                </a:solidFill>
              </a:rPr>
              <a:t>关系的基础</a:t>
            </a:r>
            <a:r>
              <a:t>，然后看</a:t>
            </a:r>
            <a:r>
              <a:rPr>
                <a:solidFill>
                  <a:srgbClr val="FF2600"/>
                </a:solidFill>
              </a:rPr>
              <a:t>“作妻子的”</a:t>
            </a:r>
            <a:r>
              <a:t>，再看</a:t>
            </a:r>
            <a:r>
              <a:rPr>
                <a:solidFill>
                  <a:srgbClr val="FF2600"/>
                </a:solidFill>
              </a:rPr>
              <a:t>“作丈夫的”</a:t>
            </a:r>
            <a:r>
              <a:t>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在看经文前，我们先作一个祷告。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sz="3400"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3609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5:21“</a:t>
            </a:r>
            <a:r>
              <a:rPr sz="533" b="1" baseline="31999"/>
              <a:t>21</a:t>
            </a:r>
            <a:r>
              <a:t>又当存敬畏基督的心，彼此顺服。”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有些将經文接到</a:t>
            </a:r>
            <a:r>
              <a:rPr>
                <a:solidFill>
                  <a:srgbClr val="FF2600"/>
                </a:solidFill>
              </a:rPr>
              <a:t>上文里</a:t>
            </a:r>
            <a:r>
              <a:t>。有些呢，就放在</a:t>
            </a:r>
            <a:r>
              <a:rPr>
                <a:solidFill>
                  <a:srgbClr val="FF2600"/>
                </a:solidFill>
              </a:rPr>
              <a:t>下文里</a:t>
            </a:r>
            <a:r>
              <a:t>，放在</a:t>
            </a:r>
            <a:r>
              <a:rPr>
                <a:solidFill>
                  <a:srgbClr val="FF2600"/>
                </a:solidFill>
              </a:rPr>
              <a:t>“基督徒家庭”</a:t>
            </a:r>
            <a:r>
              <a:t>的标题下。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400"/>
            <a:ext cx="6995160" cy="2512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5:21“</a:t>
            </a:r>
            <a:r>
              <a:rPr sz="533" b="1" baseline="31999"/>
              <a:t>21</a:t>
            </a:r>
            <a:r>
              <a:t>又当存敬畏基督的心，彼此顺服。”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顺服的前提是</a:t>
            </a:r>
            <a:r>
              <a:rPr>
                <a:solidFill>
                  <a:srgbClr val="FF2600"/>
                </a:solidFill>
              </a:rPr>
              <a:t>“敬畏基督”</a:t>
            </a:r>
            <a: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敬畏基督、彼此顺服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400"/>
            <a:ext cx="6995160" cy="2628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“敬畏基督”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在基督所成就的救恩里，我们成为了新人，新的社会秩序，在合一奥秘的基础底下，我们彼此结连。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2173</Words>
  <Application>Microsoft Office PowerPoint</Application>
  <PresentationFormat>Bildschirmpräsentation (4:3)</PresentationFormat>
  <Paragraphs>339</Paragraphs>
  <Slides>43</Slides>
  <Notes>43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cp:lastModifiedBy>Dongdong</cp:lastModifiedBy>
  <cp:revision>1</cp:revision>
  <dcterms:modified xsi:type="dcterms:W3CDTF">2020-08-02T14:06:59Z</dcterms:modified>
</cp:coreProperties>
</file>