
<file path=[Content_Types].xml><?xml version="1.0" encoding="utf-8"?>
<Types xmlns="http://schemas.openxmlformats.org/package/2006/content-types"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22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hape 10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5" name="Shape 10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hape 10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0" name="Shape 10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Shape 11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2" name="Shape 11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7" name="Shape 11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Shape 11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2" name="Shape 11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Shape 11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8" name="Shape 11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Shape 11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3" name="Shape 11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Shape 1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8" name="Shape 1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Shape 11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3" name="Shape 11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Shape 11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9" name="Shape 11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Shape 11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9" name="Shape 11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6" name="Shape 10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Shape 11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4" name="Shape 11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Shape 11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0" name="Shape 11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Shape 11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5" name="Shape 11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Shape 11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0" name="Shape 11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Shape 11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5" name="Shape 11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Shape 11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1" name="Shape 11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Shape 11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6" name="Shape 1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Shape 11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1" name="Shape 11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Shape 11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6" name="Shape 11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Shape 12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1" name="Shape 12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Shape 10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2" name="Shape 10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Shape 12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7" name="Shape 12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Shape 12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2" name="Shape 12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Shape 12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7" name="Shape 12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Shape 12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2" name="Shape 12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Shape 12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7" name="Shape 12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Shape 12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2" name="Shape 12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Shape 12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8" name="Shape 12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Shape 12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3" name="Shape 12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8" name="Shape 10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Shape 10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3" name="Shape 10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9" name="Shape 10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Shape 10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4" name="Shape 10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0" name="Shape 10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Shape 10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6" name="Shape 10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gj_10" descr="mgj_10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272335" y="0"/>
            <a:ext cx="1871665" cy="230505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Line"/>
          <p:cNvSpPr/>
          <p:nvPr/>
        </p:nvSpPr>
        <p:spPr>
          <a:xfrm>
            <a:off x="647700" y="1079500"/>
            <a:ext cx="6624638" cy="0"/>
          </a:xfrm>
          <a:prstGeom prst="line">
            <a:avLst/>
          </a:prstGeom>
          <a:ln w="76200">
            <a:solidFill>
              <a:srgbClr val="A7E13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647700" y="0"/>
            <a:ext cx="662464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idx="1"/>
          </p:nvPr>
        </p:nvSpPr>
        <p:spPr>
          <a:xfrm>
            <a:off x="647700" y="1495425"/>
            <a:ext cx="6743700" cy="4351338"/>
          </a:xfrm>
          <a:prstGeom prst="rect">
            <a:avLst/>
          </a:prstGeom>
        </p:spPr>
        <p:txBody>
          <a:bodyPr/>
          <a:lstStyle>
            <a:lvl1pPr algn="just">
              <a:defRPr sz="4200">
                <a:latin typeface="SimHei"/>
                <a:ea typeface="SimHei"/>
                <a:cs typeface="SimHei"/>
                <a:sym typeface="SimHei"/>
              </a:defRPr>
            </a:lvl1pPr>
            <a:lvl2pPr marL="854471" indent="-397271" algn="just">
              <a:defRPr sz="4200">
                <a:latin typeface="SimHei"/>
                <a:ea typeface="SimHei"/>
                <a:cs typeface="SimHei"/>
                <a:sym typeface="SimHei"/>
              </a:defRPr>
            </a:lvl2pPr>
            <a:lvl3pPr marL="1391126" indent="-476726" algn="just">
              <a:defRPr sz="4200">
                <a:latin typeface="SimHei"/>
                <a:ea typeface="SimHei"/>
                <a:cs typeface="SimHei"/>
                <a:sym typeface="SimHei"/>
              </a:defRPr>
            </a:lvl3pPr>
            <a:lvl4pPr marL="19012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4pPr>
            <a:lvl5pPr marL="23584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e"/>
          <p:cNvSpPr/>
          <p:nvPr/>
        </p:nvSpPr>
        <p:spPr>
          <a:xfrm>
            <a:off x="381000" y="1143000"/>
            <a:ext cx="6732588" cy="317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95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362825" y="0"/>
            <a:ext cx="1781175" cy="171291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xfrm>
            <a:off x="647700" y="0"/>
            <a:ext cx="662464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647700" y="1495425"/>
            <a:ext cx="6743700" cy="4351338"/>
          </a:xfrm>
          <a:prstGeom prst="rect">
            <a:avLst/>
          </a:prstGeom>
        </p:spPr>
        <p:txBody>
          <a:bodyPr/>
          <a:lstStyle>
            <a:lvl1pPr marL="0" indent="0" algn="just">
              <a:defRPr sz="4200">
                <a:latin typeface="SimHei"/>
                <a:ea typeface="SimHei"/>
                <a:cs typeface="SimHei"/>
                <a:sym typeface="SimHei"/>
              </a:defRPr>
            </a:lvl1pPr>
            <a:lvl2pPr marL="854471" indent="-397271" algn="just">
              <a:defRPr sz="4200">
                <a:latin typeface="SimHei"/>
                <a:ea typeface="SimHei"/>
                <a:cs typeface="SimHei"/>
                <a:sym typeface="SimHei"/>
              </a:defRPr>
            </a:lvl2pPr>
            <a:lvl3pPr marL="1391126" indent="-476726" algn="just">
              <a:defRPr sz="4200">
                <a:latin typeface="SimHei"/>
                <a:ea typeface="SimHei"/>
                <a:cs typeface="SimHei"/>
                <a:sym typeface="SimHei"/>
              </a:defRPr>
            </a:lvl3pPr>
            <a:lvl4pPr marL="19012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4pPr>
            <a:lvl5pPr marL="23584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911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920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929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938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5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9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Line"/>
          <p:cNvSpPr/>
          <p:nvPr/>
        </p:nvSpPr>
        <p:spPr>
          <a:xfrm>
            <a:off x="381000" y="1143000"/>
            <a:ext cx="6732588" cy="317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06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362825" y="0"/>
            <a:ext cx="1781175" cy="1712915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0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1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1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15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4581" y="6232199"/>
            <a:ext cx="258621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362825" y="0"/>
            <a:ext cx="1781175" cy="1712915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Line"/>
          <p:cNvSpPr/>
          <p:nvPr/>
        </p:nvSpPr>
        <p:spPr>
          <a:xfrm>
            <a:off x="381000" y="1143000"/>
            <a:ext cx="6732588" cy="317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5" name="Title Text"/>
          <p:cNvSpPr txBox="1">
            <a:spLocks noGrp="1"/>
          </p:cNvSpPr>
          <p:nvPr>
            <p:ph type="title"/>
          </p:nvPr>
        </p:nvSpPr>
        <p:spPr>
          <a:xfrm>
            <a:off x="628650" y="1365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Title Text</a:t>
            </a:r>
          </a:p>
        </p:txBody>
      </p:sp>
      <p:sp>
        <p:nvSpPr>
          <p:cNvPr id="12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defRPr sz="4200">
                <a:latin typeface="SimHei"/>
                <a:ea typeface="SimHei"/>
                <a:cs typeface="SimHei"/>
                <a:sym typeface="SimHei"/>
              </a:defRPr>
            </a:lvl1pPr>
            <a:lvl2pPr marL="0" indent="0" algn="ctr">
              <a:buSzTx/>
              <a:buNone/>
              <a:defRPr sz="4200">
                <a:latin typeface="SimHei"/>
                <a:ea typeface="SimHei"/>
                <a:cs typeface="SimHei"/>
                <a:sym typeface="SimHei"/>
              </a:defRPr>
            </a:lvl2pPr>
            <a:lvl3pPr marL="0" indent="0" algn="ctr">
              <a:buSzTx/>
              <a:buNone/>
              <a:defRPr sz="4200">
                <a:latin typeface="SimHei"/>
                <a:ea typeface="SimHei"/>
                <a:cs typeface="SimHei"/>
                <a:sym typeface="SimHei"/>
              </a:defRPr>
            </a:lvl3pPr>
            <a:lvl4pPr marL="0" indent="0" algn="ctr">
              <a:buSzTx/>
              <a:buNone/>
              <a:defRPr sz="4200">
                <a:latin typeface="SimHei"/>
                <a:ea typeface="SimHei"/>
                <a:cs typeface="SimHei"/>
                <a:sym typeface="SimHei"/>
              </a:defRPr>
            </a:lvl4pPr>
            <a:lvl5pPr marL="0" indent="0" algn="ctr">
              <a:buSzTx/>
              <a:buNone/>
              <a:defRPr sz="4200">
                <a:latin typeface="SimHei"/>
                <a:ea typeface="SimHei"/>
                <a:cs typeface="SimHei"/>
                <a:sym typeface="SimHe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272335" y="0"/>
            <a:ext cx="1871665" cy="1800225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Line"/>
          <p:cNvSpPr/>
          <p:nvPr/>
        </p:nvSpPr>
        <p:spPr>
          <a:xfrm>
            <a:off x="533400" y="1066800"/>
            <a:ext cx="6738938" cy="0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6" name="Title Text"/>
          <p:cNvSpPr txBox="1">
            <a:spLocks noGrp="1"/>
          </p:cNvSpPr>
          <p:nvPr>
            <p:ph type="title"/>
          </p:nvPr>
        </p:nvSpPr>
        <p:spPr>
          <a:xfrm>
            <a:off x="647700" y="0"/>
            <a:ext cx="662464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Title Text</a:t>
            </a:r>
          </a:p>
        </p:txBody>
      </p:sp>
      <p:sp>
        <p:nvSpPr>
          <p:cNvPr id="137" name="Body Level One…"/>
          <p:cNvSpPr txBox="1">
            <a:spLocks noGrp="1"/>
          </p:cNvSpPr>
          <p:nvPr>
            <p:ph type="body" idx="1"/>
          </p:nvPr>
        </p:nvSpPr>
        <p:spPr>
          <a:xfrm>
            <a:off x="647700" y="1495425"/>
            <a:ext cx="6743700" cy="4351338"/>
          </a:xfrm>
          <a:prstGeom prst="rect">
            <a:avLst/>
          </a:prstGeom>
        </p:spPr>
        <p:txBody>
          <a:bodyPr/>
          <a:lstStyle>
            <a:lvl1pPr marL="0" indent="0" algn="just">
              <a:defRPr sz="4200">
                <a:latin typeface="SimHei"/>
                <a:ea typeface="SimHei"/>
                <a:cs typeface="SimHei"/>
                <a:sym typeface="SimHei"/>
              </a:defRPr>
            </a:lvl1pPr>
            <a:lvl2pPr marL="854471" indent="-397271" algn="just">
              <a:defRPr sz="4200">
                <a:latin typeface="SimHei"/>
                <a:ea typeface="SimHei"/>
                <a:cs typeface="SimHei"/>
                <a:sym typeface="SimHei"/>
              </a:defRPr>
            </a:lvl2pPr>
            <a:lvl3pPr marL="1391126" indent="-476726" algn="just">
              <a:defRPr sz="4200">
                <a:latin typeface="SimHei"/>
                <a:ea typeface="SimHei"/>
                <a:cs typeface="SimHei"/>
                <a:sym typeface="SimHei"/>
              </a:defRPr>
            </a:lvl3pPr>
            <a:lvl4pPr marL="19012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4pPr>
            <a:lvl5pPr marL="23584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53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62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71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80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89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98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07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16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25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34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43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52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0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4581" y="6232199"/>
            <a:ext cx="258621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61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70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79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88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97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06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15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24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33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42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9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4581" y="6232199"/>
            <a:ext cx="258621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50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59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68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77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86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95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04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13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22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7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4581" y="6232199"/>
            <a:ext cx="258621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31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40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8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848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857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866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875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884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893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902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110" Type="http://schemas.openxmlformats.org/officeDocument/2006/relationships/slideLayout" Target="../slideLayouts/slideLayout110.xml"/><Relationship Id="rId11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13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3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912812">
              <a:defRPr sz="12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1310" marR="0" indent="-34131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2047" marR="0" indent="-26484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2217" marR="0" indent="-31781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4729" marR="0" indent="-35312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1929" marR="0" indent="-35312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34131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131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4131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4131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dirty="0" err="1"/>
              <a:t>讲题：蒙慈爱的儿女</a:t>
            </a:r>
            <a:endParaRPr dirty="0"/>
          </a:p>
        </p:txBody>
      </p:sp>
      <p:sp>
        <p:nvSpPr>
          <p:cNvPr id="1048" name="弗2:11-22"/>
          <p:cNvSpPr txBox="1"/>
          <p:nvPr/>
        </p:nvSpPr>
        <p:spPr>
          <a:xfrm>
            <a:off x="426719" y="1295400"/>
            <a:ext cx="6995160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弗5:1-21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2.拜偶像</a:t>
            </a:r>
          </a:p>
        </p:txBody>
      </p:sp>
      <p:sp>
        <p:nvSpPr>
          <p:cNvPr id="1088" name="弗2:11-22"/>
          <p:cNvSpPr txBox="1"/>
          <p:nvPr/>
        </p:nvSpPr>
        <p:spPr>
          <a:xfrm>
            <a:off x="426719" y="1295400"/>
            <a:ext cx="6995160" cy="5344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神的儿女，保罗用了一个对比的说法，“当像光明的子女”，就是不行“暗昩”的事。</a:t>
            </a:r>
          </a:p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保罗提到三个问题，淫乱、贪婪和拜偶像。</a:t>
            </a:r>
          </a:p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保罗说，“无论是淫乱的，是污秽的，是有贪心的，在基督和神的国里都是无分的。有贪心的，就与拜偶像的一样。”（弗5:5）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2.拜偶像</a:t>
            </a:r>
          </a:p>
        </p:txBody>
      </p:sp>
      <p:sp>
        <p:nvSpPr>
          <p:cNvPr id="1093" name="弗2:11-22"/>
          <p:cNvSpPr txBox="1"/>
          <p:nvPr/>
        </p:nvSpPr>
        <p:spPr>
          <a:xfrm>
            <a:off x="426719" y="1295399"/>
            <a:ext cx="5258575" cy="5171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340894" indent="-340894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罗马时期的以弗所，以宗教出名，城内有一座亚底米神庙，为古代世界七大奇观之一，也是当时世界最大的建筑，据说庙内的亚底米女神像是 (Artemis, 罗马称Diana) 由天上掉下来的磒石，以弗所人就以女神的看管者自居（徒19:35），亚底米女神对当时社会风俗十分重要，是影响经济、传宗接代延续的作用。</a:t>
            </a:r>
          </a:p>
        </p:txBody>
      </p:sp>
      <p:pic>
        <p:nvPicPr>
          <p:cNvPr id="1094" name="pastedGraphic.png" descr="pastedGraphic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861909" y="1931534"/>
            <a:ext cx="2860259" cy="38136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2.拜偶像</a:t>
            </a:r>
          </a:p>
        </p:txBody>
      </p:sp>
      <p:sp>
        <p:nvSpPr>
          <p:cNvPr id="1099" name="弗2:11-22"/>
          <p:cNvSpPr txBox="1"/>
          <p:nvPr/>
        </p:nvSpPr>
        <p:spPr>
          <a:xfrm>
            <a:off x="426719" y="1295400"/>
            <a:ext cx="5104710" cy="494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340894" indent="-340894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庙里有几百名专职的庙妓在服侍哪些崇拜者。宗教对当地人而言，只是用来增添喜庆、提供娱乐、进行社交和祈福的一种途径，这种宗教活动对他们个人的操守或道德行为没有任何要求，因此那些异教在崇拜的时候，都尽情放纵情欲，沉迷享乐，醉酒乃至失去理智。</a:t>
            </a:r>
          </a:p>
        </p:txBody>
      </p:sp>
      <p:pic>
        <p:nvPicPr>
          <p:cNvPr id="1100" name="1__#$!@%!#__pastedGraphic.png" descr="1__#$!@%!#__pastedGraphic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665416" y="2185138"/>
            <a:ext cx="3089571" cy="3871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2.拜偶像</a:t>
            </a:r>
          </a:p>
        </p:txBody>
      </p:sp>
      <p:sp>
        <p:nvSpPr>
          <p:cNvPr id="1105" name="弗2:11-22"/>
          <p:cNvSpPr txBox="1"/>
          <p:nvPr/>
        </p:nvSpPr>
        <p:spPr>
          <a:xfrm>
            <a:off x="426719" y="1295400"/>
            <a:ext cx="6995160" cy="2473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保罗将“淫乱”、“贪婪”及“拜偶像”，这三件事相提并论，是相当有根据的。</a:t>
            </a:r>
          </a:p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今天只是以另一种的面貌出现。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2.拜偶像</a:t>
            </a:r>
          </a:p>
        </p:txBody>
      </p:sp>
      <p:sp>
        <p:nvSpPr>
          <p:cNvPr id="1110" name="弗2:11-22"/>
          <p:cNvSpPr txBox="1"/>
          <p:nvPr/>
        </p:nvSpPr>
        <p:spPr>
          <a:xfrm>
            <a:off x="426719" y="1295399"/>
            <a:ext cx="7291900" cy="2727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人文主义的兴起，</a:t>
            </a:r>
          </a:p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“个人”成为了神明，</a:t>
            </a:r>
          </a:p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我们“当下的感受”是最重要的，</a:t>
            </a:r>
          </a:p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“个人的尊严”成为不可让步的神明。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2.拜偶像</a:t>
            </a:r>
          </a:p>
        </p:txBody>
      </p:sp>
      <p:sp>
        <p:nvSpPr>
          <p:cNvPr id="1115" name="弗2:11-22"/>
          <p:cNvSpPr txBox="1"/>
          <p:nvPr/>
        </p:nvSpPr>
        <p:spPr>
          <a:xfrm>
            <a:off x="426719" y="1295399"/>
            <a:ext cx="7291900" cy="1798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“科学及技术”都成了今天的宗教，因而许多慕道朋友，不能接受圣经中有关神迹的记载。</a:t>
            </a:r>
          </a:p>
        </p:txBody>
      </p:sp>
      <p:pic>
        <p:nvPicPr>
          <p:cNvPr id="1116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633900" y="2742929"/>
            <a:ext cx="2723093" cy="35876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2.拜偶像</a:t>
            </a:r>
          </a:p>
        </p:txBody>
      </p:sp>
      <p:sp>
        <p:nvSpPr>
          <p:cNvPr id="1121" name="弗2:11-22"/>
          <p:cNvSpPr txBox="1"/>
          <p:nvPr/>
        </p:nvSpPr>
        <p:spPr>
          <a:xfrm>
            <a:off x="426719" y="1295399"/>
            <a:ext cx="7291900" cy="1798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下一波的宗教，将会是“大数据”。我们会愈来愈倚重各种数据来作决择，而不是基于圣经的教导。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2.拜偶像</a:t>
            </a:r>
          </a:p>
        </p:txBody>
      </p:sp>
      <p:sp>
        <p:nvSpPr>
          <p:cNvPr id="1126" name="弗2:11-22"/>
          <p:cNvSpPr txBox="1"/>
          <p:nvPr/>
        </p:nvSpPr>
        <p:spPr>
          <a:xfrm>
            <a:off x="426719" y="1295399"/>
            <a:ext cx="7291900" cy="4541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如果有足够多的计算能力、数据，算法就可以了解我和我的想法，还有我的感觉。而且了解程度超过我自己。如果你可以在外部建立出这么一个数据算法，那么这个算法了解我的程度比我了解我的程度还要高，这个时候权威就从人身上转移到外部算法机器上了。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2.拜偶像</a:t>
            </a:r>
          </a:p>
        </p:txBody>
      </p:sp>
      <p:sp>
        <p:nvSpPr>
          <p:cNvPr id="1131" name="弗2:11-22"/>
          <p:cNvSpPr txBox="1"/>
          <p:nvPr/>
        </p:nvSpPr>
        <p:spPr>
          <a:xfrm>
            <a:off x="426719" y="1295399"/>
            <a:ext cx="7291900" cy="2895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比如说，我们驾驶汽车，我们当然可以选择我们熟识的道路，但我们无法知道那条道路比较顺畅，然后我们用google map查一下最快的路线。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2.拜偶像</a:t>
            </a:r>
          </a:p>
        </p:txBody>
      </p:sp>
      <p:sp>
        <p:nvSpPr>
          <p:cNvPr id="1136" name="弗2:11-22"/>
          <p:cNvSpPr txBox="1"/>
          <p:nvPr/>
        </p:nvSpPr>
        <p:spPr>
          <a:xfrm>
            <a:off x="426719" y="1295399"/>
            <a:ext cx="7291900" cy="2346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安吉丽娜·朱莉做了DNA测试之后，发现她有一个很罕见的基因突变。数据显示她有87%的概率患上乳腺癌。</a:t>
            </a:r>
          </a:p>
        </p:txBody>
      </p:sp>
      <p:pic>
        <p:nvPicPr>
          <p:cNvPr id="1137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90272" y="3098412"/>
            <a:ext cx="6573390" cy="3787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引言：</a:t>
            </a:r>
          </a:p>
        </p:txBody>
      </p:sp>
      <p:sp>
        <p:nvSpPr>
          <p:cNvPr id="1053" name="弗2:11-22"/>
          <p:cNvSpPr txBox="1"/>
          <p:nvPr/>
        </p:nvSpPr>
        <p:spPr>
          <a:xfrm>
            <a:off x="426719" y="1295399"/>
            <a:ext cx="4227566" cy="3773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893" indent="-340893" defTabSz="457200">
              <a:lnSpc>
                <a:spcPct val="120000"/>
              </a:lnSpc>
              <a:buSzPct val="100000"/>
              <a:buChar char="•"/>
              <a:defRPr sz="28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在基督里各样属灵福气中，其中之一，就是成为“ 蒙慈爱的儿女”</a:t>
            </a:r>
            <a:endParaRPr u="sng"/>
          </a:p>
          <a:p>
            <a:pPr marL="340893" indent="-340893" defTabSz="457200">
              <a:lnSpc>
                <a:spcPct val="120000"/>
              </a:lnSpc>
              <a:buSzPct val="100000"/>
              <a:buChar char="•"/>
              <a:defRPr sz="28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>
              <a:uFill>
                <a:solidFill>
                  <a:srgbClr val="9437FF"/>
                </a:solidFill>
              </a:uFill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/>
          </a:p>
        </p:txBody>
      </p:sp>
      <p:pic>
        <p:nvPicPr>
          <p:cNvPr id="1054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983939" y="1895733"/>
            <a:ext cx="3569622" cy="4812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2.拜偶像</a:t>
            </a: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399"/>
            <a:ext cx="7291900" cy="3022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今天所谓的敬拜偶像，已经是转了几个形式，我们是否察觉得到呢？</a:t>
            </a:r>
          </a:p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我们对“人文主义”、“科学”及“大数据”的相信程度，已经超出了我们对信仰的敬畏。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2.拜偶像</a:t>
            </a:r>
          </a:p>
        </p:txBody>
      </p:sp>
      <p:sp>
        <p:nvSpPr>
          <p:cNvPr id="1147" name="弗2:11-22"/>
          <p:cNvSpPr txBox="1"/>
          <p:nvPr/>
        </p:nvSpPr>
        <p:spPr>
          <a:xfrm>
            <a:off x="426719" y="1295399"/>
            <a:ext cx="7291900" cy="344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这些看似开明，科学的方法，其实是一种没有了信仰的做法。信仰的做法是看圣经怎样说，在祈祷中寻求神的心意，然后将所领受的异象宣告，回应神当下要教会回应的使命。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2.拜偶像</a:t>
            </a:r>
          </a:p>
        </p:txBody>
      </p:sp>
      <p:sp>
        <p:nvSpPr>
          <p:cNvPr id="1152" name="弗2:11-22"/>
          <p:cNvSpPr txBox="1"/>
          <p:nvPr/>
        </p:nvSpPr>
        <p:spPr>
          <a:xfrm>
            <a:off x="426719" y="1295399"/>
            <a:ext cx="7291900" cy="2346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因此，我们今天看圣经，为什么有那么多挣扎，因为今天的偶像更多地充斥着整个世界，而我们又不知不觉。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淫乱与贪婪</a:t>
            </a:r>
          </a:p>
        </p:txBody>
      </p:sp>
      <p:sp>
        <p:nvSpPr>
          <p:cNvPr id="1158" name="弗2:11-22"/>
          <p:cNvSpPr txBox="1"/>
          <p:nvPr/>
        </p:nvSpPr>
        <p:spPr>
          <a:xfrm>
            <a:off x="426719" y="1295400"/>
            <a:ext cx="6995160" cy="4119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“淫乱”指到婚姻以外的性行为，“性行为”在婚姻内是神圣的，在婚姻的承诺下，二人成为一体，然后生养众多，这是神创造的旨意。</a:t>
            </a:r>
          </a:p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而在雅歌中，对男女两情相悦的描写，我们体会到性是爱情最崇高的表达，是在婚姻承诺里达到的。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淫乱与贪婪</a:t>
            </a:r>
          </a:p>
        </p:txBody>
      </p:sp>
      <p:sp>
        <p:nvSpPr>
          <p:cNvPr id="1163" name="弗2:11-22"/>
          <p:cNvSpPr txBox="1"/>
          <p:nvPr/>
        </p:nvSpPr>
        <p:spPr>
          <a:xfrm>
            <a:off x="426719" y="1295400"/>
            <a:ext cx="6995160" cy="5217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因此，弟兄姐妹之间，连只是说说也是不相宜的“</a:t>
            </a:r>
            <a:r>
              <a:rPr sz="800" b="1" baseline="31999"/>
              <a:t>4</a:t>
            </a:r>
            <a:r>
              <a:t>淫词、妄语，和戏笑的话都不相宜；总要说感谢的话。”</a:t>
            </a:r>
          </a:p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这会造成一种试探，或者将人䧟在罪中，将原本不合宜的事情，一步一步地合理化，试探就是在开头的时候，看来是没有伤害的，但到一定程度，行淫的果实就会长出来。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淫乱与贪婪</a:t>
            </a:r>
          </a:p>
        </p:txBody>
      </p:sp>
      <p:sp>
        <p:nvSpPr>
          <p:cNvPr id="1168" name="弗2:11-22"/>
          <p:cNvSpPr txBox="1"/>
          <p:nvPr/>
        </p:nvSpPr>
        <p:spPr>
          <a:xfrm>
            <a:off x="426719" y="1295400"/>
            <a:ext cx="6995160" cy="5031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2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“淫乱”的本质是什么？</a:t>
            </a:r>
            <a:br/>
            <a:r>
              <a:t>淫乱的本质就是贪婪。</a:t>
            </a:r>
          </a:p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2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启示录里所讲的“大淫妇”指的是昔日的巴比伦、当时罗马城，或者今天的金融中心，那是聚集财富的大城。</a:t>
            </a:r>
          </a:p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2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因为在这城里公然地追逐贪婪、背后的是垄断市场、剶削劳工、运用权势、巧取豪夺、种下种种的不公不义。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淫乱与贪婪</a:t>
            </a:r>
          </a:p>
        </p:txBody>
      </p:sp>
      <p:sp>
        <p:nvSpPr>
          <p:cNvPr id="1173" name="弗2:11-22"/>
          <p:cNvSpPr txBox="1"/>
          <p:nvPr/>
        </p:nvSpPr>
        <p:spPr>
          <a:xfrm>
            <a:off x="426719" y="1295400"/>
            <a:ext cx="6995160" cy="1691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2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我们或者会认为财富是好的，是中性的，但若逾越了你的份，那就成了贪婪。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淫乱与贪婪</a:t>
            </a:r>
          </a:p>
        </p:txBody>
      </p:sp>
      <p:sp>
        <p:nvSpPr>
          <p:cNvPr id="1178" name="弗2:11-22"/>
          <p:cNvSpPr txBox="1"/>
          <p:nvPr/>
        </p:nvSpPr>
        <p:spPr>
          <a:xfrm>
            <a:off x="426719" y="1295400"/>
            <a:ext cx="6995160" cy="1177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2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“滴漏效应/ 做大个饼齐齐有得食”的正解。</a:t>
            </a:r>
          </a:p>
        </p:txBody>
      </p:sp>
      <p:pic>
        <p:nvPicPr>
          <p:cNvPr id="1179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533568" y="1981591"/>
            <a:ext cx="4076864" cy="4677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淫乱与贪婪</a:t>
            </a:r>
          </a:p>
        </p:txBody>
      </p:sp>
      <p:sp>
        <p:nvSpPr>
          <p:cNvPr id="1184" name="弗2:11-22"/>
          <p:cNvSpPr txBox="1"/>
          <p:nvPr/>
        </p:nvSpPr>
        <p:spPr>
          <a:xfrm>
            <a:off x="426719" y="1295400"/>
            <a:ext cx="6995160" cy="1691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2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启示录中的“大淫妇”，就是那些城，那些国家，眼中只有利益，而没有情，也没有义，人人都只顾做买卖。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引言：</a:t>
            </a:r>
          </a:p>
        </p:txBody>
      </p:sp>
      <p:sp>
        <p:nvSpPr>
          <p:cNvPr id="1059" name="弗2:11-22"/>
          <p:cNvSpPr txBox="1"/>
          <p:nvPr/>
        </p:nvSpPr>
        <p:spPr>
          <a:xfrm>
            <a:off x="426719" y="1295399"/>
            <a:ext cx="4227566" cy="4992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893" indent="-340893" defTabSz="457200">
              <a:lnSpc>
                <a:spcPct val="120000"/>
              </a:lnSpc>
              <a:buSzPct val="100000"/>
              <a:buChar char="•"/>
              <a:defRPr sz="28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当我们成为神的儿女，我们的命运也会改变，当我们成为了神的儿女，成为光明子女，我们的生命也会不同。</a:t>
            </a:r>
            <a:endParaRPr u="sng"/>
          </a:p>
          <a:p>
            <a:pPr marL="340893" indent="-340893" defTabSz="457200">
              <a:lnSpc>
                <a:spcPct val="120000"/>
              </a:lnSpc>
              <a:buSzPct val="100000"/>
              <a:buChar char="•"/>
              <a:defRPr sz="28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>
              <a:uFill>
                <a:solidFill>
                  <a:srgbClr val="9437FF"/>
                </a:solidFill>
              </a:uFill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/>
          </a:p>
        </p:txBody>
      </p:sp>
      <p:pic>
        <p:nvPicPr>
          <p:cNvPr id="1060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983939" y="1895733"/>
            <a:ext cx="3569622" cy="4812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淫乱与贪婪</a:t>
            </a:r>
          </a:p>
        </p:txBody>
      </p:sp>
      <p:sp>
        <p:nvSpPr>
          <p:cNvPr id="1189" name="弗2:11-22"/>
          <p:cNvSpPr txBox="1"/>
          <p:nvPr/>
        </p:nvSpPr>
        <p:spPr>
          <a:xfrm>
            <a:off x="426719" y="1295400"/>
            <a:ext cx="6995160" cy="3749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2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相对的是“上帝之城——钖安”，那是神同在的国度，那里的人生命里有信仰价值，他们不为利益，破坏地土环境，他们寻求神的公义在地上彰显，他们按照神的伦理生活，敬畏神，也爱护人，不为利益而去说谎和偷窃，也不贪婪，逾越了他们的本份。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淫乱与贪婪</a:t>
            </a:r>
          </a:p>
        </p:txBody>
      </p:sp>
      <p:sp>
        <p:nvSpPr>
          <p:cNvPr id="1194" name="弗2:11-22"/>
          <p:cNvSpPr txBox="1"/>
          <p:nvPr/>
        </p:nvSpPr>
        <p:spPr>
          <a:xfrm>
            <a:off x="426719" y="1295400"/>
            <a:ext cx="6995160" cy="2205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2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“</a:t>
            </a:r>
            <a:r>
              <a:rPr b="1" baseline="31999">
                <a:solidFill>
                  <a:srgbClr val="0433FF"/>
                </a:solidFill>
              </a:rPr>
              <a:t>6</a:t>
            </a:r>
            <a:r>
              <a:rPr>
                <a:solidFill>
                  <a:srgbClr val="0433FF"/>
                </a:solidFill>
              </a:rPr>
              <a:t>不要被人虚浮的话欺哄；因这些事，神的忿怒必临到那悖逆之子。</a:t>
            </a:r>
            <a:br>
              <a:rPr>
                <a:solidFill>
                  <a:srgbClr val="0433FF"/>
                </a:solidFill>
              </a:rPr>
            </a:br>
            <a:r>
              <a:rPr b="1" baseline="31999">
                <a:solidFill>
                  <a:srgbClr val="0433FF"/>
                </a:solidFill>
              </a:rPr>
              <a:t>7</a:t>
            </a:r>
            <a:r>
              <a:rPr>
                <a:solidFill>
                  <a:srgbClr val="0433FF"/>
                </a:solidFill>
              </a:rPr>
              <a:t>所以，你们不要与他们同伙。</a:t>
            </a:r>
            <a:r>
              <a:t>”</a:t>
            </a:r>
            <a:br/>
            <a:r>
              <a:t>（弗5:6-7）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淫乱与贪婪</a:t>
            </a:r>
          </a:p>
        </p:txBody>
      </p:sp>
      <p:sp>
        <p:nvSpPr>
          <p:cNvPr id="1199" name="弗2:11-22"/>
          <p:cNvSpPr txBox="1"/>
          <p:nvPr/>
        </p:nvSpPr>
        <p:spPr>
          <a:xfrm>
            <a:off x="426719" y="1295400"/>
            <a:ext cx="6995160" cy="2332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2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保罗提醒：“</a:t>
            </a:r>
            <a:r>
              <a:rPr>
                <a:solidFill>
                  <a:srgbClr val="0433FF"/>
                </a:solidFill>
              </a:rPr>
              <a:t>不要与他们同伙。</a:t>
            </a:r>
            <a:r>
              <a:t>”还有：“</a:t>
            </a:r>
            <a:r>
              <a:rPr>
                <a:solidFill>
                  <a:srgbClr val="0433FF"/>
                </a:solidFill>
              </a:rPr>
              <a:t>神的忿怒必临到那悖逆之子。</a:t>
            </a:r>
            <a:r>
              <a:t>”</a:t>
            </a:r>
          </a:p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2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我们不要以为神只有赦免，而审判不会临到。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讲题：在基督里合一"/>
          <p:cNvSpPr txBox="1"/>
          <p:nvPr/>
        </p:nvSpPr>
        <p:spPr>
          <a:xfrm>
            <a:off x="426718" y="467363"/>
            <a:ext cx="6995161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28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总要察验、乃要被圣灵充满、感恩的心</a:t>
            </a:r>
          </a:p>
        </p:txBody>
      </p:sp>
      <p:sp>
        <p:nvSpPr>
          <p:cNvPr id="1205" name="弗2:11-22"/>
          <p:cNvSpPr txBox="1"/>
          <p:nvPr/>
        </p:nvSpPr>
        <p:spPr>
          <a:xfrm>
            <a:off x="426719" y="1295400"/>
            <a:ext cx="6995160" cy="3444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神儿女是行在光明中的，保罗提醒：</a:t>
            </a:r>
            <a:br/>
            <a:r>
              <a:t>“总要察验何为主所喜悦的事。”</a:t>
            </a:r>
            <a:br/>
            <a:r>
              <a:t>“乃要被圣灵充满”</a:t>
            </a:r>
            <a:br/>
            <a:r>
              <a:t>“凡事要奉我们主耶稣基督的名常常感谢父神。”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讲题：在基督里合一"/>
          <p:cNvSpPr txBox="1"/>
          <p:nvPr/>
        </p:nvSpPr>
        <p:spPr>
          <a:xfrm>
            <a:off x="426718" y="467363"/>
            <a:ext cx="6995161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28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总要察验、乃要被圣灵充满、感恩的心</a:t>
            </a:r>
          </a:p>
        </p:txBody>
      </p:sp>
      <p:sp>
        <p:nvSpPr>
          <p:cNvPr id="1210" name="弗2:11-22"/>
          <p:cNvSpPr txBox="1"/>
          <p:nvPr/>
        </p:nvSpPr>
        <p:spPr>
          <a:xfrm>
            <a:off x="426719" y="1295400"/>
            <a:ext cx="6995160" cy="2346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保罗说“</a:t>
            </a:r>
            <a:r>
              <a:rPr>
                <a:solidFill>
                  <a:srgbClr val="0433FF"/>
                </a:solidFill>
              </a:rPr>
              <a:t>总要察验何为主所喜悦的事。</a:t>
            </a:r>
            <a:r>
              <a:t>” 之前说， 作为神的儿女会问，我们可以怎样舍己，怎样献上自己。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讲题：在基督里合一"/>
          <p:cNvSpPr txBox="1"/>
          <p:nvPr/>
        </p:nvSpPr>
        <p:spPr>
          <a:xfrm>
            <a:off x="426718" y="467363"/>
            <a:ext cx="6995161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28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总要察验、乃要被圣灵充满、感恩的心</a:t>
            </a:r>
          </a:p>
        </p:txBody>
      </p:sp>
      <p:sp>
        <p:nvSpPr>
          <p:cNvPr id="1215" name="弗2:11-22"/>
          <p:cNvSpPr txBox="1"/>
          <p:nvPr/>
        </p:nvSpPr>
        <p:spPr>
          <a:xfrm>
            <a:off x="426719" y="1295400"/>
            <a:ext cx="6995160" cy="4719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保罗说不要醉酒，反而要被圣灵所充满。两者相提并论，因为在外看来好像很相似，都像会故言乱语。</a:t>
            </a:r>
          </a:p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0433FF"/>
                </a:solidFill>
              </a:rPr>
              <a:t>“12哈拿在耶和华面前不住地祈祷，以利定睛看她的嘴。（13原来哈拿心中默祷，只动嘴唇，不出声音，因此以利以为她喝醉了。）”</a:t>
            </a:r>
            <a:r>
              <a:t>（撒上1:12-13）</a:t>
            </a:r>
          </a:p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酒使我们失去自控能力，但圣灵的充满却是相反，增加我们儆醒祷告的能力。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讲题：在基督里合一"/>
          <p:cNvSpPr txBox="1"/>
          <p:nvPr/>
        </p:nvSpPr>
        <p:spPr>
          <a:xfrm>
            <a:off x="426718" y="467363"/>
            <a:ext cx="6995161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28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总要察验、乃要被圣灵充满、感恩的心</a:t>
            </a:r>
          </a:p>
        </p:txBody>
      </p:sp>
      <p:sp>
        <p:nvSpPr>
          <p:cNvPr id="1220" name="弗2:11-22"/>
          <p:cNvSpPr txBox="1"/>
          <p:nvPr/>
        </p:nvSpPr>
        <p:spPr>
          <a:xfrm>
            <a:off x="426719" y="1295400"/>
            <a:ext cx="6995160" cy="4119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最后，保罗说：“</a:t>
            </a:r>
            <a:r>
              <a:rPr sz="355" b="1" baseline="31999">
                <a:solidFill>
                  <a:srgbClr val="FF0000"/>
                </a:solidFill>
              </a:rPr>
              <a:t>1</a:t>
            </a:r>
            <a:r>
              <a:rPr sz="800" b="1" baseline="31999">
                <a:solidFill>
                  <a:srgbClr val="0433FF"/>
                </a:solidFill>
              </a:rPr>
              <a:t>9</a:t>
            </a:r>
            <a:r>
              <a:rPr>
                <a:solidFill>
                  <a:srgbClr val="0433FF"/>
                </a:solidFill>
              </a:rPr>
              <a:t>当用诗章、颂词、灵歌彼此对说，口唱心和地赞美主。</a:t>
            </a:r>
            <a:r>
              <a:rPr sz="800" b="1" baseline="31999">
                <a:solidFill>
                  <a:srgbClr val="0433FF"/>
                </a:solidFill>
              </a:rPr>
              <a:t>20</a:t>
            </a:r>
            <a:r>
              <a:rPr>
                <a:solidFill>
                  <a:srgbClr val="0433FF"/>
                </a:solidFill>
              </a:rPr>
              <a:t>凡事要奉我们主耶稣基督的名常常感谢父神。</a:t>
            </a:r>
            <a:r>
              <a:t>”</a:t>
            </a:r>
          </a:p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我们不是丑曲事情，在人的罪恶里都要感谢神，我们是为到神所给予我的分，去感谢神，议美神。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讲题：在基督里合一"/>
          <p:cNvSpPr txBox="1"/>
          <p:nvPr/>
        </p:nvSpPr>
        <p:spPr>
          <a:xfrm>
            <a:off x="426718" y="467363"/>
            <a:ext cx="6995161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28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总要察验、乃要被圣灵充满、感恩的心</a:t>
            </a:r>
          </a:p>
        </p:txBody>
      </p:sp>
      <p:sp>
        <p:nvSpPr>
          <p:cNvPr id="1225" name="弗2:11-22"/>
          <p:cNvSpPr txBox="1"/>
          <p:nvPr/>
        </p:nvSpPr>
        <p:spPr>
          <a:xfrm>
            <a:off x="426719" y="1295400"/>
            <a:ext cx="6995160" cy="2473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总结出作神儿女的心法，讨主喜悦、被圣灵充满，常常感谢神。这是怎么一回事？</a:t>
            </a:r>
          </a:p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我们就是要作一个小孩的模样。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讲题：在基督里合一"/>
          <p:cNvSpPr txBox="1"/>
          <p:nvPr/>
        </p:nvSpPr>
        <p:spPr>
          <a:xfrm>
            <a:off x="426718" y="467363"/>
            <a:ext cx="6995161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28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总要察验、乃要被圣灵充满、感恩的心</a:t>
            </a:r>
          </a:p>
        </p:txBody>
      </p:sp>
      <p:sp>
        <p:nvSpPr>
          <p:cNvPr id="1230" name="弗2:11-22"/>
          <p:cNvSpPr txBox="1"/>
          <p:nvPr/>
        </p:nvSpPr>
        <p:spPr>
          <a:xfrm>
            <a:off x="426719" y="1295400"/>
            <a:ext cx="6995160" cy="4592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耶稣为小孩祝福</a:t>
            </a:r>
          </a:p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AAAAAA"/>
                </a:solidFill>
              </a:rPr>
              <a:t>“</a:t>
            </a:r>
            <a:r>
              <a:t>13有人带着小孩子来见耶稣，要耶稣摸他们，门徒便责备那些人。14耶稣看见就恼怒，对门徒说：“让小孩子到我这里来，不要禁止他们；因为在神国的，正是这样的人。15我实在告诉你们，凡要承受神国的，若不像小孩子，断不能进去。”16于是抱着小孩子，给他们按手，为他们祝福。”。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引言：</a:t>
            </a:r>
          </a:p>
        </p:txBody>
      </p:sp>
      <p:sp>
        <p:nvSpPr>
          <p:cNvPr id="1065" name="弗2:11-22"/>
          <p:cNvSpPr txBox="1"/>
          <p:nvPr/>
        </p:nvSpPr>
        <p:spPr>
          <a:xfrm>
            <a:off x="426719" y="1295399"/>
            <a:ext cx="6995160" cy="3773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893" indent="-340893" defTabSz="457200">
              <a:lnSpc>
                <a:spcPct val="120000"/>
              </a:lnSpc>
              <a:buSzPct val="100000"/>
              <a:buChar char="•"/>
              <a:defRPr sz="28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在今天所读的经文中，保罗说了许多“不要怎样怎样…”，也说了许多“要怎样怎样…”，</a:t>
            </a:r>
          </a:p>
          <a:p>
            <a:pPr marL="340893" indent="-340893" defTabSz="457200">
              <a:lnSpc>
                <a:spcPct val="120000"/>
              </a:lnSpc>
              <a:buSzPct val="100000"/>
              <a:buChar char="•"/>
              <a:defRPr sz="28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>
              <a:uFill>
                <a:solidFill>
                  <a:srgbClr val="9437FF"/>
                </a:solidFill>
              </a:uFill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/>
          </a:p>
        </p:txBody>
      </p:sp>
      <p:pic>
        <p:nvPicPr>
          <p:cNvPr id="1066" name="Screenshot 2020-07-18 at 9.49.06 AM.png" descr="Screenshot 2020-07-18 at 9.49.06 AM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028370" y="2460986"/>
            <a:ext cx="5761146" cy="4373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总结：</a:t>
            </a:r>
          </a:p>
        </p:txBody>
      </p:sp>
      <p:sp>
        <p:nvSpPr>
          <p:cNvPr id="1236" name="弗2:11-22"/>
          <p:cNvSpPr txBox="1"/>
          <p:nvPr/>
        </p:nvSpPr>
        <p:spPr>
          <a:xfrm>
            <a:off x="426719" y="1295400"/>
            <a:ext cx="6995160" cy="496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现代的世界，我们用很多的方法去解释，我们可以依靠的方法也很多，当中有犯罪的可能，但当中更大的问题，我们感觉愈来愈不需要神。人类好像已经长大成人了，不再需要神了！但我们更要小心当中的值价会否偏离了信仰，我们要防备拜偶像、淫乱或贪婪的问题。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总结：</a:t>
            </a:r>
          </a:p>
        </p:txBody>
      </p:sp>
      <p:sp>
        <p:nvSpPr>
          <p:cNvPr id="1241" name="弗2:11-22"/>
          <p:cNvSpPr txBox="1"/>
          <p:nvPr/>
        </p:nvSpPr>
        <p:spPr>
          <a:xfrm>
            <a:off x="426719" y="1295400"/>
            <a:ext cx="7292631" cy="381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保罗教导我们一个心法，</a:t>
            </a:r>
            <a:br/>
            <a:r>
              <a:t>“总要察验何为主所喜悦的事。”</a:t>
            </a:r>
            <a:br/>
            <a:r>
              <a:t>“乃要被圣灵充满”</a:t>
            </a:r>
            <a:br/>
            <a:r>
              <a:t>“凡事要奉我们主耶稣基督的名</a:t>
            </a:r>
            <a:br/>
            <a:r>
              <a:t>  常常感谢父神。”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这是一个不断学习作小孩子的功课。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引言：</a:t>
            </a:r>
          </a:p>
        </p:txBody>
      </p:sp>
      <p:pic>
        <p:nvPicPr>
          <p:cNvPr id="1071" name="Screenshot 2020-07-18 at 9.50.57 AM.png" descr="Screenshot 2020-07-18 at 9.50.57 AM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07310" y="1222375"/>
            <a:ext cx="5300580" cy="5635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作为神的儿女</a:t>
            </a:r>
          </a:p>
        </p:txBody>
      </p:sp>
      <p:sp>
        <p:nvSpPr>
          <p:cNvPr id="1077" name="弗2:11-22"/>
          <p:cNvSpPr txBox="1"/>
          <p:nvPr/>
        </p:nvSpPr>
        <p:spPr>
          <a:xfrm>
            <a:off x="426719" y="1295400"/>
            <a:ext cx="6995160" cy="424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作为儿女的，其实与父母都有相似的地方。</a:t>
            </a:r>
          </a:p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我们作为神的儿女，我们也会有神的性情。</a:t>
            </a:r>
          </a:p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我们有基督的形像，也效法神，就以恩慈相待、存怜悯的心、彼此饶恕。（弗4:32）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作为神的儿女</a:t>
            </a:r>
          </a:p>
        </p:txBody>
      </p:sp>
      <p:sp>
        <p:nvSpPr>
          <p:cNvPr id="1082" name="弗2:11-22"/>
          <p:cNvSpPr txBox="1"/>
          <p:nvPr/>
        </p:nvSpPr>
        <p:spPr>
          <a:xfrm>
            <a:off x="426719" y="1295400"/>
            <a:ext cx="6995160" cy="3022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在耶稣基督所成就的救恩，我们明白怎样去爱，爱是舍己，爱是将生命作为祭物，献与神。（弗5:2）</a:t>
            </a:r>
          </a:p>
          <a:p>
            <a:pPr marL="340893" indent="-340893" algn="just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400" b="0">
                <a:uFill>
                  <a:solidFill>
                    <a:srgbClr val="FF2600"/>
                  </a:solidFill>
                </a:uFill>
                <a:latin typeface="SimHei"/>
                <a:ea typeface="SimHei"/>
                <a:cs typeface="SimHei"/>
                <a:sym typeface="SimHei"/>
              </a:defRPr>
            </a:pPr>
            <a:r>
              <a:t>作为神的儿女会问，我们可以怎样舍己，怎样献上自己。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enutzerdefiniertes Design">
  <a:themeElements>
    <a:clrScheme name="Benutzerdefiniertes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enutzerdefiniertes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enutzerdefiniertes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Benutzerdefiniertes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enutzerdefiniertes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enutzerdefiniertes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1712</Words>
  <Application>Microsoft Office PowerPoint</Application>
  <PresentationFormat>Bildschirmpräsentation (4:3)</PresentationFormat>
  <Paragraphs>279</Paragraphs>
  <Slides>42</Slides>
  <Notes>37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3" baseType="lpstr">
      <vt:lpstr>Benutzerdefiniertes 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Dongdong</dc:creator>
  <cp:lastModifiedBy>Dongdong</cp:lastModifiedBy>
  <cp:revision>1</cp:revision>
  <dcterms:modified xsi:type="dcterms:W3CDTF">2020-07-19T21:14:58Z</dcterms:modified>
</cp:coreProperties>
</file>