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notesSlides/notesSlide25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89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6" r:id="rId29"/>
    <p:sldId id="287" r:id="rId30"/>
    <p:sldId id="288" r:id="rId31"/>
    <p:sldId id="289" r:id="rId32"/>
    <p:sldId id="291" r:id="rId33"/>
    <p:sldId id="292" r:id="rId3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78" y="-11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5" name="Shape 104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" name="Shape 109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6" name="Shape 109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Shape 110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1" name="Shape 110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" name="Shape 110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6" name="Shape 110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0" name="Shape 111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1" name="Shape 111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5" name="Shape 111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6" name="Shape 111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Shape 112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1" name="Shape 112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5" name="Shape 112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6" name="Shape 112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Shape 113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1" name="Shape 113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" name="Shape 113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7" name="Shape 113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1" name="Shape 114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2" name="Shape 114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" name="Shape 114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7" name="Shape 114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Shape 115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2" name="Shape 115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Shape 115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7" name="Shape 115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Shape 116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2" name="Shape 116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6" name="Shape 116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7" name="Shape 116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1" name="Shape 117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2" name="Shape 117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6" name="Shape 117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7" name="Shape 117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" name="Shape 118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2" name="Shape 118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Shape 118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8" name="Shape 118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2" name="Shape 119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3" name="Shape 119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Shape 105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0" name="Shape 106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7" name="Shape 119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98" name="Shape 119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2" name="Shape 120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3" name="Shape 120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Shape 120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09" name="Shape 120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Shape 121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14" name="Shape 121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Shape 106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5" name="Shape 106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6" name="Shape 10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" name="Shape 108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6" name="Shape 108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Shape 109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1" name="Shape 109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6" y="0"/>
            <a:ext cx="1871664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39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4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78" y="6232198"/>
            <a:ext cx="258623" cy="24830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4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6" y="0"/>
            <a:ext cx="1871664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39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78" y="6232198"/>
            <a:ext cx="258623" cy="24830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78" y="6232198"/>
            <a:ext cx="258623" cy="24830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5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4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39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0" cy="1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4" cy="333086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2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  <p:sldLayoutId id="2147483679" r:id="rId30"/>
    <p:sldLayoutId id="2147483680" r:id="rId31"/>
    <p:sldLayoutId id="2147483681" r:id="rId32"/>
    <p:sldLayoutId id="2147483682" r:id="rId33"/>
    <p:sldLayoutId id="2147483683" r:id="rId34"/>
    <p:sldLayoutId id="2147483684" r:id="rId35"/>
    <p:sldLayoutId id="2147483685" r:id="rId36"/>
    <p:sldLayoutId id="2147483686" r:id="rId37"/>
    <p:sldLayoutId id="2147483687" r:id="rId38"/>
    <p:sldLayoutId id="2147483688" r:id="rId39"/>
    <p:sldLayoutId id="2147483689" r:id="rId40"/>
    <p:sldLayoutId id="2147483690" r:id="rId41"/>
    <p:sldLayoutId id="2147483691" r:id="rId42"/>
    <p:sldLayoutId id="2147483692" r:id="rId43"/>
    <p:sldLayoutId id="2147483693" r:id="rId44"/>
    <p:sldLayoutId id="2147483694" r:id="rId45"/>
    <p:sldLayoutId id="2147483695" r:id="rId46"/>
    <p:sldLayoutId id="2147483696" r:id="rId47"/>
    <p:sldLayoutId id="2147483697" r:id="rId48"/>
    <p:sldLayoutId id="2147483698" r:id="rId49"/>
    <p:sldLayoutId id="2147483699" r:id="rId50"/>
    <p:sldLayoutId id="2147483700" r:id="rId51"/>
    <p:sldLayoutId id="2147483701" r:id="rId52"/>
    <p:sldLayoutId id="2147483702" r:id="rId53"/>
    <p:sldLayoutId id="2147483703" r:id="rId54"/>
    <p:sldLayoutId id="2147483704" r:id="rId55"/>
    <p:sldLayoutId id="2147483705" r:id="rId56"/>
    <p:sldLayoutId id="2147483706" r:id="rId57"/>
    <p:sldLayoutId id="2147483707" r:id="rId58"/>
    <p:sldLayoutId id="2147483708" r:id="rId59"/>
    <p:sldLayoutId id="2147483709" r:id="rId60"/>
    <p:sldLayoutId id="2147483710" r:id="rId61"/>
    <p:sldLayoutId id="2147483711" r:id="rId62"/>
    <p:sldLayoutId id="2147483712" r:id="rId63"/>
    <p:sldLayoutId id="2147483713" r:id="rId64"/>
    <p:sldLayoutId id="2147483714" r:id="rId65"/>
    <p:sldLayoutId id="2147483715" r:id="rId66"/>
    <p:sldLayoutId id="2147483716" r:id="rId67"/>
    <p:sldLayoutId id="2147483717" r:id="rId68"/>
    <p:sldLayoutId id="2147483718" r:id="rId69"/>
    <p:sldLayoutId id="2147483719" r:id="rId70"/>
    <p:sldLayoutId id="2147483720" r:id="rId71"/>
    <p:sldLayoutId id="2147483721" r:id="rId72"/>
    <p:sldLayoutId id="2147483722" r:id="rId73"/>
    <p:sldLayoutId id="2147483723" r:id="rId74"/>
    <p:sldLayoutId id="2147483724" r:id="rId75"/>
    <p:sldLayoutId id="2147483725" r:id="rId76"/>
    <p:sldLayoutId id="2147483726" r:id="rId77"/>
    <p:sldLayoutId id="2147483727" r:id="rId78"/>
    <p:sldLayoutId id="2147483728" r:id="rId79"/>
    <p:sldLayoutId id="2147483729" r:id="rId80"/>
    <p:sldLayoutId id="2147483730" r:id="rId81"/>
    <p:sldLayoutId id="2147483731" r:id="rId82"/>
    <p:sldLayoutId id="2147483732" r:id="rId83"/>
    <p:sldLayoutId id="2147483733" r:id="rId84"/>
    <p:sldLayoutId id="2147483734" r:id="rId85"/>
    <p:sldLayoutId id="2147483735" r:id="rId86"/>
    <p:sldLayoutId id="2147483736" r:id="rId87"/>
    <p:sldLayoutId id="2147483737" r:id="rId88"/>
    <p:sldLayoutId id="2147483738" r:id="rId89"/>
    <p:sldLayoutId id="2147483739" r:id="rId90"/>
    <p:sldLayoutId id="2147483740" r:id="rId91"/>
    <p:sldLayoutId id="2147483741" r:id="rId92"/>
    <p:sldLayoutId id="2147483742" r:id="rId93"/>
    <p:sldLayoutId id="2147483743" r:id="rId94"/>
    <p:sldLayoutId id="2147483744" r:id="rId95"/>
    <p:sldLayoutId id="2147483745" r:id="rId96"/>
    <p:sldLayoutId id="2147483746" r:id="rId97"/>
    <p:sldLayoutId id="2147483747" r:id="rId98"/>
    <p:sldLayoutId id="2147483748" r:id="rId99"/>
    <p:sldLayoutId id="2147483749" r:id="rId100"/>
    <p:sldLayoutId id="2147483750" r:id="rId101"/>
    <p:sldLayoutId id="2147483751" r:id="rId102"/>
    <p:sldLayoutId id="2147483752" r:id="rId103"/>
    <p:sldLayoutId id="2147483753" r:id="rId104"/>
    <p:sldLayoutId id="2147483754" r:id="rId105"/>
    <p:sldLayoutId id="2147483755" r:id="rId106"/>
    <p:sldLayoutId id="2147483756" r:id="rId107"/>
    <p:sldLayoutId id="2147483757" r:id="rId108"/>
    <p:sldLayoutId id="2147483758" r:id="rId109"/>
    <p:sldLayoutId id="2147483759" r:id="rId110"/>
    <p:sldLayoutId id="2147483760" r:id="rId111"/>
    <p:sldLayoutId id="2147483761" r:id="rId112"/>
    <p:sldLayoutId id="2147483762" r:id="rId113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1" marR="0" indent="-341311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1" marR="0" indent="194468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1" marR="0" indent="240188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1" marR="0" indent="2859088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1" marR="0" indent="331628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/>
          <a:p>
            <a: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pPr>
            <a:r>
              <a:rPr dirty="0" err="1"/>
              <a:t>讲题：建立基督的身体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400"/>
            <a:ext cx="6995160" cy="7010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弗4:1-16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3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094" name="弗2:11-22"/>
          <p:cNvSpPr txBox="1"/>
          <p:nvPr/>
        </p:nvSpPr>
        <p:spPr>
          <a:xfrm>
            <a:off x="426719" y="1295400"/>
            <a:ext cx="6995160" cy="3022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保罗在第3节说：“3用</a:t>
            </a: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和平彼此联络</a:t>
            </a:r>
            <a:r>
              <a:t>，竭力保守圣灵所赐合而为一的心。”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保罗更用到</a:t>
            </a:r>
            <a:r>
              <a:rPr>
                <a:solidFill>
                  <a:srgbClr val="FF2600"/>
                </a:solidFill>
              </a:rPr>
              <a:t>“</a:t>
            </a: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竭力保守</a:t>
            </a:r>
            <a:r>
              <a:rPr>
                <a:solidFill>
                  <a:srgbClr val="FF2600"/>
                </a:solidFill>
              </a:rPr>
              <a:t>”</a:t>
            </a:r>
            <a:r>
              <a:t>，这就不是一件自然而然可以做到的事情。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8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099" name="弗2:11-22"/>
          <p:cNvSpPr txBox="1"/>
          <p:nvPr/>
        </p:nvSpPr>
        <p:spPr>
          <a:xfrm>
            <a:off x="426719" y="1295400"/>
            <a:ext cx="6995160" cy="2052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在500年前，教会宗教改革，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“有关成义/称义教义的联合声明”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《从冲突到共融》</a:t>
            </a:r>
          </a:p>
        </p:txBody>
      </p:sp>
    </p:spTree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3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104" name="弗2:11-22"/>
          <p:cNvSpPr txBox="1"/>
          <p:nvPr/>
        </p:nvSpPr>
        <p:spPr>
          <a:xfrm>
            <a:off x="426719" y="1295400"/>
            <a:ext cx="6995160" cy="23469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可能大家会说</a:t>
            </a:r>
            <a:r>
              <a:t>，我们都不介意，不是更好吗？有不同的教会，让我们可以多些选择。但神的心意却不是这样。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8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109" name="弗2:11-22"/>
          <p:cNvSpPr txBox="1"/>
          <p:nvPr/>
        </p:nvSpPr>
        <p:spPr>
          <a:xfrm>
            <a:off x="426719" y="1295400"/>
            <a:ext cx="6995160" cy="4119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在4-6节，保罗用了7个一，来说明教会的合一。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“4身体只有一个，圣灵只有一个，正如你们蒙召同有一个指望。5一主，一信，一洗，6一神，就是众人的父，超乎众人之上，贯乎众人之中，也住在众人之内。”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3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114" name="弗2:11-22"/>
          <p:cNvSpPr txBox="1"/>
          <p:nvPr/>
        </p:nvSpPr>
        <p:spPr>
          <a:xfrm>
            <a:off x="426719" y="1295400"/>
            <a:ext cx="6995160" cy="23469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同一位圣灵</a:t>
            </a:r>
            <a:r>
              <a:t>：一体、一灵。指到是用一个基督的身体，就是教会，都拥有同一位圣灵。无论是犹太人，或是外邦人。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8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119" name="弗2:11-22"/>
          <p:cNvSpPr txBox="1"/>
          <p:nvPr/>
        </p:nvSpPr>
        <p:spPr>
          <a:xfrm>
            <a:off x="426719" y="1295400"/>
            <a:ext cx="6995160" cy="1798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同一位耶稣</a:t>
            </a:r>
            <a:r>
              <a:t>：一望、一信、一洗。我们都相信耶稣，都受洗归入基督，都仰望耶稣基督的再来。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124" name="弗2:11-22"/>
          <p:cNvSpPr txBox="1"/>
          <p:nvPr/>
        </p:nvSpPr>
        <p:spPr>
          <a:xfrm>
            <a:off x="426719" y="1295400"/>
            <a:ext cx="6995160" cy="12496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同一位天父</a:t>
            </a:r>
            <a:r>
              <a:t>：一父、一家。天父成了众人的父，都成为神家里的人。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129" name="弗2:11-22"/>
          <p:cNvSpPr txBox="1"/>
          <p:nvPr/>
        </p:nvSpPr>
        <p:spPr>
          <a:xfrm>
            <a:off x="426719" y="1295400"/>
            <a:ext cx="6995160" cy="52171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保罗在第3节说：</a:t>
            </a:r>
            <a:r>
              <a:t>“3用和平彼此联络，竭力保守圣灵所赐合而为一的心。”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在我们教会的处境，能够与不同语言的团契联络，竭力保守当中的合一，这在神眼中，是看为有价值的。我想到的是可以参加联合崇拜，彼此调和沟通，也是很重要的。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4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各尽其职（7-12）</a:t>
            </a:r>
          </a:p>
        </p:txBody>
      </p:sp>
      <p:sp>
        <p:nvSpPr>
          <p:cNvPr id="1135" name="弗2:11-22"/>
          <p:cNvSpPr txBox="1"/>
          <p:nvPr/>
        </p:nvSpPr>
        <p:spPr>
          <a:xfrm>
            <a:off x="426719" y="1295400"/>
            <a:ext cx="6995160" cy="23469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刚才1-6节</a:t>
            </a:r>
            <a:r>
              <a:t>，说明了教会是一个，当效法基督，竭力保守合而为一。但同时间，教会却是多元的，神𧶽人不同的恩赐，建立基督的身体。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各尽其职（7-12）</a:t>
            </a:r>
          </a:p>
        </p:txBody>
      </p:sp>
      <p:sp>
        <p:nvSpPr>
          <p:cNvPr id="1140" name="弗2:11-22"/>
          <p:cNvSpPr txBox="1"/>
          <p:nvPr/>
        </p:nvSpPr>
        <p:spPr>
          <a:xfrm>
            <a:off x="426719" y="1295400"/>
            <a:ext cx="6995160" cy="23469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在第7节</a:t>
            </a:r>
            <a:r>
              <a:t>，“7我们各人蒙恩，都是照基督所量给各人的恩赐。8所以经上说：他升上高天的时候，掳掠了仇敌，将各样的恩赐赏给人。”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引言：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400"/>
            <a:ext cx="6995160" cy="6807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前三章的讨论</a:t>
            </a:r>
            <a:r>
              <a:t>，我们知道在基督里有各样属灵的福气，也明白耶稣的救赎大功，我们怎样蒙召，在十架上，成就了合一，创建了一个全新的群体，就是教会，这个超越民族、地域、时间的群体，不再是外人和客旅、是圣徒同国、是神家里的人、是神的圣殿。人类不单与神，人与人也复和了。也明白保罗奉召向外邦人传福音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4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各尽其职（7-12）</a:t>
            </a:r>
          </a:p>
        </p:txBody>
      </p:sp>
      <p:sp>
        <p:nvSpPr>
          <p:cNvPr id="1145" name="弗2:11-22"/>
          <p:cNvSpPr txBox="1"/>
          <p:nvPr/>
        </p:nvSpPr>
        <p:spPr>
          <a:xfrm>
            <a:off x="426719" y="1295400"/>
            <a:ext cx="6995160" cy="2895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在第11-12节</a:t>
            </a:r>
            <a:r>
              <a:t>，说到教会设有不同的职事，“11他所赐的，有使徒，有先知，有传福音的，有牧师和教师，12为要成全圣徒，各尽其职，建立基督的身体，”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9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各尽其职（7-12）</a:t>
            </a:r>
          </a:p>
        </p:txBody>
      </p:sp>
      <p:sp>
        <p:nvSpPr>
          <p:cNvPr id="1150" name="弗2:11-22"/>
          <p:cNvSpPr txBox="1"/>
          <p:nvPr/>
        </p:nvSpPr>
        <p:spPr>
          <a:xfrm>
            <a:off x="426719" y="1295400"/>
            <a:ext cx="6995160" cy="1798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</a:rPr>
              <a:t>使徒</a:t>
            </a:r>
            <a:r>
              <a:t>，是耶稣亲自呼召的，那些接受耶稣教导，并亲眼见过耶稣基督成就救恩的见证人。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各尽其职（7-12）</a:t>
            </a:r>
          </a:p>
        </p:txBody>
      </p:sp>
      <p:sp>
        <p:nvSpPr>
          <p:cNvPr id="1155" name="弗2:11-22"/>
          <p:cNvSpPr txBox="1"/>
          <p:nvPr/>
        </p:nvSpPr>
        <p:spPr>
          <a:xfrm>
            <a:off x="426719" y="1295400"/>
            <a:ext cx="6995160" cy="1798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</a:rPr>
              <a:t>先知</a:t>
            </a:r>
            <a:r>
              <a:t>，指到奉神差派，直接传递神讯息的人，在旧约及新约中有这样的人物。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9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各尽其职（7-12）</a:t>
            </a:r>
          </a:p>
        </p:txBody>
      </p:sp>
      <p:sp>
        <p:nvSpPr>
          <p:cNvPr id="1160" name="弗2:11-22"/>
          <p:cNvSpPr txBox="1"/>
          <p:nvPr/>
        </p:nvSpPr>
        <p:spPr>
          <a:xfrm>
            <a:off x="426719" y="1295400"/>
            <a:ext cx="6995160" cy="1798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</a:rPr>
              <a:t>有传福音的</a:t>
            </a:r>
            <a:r>
              <a:t>， 指到那些能够向未信者，以浅白的方式，让人明白，接受福音的人。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4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各尽其职（7-12）</a:t>
            </a:r>
          </a:p>
        </p:txBody>
      </p:sp>
      <p:sp>
        <p:nvSpPr>
          <p:cNvPr id="1165" name="弗2:11-22"/>
          <p:cNvSpPr txBox="1"/>
          <p:nvPr/>
        </p:nvSpPr>
        <p:spPr>
          <a:xfrm>
            <a:off x="426719" y="1295400"/>
            <a:ext cx="6995160" cy="3149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牧师</a:t>
            </a:r>
            <a:r>
              <a:rPr>
                <a:uFill>
                  <a:solidFill>
                    <a:srgbClr val="FF2600"/>
                  </a:solidFill>
                </a:uFill>
              </a:rPr>
              <a:t>是较为集中在教会的场所</a:t>
            </a:r>
            <a:r>
              <a:t>，作教导及牧养工作，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除了“喂养”群羊，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也要“照管”群羊，就是教导神的话及实行教会纪律。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9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各尽其职（7-12）</a:t>
            </a:r>
          </a:p>
        </p:txBody>
      </p:sp>
      <p:sp>
        <p:nvSpPr>
          <p:cNvPr id="1170" name="弗2:11-22"/>
          <p:cNvSpPr txBox="1"/>
          <p:nvPr/>
        </p:nvSpPr>
        <p:spPr>
          <a:xfrm>
            <a:off x="426719" y="1295400"/>
            <a:ext cx="6995160" cy="2895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uFill>
                  <a:solidFill>
                    <a:srgbClr val="FF2600"/>
                  </a:solidFill>
                </a:uFill>
              </a:rPr>
              <a:t>保罗这里所指的</a:t>
            </a: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教师</a:t>
            </a:r>
            <a:r>
              <a:rPr>
                <a:uFill>
                  <a:solidFill>
                    <a:srgbClr val="FF2600"/>
                  </a:solidFill>
                </a:uFill>
              </a:rPr>
              <a:t>，应是指到教导的恩𧶽，他们可以是在学校、小组，而不一定在堂会。</a:t>
            </a:r>
            <a:r>
              <a:t>他们更是能够将人，由一个初信的阶段，引导成为成熟的基督徒。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4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各尽其职（7-12）</a:t>
            </a:r>
          </a:p>
        </p:txBody>
      </p:sp>
      <p:sp>
        <p:nvSpPr>
          <p:cNvPr id="1175" name="弗2:11-22"/>
          <p:cNvSpPr txBox="1"/>
          <p:nvPr/>
        </p:nvSpPr>
        <p:spPr>
          <a:xfrm>
            <a:off x="426719" y="1295400"/>
            <a:ext cx="6995160" cy="5049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这五个的恩𧶽目的</a:t>
            </a:r>
            <a:r>
              <a:t>是什么呢？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在12节，</a:t>
            </a:r>
            <a:r>
              <a:rPr>
                <a:solidFill>
                  <a:srgbClr val="0433FF"/>
                </a:solidFill>
              </a:rPr>
              <a:t>“12为要成全圣徒，各尽其职，建立基督的身体，”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全体基督徒都是“圣徒”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应该删除中间的逗号，就是</a:t>
            </a:r>
            <a:r>
              <a:rPr>
                <a:solidFill>
                  <a:srgbClr val="0433FF"/>
                </a:solidFill>
              </a:rPr>
              <a:t>“为要成全圣徒各尽其职”</a:t>
            </a:r>
            <a:r>
              <a:t>，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没有基督徒在这些职分上是无份的。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9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各尽其职（7-12）</a:t>
            </a:r>
          </a:p>
        </p:txBody>
      </p:sp>
      <p:sp>
        <p:nvSpPr>
          <p:cNvPr id="1180" name="弗2:11-22"/>
          <p:cNvSpPr txBox="1"/>
          <p:nvPr/>
        </p:nvSpPr>
        <p:spPr>
          <a:xfrm>
            <a:off x="426719" y="1295400"/>
            <a:ext cx="6995160" cy="3825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</a:rPr>
              <a:t>教会</a:t>
            </a: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应该是人人事奉。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人人都有恩𧶽，而并没有高低之分。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不是某几个人事奉，而其他人只是观众。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或者说成是消费者。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5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连于元首基督（13-16）</a:t>
            </a:r>
          </a:p>
        </p:txBody>
      </p:sp>
      <p:sp>
        <p:nvSpPr>
          <p:cNvPr id="1186" name="弗2:11-22"/>
          <p:cNvSpPr txBox="1"/>
          <p:nvPr/>
        </p:nvSpPr>
        <p:spPr>
          <a:xfrm>
            <a:off x="426719" y="1295400"/>
            <a:ext cx="6995160" cy="2895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在13-16，</a:t>
            </a:r>
            <a:r>
              <a:t>保罗继续用身体的比喻，指到教会的多样性，而其中却是一个身体，最后整个教会都像耶稣基督，信仰坚定，不随从异端，连于元首基督。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0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连于元首基督（13-16）</a:t>
            </a:r>
          </a:p>
        </p:txBody>
      </p:sp>
      <p:sp>
        <p:nvSpPr>
          <p:cNvPr id="1191" name="弗2:11-22"/>
          <p:cNvSpPr txBox="1"/>
          <p:nvPr/>
        </p:nvSpPr>
        <p:spPr>
          <a:xfrm>
            <a:off x="426719" y="1295400"/>
            <a:ext cx="6995160" cy="4246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在15节</a:t>
            </a:r>
            <a:r>
              <a:t>，更说到教会反映出怎样的一种精神面貌。“15惟用爱心说诚实话，凡事长进，连于元首基督，”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原文里没有“说话”的意思。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指到一个群体，是有爱心的，同时间却是有“真理”（诚实）的。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引言：</a:t>
            </a:r>
          </a:p>
        </p:txBody>
      </p:sp>
      <p:sp>
        <p:nvSpPr>
          <p:cNvPr id="1058" name="弗2:11-22"/>
          <p:cNvSpPr txBox="1"/>
          <p:nvPr/>
        </p:nvSpPr>
        <p:spPr>
          <a:xfrm>
            <a:off x="426719" y="1295400"/>
            <a:ext cx="6995160" cy="545210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3400" b="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FF2600"/>
                </a:solidFill>
              </a:rPr>
              <a:t>保罗也两次为收信人祷告</a:t>
            </a:r>
            <a:r>
              <a:t>，祈求信徒能真知道祂，也祈求基督的荣耀丰盛，充满信徒，使教会及基督得着荣耀。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连于元首基督（13-16）</a:t>
            </a:r>
          </a:p>
        </p:txBody>
      </p:sp>
      <p:sp>
        <p:nvSpPr>
          <p:cNvPr id="1196" name="弗2:11-22"/>
          <p:cNvSpPr txBox="1"/>
          <p:nvPr/>
        </p:nvSpPr>
        <p:spPr>
          <a:xfrm>
            <a:off x="426719" y="1295400"/>
            <a:ext cx="6995160" cy="24739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怎样活出这样的教会生活？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我们唯有常连结于耶稣基督，认识他的作为，效法他怎样概有真理，也有爱心的生命，我们才能成长。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0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连于元首基督（13-16）</a:t>
            </a:r>
          </a:p>
        </p:txBody>
      </p:sp>
      <p:sp>
        <p:nvSpPr>
          <p:cNvPr id="1201" name="弗2:11-22"/>
          <p:cNvSpPr txBox="1"/>
          <p:nvPr/>
        </p:nvSpPr>
        <p:spPr>
          <a:xfrm>
            <a:off x="426719" y="1295400"/>
            <a:ext cx="6995160" cy="3698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教会应当实行教会纪律吗？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应怎样实行呢？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我认为一个既有真理，也有爱心的群体，应当实行教会纪律，但却是以爱心出发，以挽回跌倒的肢体的方向出发。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6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总结：</a:t>
            </a:r>
          </a:p>
        </p:txBody>
      </p:sp>
      <p:sp>
        <p:nvSpPr>
          <p:cNvPr id="1207" name="弗2:11-22"/>
          <p:cNvSpPr txBox="1"/>
          <p:nvPr/>
        </p:nvSpPr>
        <p:spPr>
          <a:xfrm>
            <a:off x="426719" y="1295400"/>
            <a:ext cx="6995160" cy="30892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在今日的经文里，</a:t>
            </a:r>
            <a:r>
              <a:t>保罗展现了教会的异象，应当展现出爱心、合一、多元、成长。这就是与我们所蒙的恩相称了。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总结：</a:t>
            </a:r>
          </a:p>
        </p:txBody>
      </p:sp>
      <p:sp>
        <p:nvSpPr>
          <p:cNvPr id="1212" name="弗2:11-22"/>
          <p:cNvSpPr txBox="1"/>
          <p:nvPr/>
        </p:nvSpPr>
        <p:spPr>
          <a:xfrm>
            <a:off x="426719" y="1295400"/>
            <a:ext cx="6995160" cy="36988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不莱梅中文基督徒团契</a:t>
            </a:r>
            <a:r>
              <a:t>，正要成为这样的一个教会，我们竭力保守教会的合一；弟兄姐妹各尽其职，人人事奉；连于元首基督，成为用爱心持守真理的群体。</a:t>
            </a:r>
            <a:endParaRPr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2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引言：</a:t>
            </a:r>
          </a:p>
        </p:txBody>
      </p:sp>
      <p:sp>
        <p:nvSpPr>
          <p:cNvPr id="1063" name="弗2:11-22"/>
          <p:cNvSpPr txBox="1"/>
          <p:nvPr/>
        </p:nvSpPr>
        <p:spPr>
          <a:xfrm>
            <a:off x="426719" y="1295400"/>
            <a:ext cx="6995160" cy="69151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defTabSz="457200">
              <a:lnSpc>
                <a:spcPct val="120000"/>
              </a:lnSpc>
              <a:buSzPct val="100000"/>
              <a:buChar char="•"/>
              <a:defRPr sz="3400" b="0">
                <a:uFill>
                  <a:solidFill>
                    <a:srgbClr val="9437FF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今天，</a:t>
            </a: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保罗论到教会时</a:t>
            </a:r>
            <a:r>
              <a:t>，用了身体的比喻。既然整个教会都是耶稣基督的身体，虽然有各自不同，却是合一的；而这些不同，能够各尽其职建立圣徒，长大成人；并且都是连于基督，在真理及爱心上成长。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26719" y="1295400"/>
            <a:ext cx="6995160" cy="35712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合一的问题</a:t>
            </a:r>
            <a:r>
              <a:t>。保罗首先说：“既然蒙召，行事为人就当与蒙召的恩相称。”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保罗一连用了</a:t>
            </a: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几个词语说到应当怎样“行事为人”</a:t>
            </a:r>
            <a:r>
              <a:t>，“2凡事谦虚、温柔、忍耐，用爱心互相宽容，”</a:t>
            </a:r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26719" y="1295400"/>
            <a:ext cx="6995160" cy="424687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谦虚</a:t>
            </a:r>
            <a:r>
              <a:t>不是一种说话的方式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谦卑的相反就是“骄傲”，一切的纷争由于骄傲而起。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谦卑让人想起耶稣说：“我心里柔和谦卑，你们当负我的轭，学我的样式；这样，你们心里就必得享安息。”(太11:29)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26719" y="1295400"/>
            <a:ext cx="6995160" cy="4795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耶稣是</a:t>
            </a: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温柔</a:t>
            </a:r>
            <a:r>
              <a:t>的，却带着力量；保罗也是温柔的，虽带着使徒的权柄，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温柔的人可以接受生命中，出现的各样情况，他的心就宽广，他可以更加能承受生命中，不同阶段，各样的挑战。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耶稣可以背起十架，保罗可以为主被囚。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084" name="弗2:11-22"/>
          <p:cNvSpPr txBox="1"/>
          <p:nvPr/>
        </p:nvSpPr>
        <p:spPr>
          <a:xfrm>
            <a:off x="426719" y="1295400"/>
            <a:ext cx="6995160" cy="17983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忍耐</a:t>
            </a:r>
            <a:r>
              <a:t>，保罗在哥林多前书13章，说到爱，开首说：“</a:t>
            </a:r>
            <a:r>
              <a:rPr sz="1381"/>
              <a:t>4</a:t>
            </a:r>
            <a:r>
              <a:t>爱是恒久忍耐……”在结尾也说：“凡事忍耐。”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讲题：在基督里合一"/>
          <p:cNvSpPr txBox="1"/>
          <p:nvPr/>
        </p:nvSpPr>
        <p:spPr>
          <a:xfrm>
            <a:off x="426719" y="340360"/>
            <a:ext cx="6461762" cy="726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FF2600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1. 竭力保守合一（1-6）</a:t>
            </a:r>
          </a:p>
        </p:txBody>
      </p:sp>
      <p:sp>
        <p:nvSpPr>
          <p:cNvPr id="1089" name="弗2:11-22"/>
          <p:cNvSpPr txBox="1"/>
          <p:nvPr/>
        </p:nvSpPr>
        <p:spPr>
          <a:xfrm>
            <a:off x="426719" y="1295400"/>
            <a:ext cx="6995160" cy="302259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谦卑、温柔、忍耐、彼此宽容，这就是爱</a:t>
            </a:r>
            <a:r>
              <a:rPr>
                <a:solidFill>
                  <a:srgbClr val="FF2600"/>
                </a:solidFill>
                <a:uFill>
                  <a:solidFill>
                    <a:srgbClr val="FF2600"/>
                  </a:solidFill>
                </a:uFill>
              </a:rPr>
              <a:t>“爱”</a:t>
            </a:r>
            <a:r>
              <a:t>。</a:t>
            </a:r>
          </a:p>
          <a:p>
            <a:pPr marL="340894" indent="-340894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latin typeface="SimHei"/>
                <a:ea typeface="SimHei"/>
                <a:cs typeface="SimHei"/>
                <a:sym typeface="SimHei"/>
              </a:defRPr>
            </a:pPr>
            <a:r>
              <a:t>我们的生命就要像耶稣基督，有这种种生命的特质，与所蒙的恩相称，才能一同成为基督的身体。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1641</Words>
  <Application>Microsoft Office PowerPoint</Application>
  <PresentationFormat>Bildschirmpräsentation (4:3)</PresentationFormat>
  <Paragraphs>258</Paragraphs>
  <Slides>33</Slides>
  <Notes>33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33</vt:i4>
      </vt:variant>
    </vt:vector>
  </HeadingPairs>
  <TitlesOfParts>
    <vt:vector size="34" baseType="lpstr">
      <vt:lpstr>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  <vt:lpstr>Folie 24</vt:lpstr>
      <vt:lpstr>Folie 25</vt:lpstr>
      <vt:lpstr>Folie 26</vt:lpstr>
      <vt:lpstr>Folie 27</vt:lpstr>
      <vt:lpstr>Folie 28</vt:lpstr>
      <vt:lpstr>Folie 29</vt:lpstr>
      <vt:lpstr>Folie 30</vt:lpstr>
      <vt:lpstr>Folie 31</vt:lpstr>
      <vt:lpstr>Folie 32</vt:lpstr>
      <vt:lpstr>Folie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Dongdong</dc:creator>
  <cp:lastModifiedBy>Dongdong</cp:lastModifiedBy>
  <cp:revision>1</cp:revision>
  <dcterms:modified xsi:type="dcterms:W3CDTF">2020-06-28T23:32:01Z</dcterms:modified>
</cp:coreProperties>
</file>