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1270000" y="4267112"/>
            <a:ext cx="10464800" cy="609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8"/>
            <a:ext cx="9753604" cy="65057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2"/>
            <a:ext cx="12401550" cy="82677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4"/>
            <a:ext cx="9429750" cy="62865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讲题：真正的祷告"/>
          <p:cNvSpPr txBox="1"/>
          <p:nvPr>
            <p:ph type="ctrTitle"/>
          </p:nvPr>
        </p:nvSpPr>
        <p:spPr>
          <a:xfrm>
            <a:off x="669725" y="1638300"/>
            <a:ext cx="11421272" cy="33020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l Bayan"/>
                <a:ea typeface="Al Bayan"/>
                <a:cs typeface="Al Bayan"/>
                <a:sym typeface="Al Bayan"/>
              </a:defRPr>
            </a:pPr>
            <a:r>
              <a:t>讲题：</a:t>
            </a:r>
            <a:r>
              <a:rPr>
                <a:latin typeface="PingFang HK Regular"/>
                <a:ea typeface="PingFang HK Regular"/>
                <a:cs typeface="PingFang HK Regular"/>
                <a:sym typeface="PingFang HK Regular"/>
              </a:rPr>
              <a:t>八福临门</a:t>
            </a:r>
          </a:p>
        </p:txBody>
      </p:sp>
      <p:sp>
        <p:nvSpPr>
          <p:cNvPr id="120" name="经文：路18:9-14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经文：</a:t>
            </a:r>
            <a:r>
              <a:t>太5:1-12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1. 什么是真正的祷告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9044">
              <a:defRPr sz="6500">
                <a:solidFill>
                  <a:srgbClr val="0076BA"/>
                </a:solidFill>
              </a:defRPr>
            </a:lvl1pPr>
          </a:lstStyle>
          <a:p>
            <a:pPr/>
            <a:r>
              <a:t>圣经中论福</a:t>
            </a:r>
          </a:p>
        </p:txBody>
      </p:sp>
      <p:sp>
        <p:nvSpPr>
          <p:cNvPr id="147" name="今天所读是耶稣所讲的比喻，有两个人物，一个是法利赛人，一个是税吏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239395" indent="-124460" defTabSz="304800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 Narrow"/>
              <a:tabLst>
                <a:tab pos="7620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圣经中论到“福”的教导，是指出一条道路，一条达到蒙福的道路。</a:t>
            </a:r>
            <a:endParaRPr>
              <a:latin typeface="+mj-lt"/>
              <a:ea typeface="+mj-ea"/>
              <a:cs typeface="+mj-cs"/>
              <a:sym typeface="Helvetica Neue"/>
            </a:endParaRPr>
          </a:p>
          <a:p>
            <a:pPr lvl="1" marL="239395" indent="-124460" defTabSz="304800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 Narrow"/>
              <a:tabLst>
                <a:tab pos="7620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旧约圣经</a:t>
            </a:r>
          </a:p>
          <a:p>
            <a:pPr lvl="1" marL="239395" indent="-124460" defTabSz="304800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 Narrow"/>
              <a:tabLst>
                <a:tab pos="7620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耶稣讲到“福”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1. 什么是真正的祷告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9044">
              <a:defRPr sz="6500">
                <a:solidFill>
                  <a:srgbClr val="0076BA"/>
                </a:solidFill>
              </a:defRPr>
            </a:lvl1pPr>
          </a:lstStyle>
          <a:p>
            <a:pPr/>
            <a:r>
              <a:t>圣经中论福</a:t>
            </a:r>
          </a:p>
        </p:txBody>
      </p:sp>
      <p:sp>
        <p:nvSpPr>
          <p:cNvPr id="150" name="今天所读是耶稣所讲的比喻，有两个人物，一个是法利赛人，一个是税吏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220243" indent="-114503" defTabSz="280415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 Narrow"/>
              <a:tabLst>
                <a:tab pos="698500" algn="l"/>
              </a:tabLst>
              <a:defRPr sz="368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耶稣在八福中指示我们一条道路，教我们如何在充斥着痛苦与失望的生活现实中，还能够经验到幸福。</a:t>
            </a:r>
            <a:endParaRPr>
              <a:latin typeface="+mj-lt"/>
              <a:ea typeface="+mj-ea"/>
              <a:cs typeface="+mj-cs"/>
              <a:sym typeface="Helvetica Neue"/>
            </a:endParaRPr>
          </a:p>
          <a:p>
            <a:pPr lvl="1" marL="220243" indent="-114503" defTabSz="280415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 Narrow"/>
              <a:tabLst>
                <a:tab pos="698500" algn="l"/>
              </a:tabLst>
              <a:defRPr sz="368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幸福就是：达到与自己完全和谐的境界。这条内在和谐的道路，我们必须自己去走，但耶稣宣告了，这种幸福是可以达到的。而且他也具体为我们指出这条道路。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chemeClr val="accent6">
                    <a:satOff val="-34371"/>
                    <a:lumOff val="-13098"/>
                  </a:schemeClr>
                </a:solidFill>
              </a:defRPr>
            </a:pPr>
            <a:r>
              <a:t>1. </a:t>
            </a:r>
            <a:r>
              <a:t>虚心的人有福了！</a:t>
            </a:r>
          </a:p>
        </p:txBody>
      </p:sp>
      <p:sp>
        <p:nvSpPr>
          <p:cNvPr id="153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641683" indent="-260683" defTabSz="286511">
              <a:lnSpc>
                <a:spcPct val="150000"/>
              </a:lnSpc>
              <a:spcBef>
                <a:spcPts val="0"/>
              </a:spcBef>
              <a:buSzPct val="100000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>
                <a:latin typeface="+mj-lt"/>
                <a:ea typeface="+mj-ea"/>
                <a:cs typeface="+mj-cs"/>
                <a:sym typeface="Helvetica Neue"/>
              </a:rPr>
              <a:t>5:3 </a:t>
            </a:r>
            <a:r>
              <a:t>虚心的人有福了！因为天国是他们的。</a:t>
            </a:r>
            <a:endParaRPr>
              <a:latin typeface="+mj-lt"/>
              <a:ea typeface="+mj-ea"/>
              <a:cs typeface="+mj-cs"/>
              <a:sym typeface="Helvetica Neue"/>
            </a:endParaRPr>
          </a:p>
          <a:p>
            <a:pPr lvl="1" marL="641683" indent="-260683" defTabSz="286511">
              <a:lnSpc>
                <a:spcPct val="150000"/>
              </a:lnSpc>
              <a:spcBef>
                <a:spcPts val="0"/>
              </a:spcBef>
              <a:buSzPct val="100000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和合本译为“虚心”，现代中文译本翻译为：</a:t>
            </a:r>
            <a:r>
              <a:rPr>
                <a:solidFill>
                  <a:srgbClr val="EE220C"/>
                </a:solidFill>
              </a:rPr>
              <a:t>“灵性贫乏的人有福了”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chemeClr val="accent6">
                    <a:satOff val="-34371"/>
                    <a:lumOff val="-13098"/>
                  </a:schemeClr>
                </a:solidFill>
              </a:defRPr>
            </a:pPr>
            <a:r>
              <a:t>1. </a:t>
            </a:r>
            <a:r>
              <a:t>虚心的人有福了！</a:t>
            </a:r>
          </a:p>
        </p:txBody>
      </p:sp>
      <p:sp>
        <p:nvSpPr>
          <p:cNvPr id="156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641683" indent="-260683" defTabSz="286511">
              <a:lnSpc>
                <a:spcPct val="150000"/>
              </a:lnSpc>
              <a:spcBef>
                <a:spcPts val="0"/>
              </a:spcBef>
              <a:buSzPct val="100000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“灵性贫乏”是指我们面对上帝时，我们知道，我们的知，乃是无知。只有一无所有，才能遇见上帝。那些想利用上帝来满足自己的期望的人，他们反而不能遇见上帝。</a:t>
            </a:r>
          </a:p>
          <a:p>
            <a:pPr lvl="1" marL="641683" indent="-260683" defTabSz="286511">
              <a:lnSpc>
                <a:spcPct val="150000"/>
              </a:lnSpc>
              <a:spcBef>
                <a:spcPts val="0"/>
              </a:spcBef>
              <a:buSzPct val="100000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灵性贫乏的人可以得到上帝国，他们让上帝在他们的心中掌权。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chemeClr val="accent6">
                    <a:satOff val="-34371"/>
                    <a:lumOff val="-13098"/>
                  </a:schemeClr>
                </a:solidFill>
              </a:defRPr>
            </a:pPr>
            <a:r>
              <a:t>1. </a:t>
            </a:r>
            <a:r>
              <a:t>虚心的人有福了！</a:t>
            </a:r>
          </a:p>
        </p:txBody>
      </p:sp>
      <p:sp>
        <p:nvSpPr>
          <p:cNvPr id="159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641683" indent="-260683" defTabSz="286511">
              <a:lnSpc>
                <a:spcPct val="150000"/>
              </a:lnSpc>
              <a:spcBef>
                <a:spcPts val="0"/>
              </a:spcBef>
              <a:buSzPct val="100000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因为我们愿意承认自己什么也不是，我们只让上帝在我们生命中掌权，别人就没有办法可以伤害我们。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chemeClr val="accent6">
                    <a:satOff val="-34371"/>
                    <a:lumOff val="-13098"/>
                  </a:schemeClr>
                </a:solidFill>
              </a:defRPr>
            </a:pPr>
            <a:r>
              <a:t>1. </a:t>
            </a:r>
            <a:r>
              <a:t>虚心的人有福了！</a:t>
            </a:r>
          </a:p>
        </p:txBody>
      </p:sp>
      <p:sp>
        <p:nvSpPr>
          <p:cNvPr id="162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641683" indent="-260683" defTabSz="286511">
              <a:lnSpc>
                <a:spcPct val="150000"/>
              </a:lnSpc>
              <a:spcBef>
                <a:spcPts val="0"/>
              </a:spcBef>
              <a:buSzPct val="100000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摩西几时才得见上帝？</a:t>
            </a:r>
          </a:p>
          <a:p>
            <a:pPr lvl="1" marL="641683" indent="-260683" defTabSz="286511">
              <a:lnSpc>
                <a:spcPct val="150000"/>
              </a:lnSpc>
              <a:spcBef>
                <a:spcPts val="0"/>
              </a:spcBef>
              <a:buSzPct val="100000"/>
              <a:defRPr sz="3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我生命的安全感，是建立在什么上面？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65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”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5:5 </a:t>
            </a:r>
            <a:r>
              <a:t>温柔的人有福了！因为他们必承受地土。</a:t>
            </a:r>
            <a:endParaRPr>
              <a:latin typeface="+mj-lt"/>
              <a:ea typeface="+mj-ea"/>
              <a:cs typeface="+mj-cs"/>
              <a:sym typeface="Helvetica Neue"/>
            </a:endParaRPr>
          </a:p>
          <a:p>
            <a: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一个温柔的人，你会想起谁？</a:t>
            </a:r>
            <a:endParaRPr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6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59799" y="4029465"/>
            <a:ext cx="3672410" cy="4493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69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我们要分辨，</a:t>
            </a:r>
            <a:r>
              <a:rPr>
                <a:solidFill>
                  <a:srgbClr val="EE220C"/>
                </a:solidFill>
              </a:rPr>
              <a:t>温柔并不等于懦弱</a:t>
            </a:r>
            <a:r>
              <a:t>，也不是像一般所谓“老好人”那样凡事不讲原则。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72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lvl1pPr>
          </a:lstStyle>
          <a:p>
            <a:pPr/>
            <a:r>
              <a:t>第一：“温柔的人有福了，也就是对自己，对别人不使用暴力，友善的人。”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75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lvl1pPr>
          </a:lstStyle>
          <a:p>
            <a:pPr/>
            <a:r>
              <a:t>第二：“温柔”就是有勇气收集内心出现的一切，或者生命中经验到的一切。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引言：人人都会祷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0623">
              <a:defRPr sz="5700">
                <a:solidFill>
                  <a:srgbClr val="EE230C"/>
                </a:solidFill>
              </a:defRPr>
            </a:lvl1pPr>
          </a:lstStyle>
          <a:p>
            <a:pPr/>
            <a:r>
              <a:t>引言</a:t>
            </a:r>
          </a:p>
        </p:txBody>
      </p:sp>
      <p:sp>
        <p:nvSpPr>
          <p:cNvPr id="123" name="新春的时候，互相拜年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0" indent="228600" algn="ctr" defTabSz="304800">
              <a:lnSpc>
                <a:spcPct val="150000"/>
              </a:lnSpc>
              <a:spcBef>
                <a:spcPts val="500"/>
              </a:spcBef>
              <a:buSzTx/>
              <a:buNone/>
              <a:tabLst>
                <a:tab pos="7620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新春的时候，互相拜年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3320" y="3406721"/>
            <a:ext cx="6058160" cy="6067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78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lvl1pPr>
          </a:lstStyle>
          <a:p>
            <a:pPr/>
            <a:r>
              <a:t>耶稣祝福那些接纳自己内心一切的人，并将这一切导入与人和上帝相遇的经验中。他们可以承接土地，他们可以活在比较宽广的土地上，拥有一颗宽广的心，拥有更多的位置。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81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第三；温柔的人“真的”会得到祝福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在诗篇三十七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7-9</a:t>
            </a:r>
            <a:r>
              <a:t>，再说：“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你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当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默然倚靠耶和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华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，耐性等候他；不要因那道路通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达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的和那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恶谋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成就的心怀不平。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当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止住怒气，离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弃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忿怒；不要心怀不平，以致作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。因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为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作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的必被剪除；惟有等候耶和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华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的必承受地土。</a:t>
            </a:r>
            <a:r>
              <a:t>”</a:t>
            </a:r>
          </a:p>
        </p:txBody>
      </p:sp>
      <p:pic>
        <p:nvPicPr>
          <p:cNvPr id="18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7635" y="1378421"/>
            <a:ext cx="2312120" cy="2312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85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第三；温柔的人“真的”会得到祝福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在诗篇三十七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10-11</a:t>
            </a:r>
            <a:r>
              <a:t>节，：“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还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有片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，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恶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人要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归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于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无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有；你就是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细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查他的住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处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也要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归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于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无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有。但</a:t>
            </a:r>
            <a:r>
              <a:rPr>
                <a:solidFill>
                  <a:srgbClr val="EE220C"/>
                </a:solidFill>
                <a:latin typeface="Songti TC Regular"/>
                <a:ea typeface="Songti TC Regular"/>
                <a:cs typeface="Songti TC Regular"/>
                <a:sym typeface="Songti TC Regular"/>
              </a:rPr>
              <a:t>谦</a:t>
            </a:r>
            <a:r>
              <a:rPr>
                <a:solidFill>
                  <a:srgbClr val="EE220C"/>
                </a:solidFill>
                <a:latin typeface="標楷體"/>
                <a:ea typeface="標楷體"/>
                <a:cs typeface="標楷體"/>
                <a:sym typeface="標楷體"/>
              </a:rPr>
              <a:t>卑人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必承受地土，以丰盛的平安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为乐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</a:t>
            </a:r>
            <a:r>
              <a:t>”</a:t>
            </a:r>
          </a:p>
        </p:txBody>
      </p:sp>
      <p:pic>
        <p:nvPicPr>
          <p:cNvPr id="18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7635" y="1378421"/>
            <a:ext cx="2312120" cy="2312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89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第三；温柔的人“真的”会得到祝福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401052" indent="-401052" defTabSz="304800">
              <a:lnSpc>
                <a:spcPct val="150000"/>
              </a:lnSpc>
              <a:spcBef>
                <a:spcPts val="500"/>
              </a:spcBef>
              <a:buSzPct val="100000"/>
              <a:tabLst>
                <a:tab pos="3048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恶人的住处都要归于无有，而</a:t>
            </a:r>
            <a:r>
              <a:rPr>
                <a:solidFill>
                  <a:srgbClr val="EE220C"/>
                </a:solidFill>
                <a:latin typeface="PingFang HK Semibold"/>
                <a:ea typeface="PingFang HK Semibold"/>
                <a:cs typeface="PingFang HK Semibold"/>
                <a:sym typeface="PingFang HK Semibold"/>
              </a:rPr>
              <a:t>“谦卑人</a:t>
            </a:r>
            <a:r>
              <a:t>”必承受地土。</a:t>
            </a:r>
            <a:r>
              <a:rPr>
                <a:solidFill>
                  <a:srgbClr val="EE220C"/>
                </a:solidFill>
                <a:latin typeface="PingFang HK Semibold"/>
                <a:ea typeface="PingFang HK Semibold"/>
                <a:cs typeface="PingFang HK Semibold"/>
                <a:sym typeface="PingFang HK Semibold"/>
              </a:rPr>
              <a:t>“谦卑人</a:t>
            </a:r>
            <a:r>
              <a:t>”原文和耶稣所用的</a:t>
            </a:r>
            <a:r>
              <a:rPr>
                <a:solidFill>
                  <a:srgbClr val="EE220C"/>
                </a:solidFill>
              </a:rPr>
              <a:t>“温柔的人</a:t>
            </a:r>
            <a:r>
              <a:t>”是同一个字。因此，在这里</a:t>
            </a:r>
            <a:r>
              <a:rPr>
                <a:solidFill>
                  <a:srgbClr val="FF2600"/>
                </a:solidFill>
              </a:rPr>
              <a:t>温柔的人是那些积极倚靠耶和华，却不因恶人的成就而心怀不平以致作恶的人。</a:t>
            </a:r>
          </a:p>
        </p:txBody>
      </p:sp>
      <p:pic>
        <p:nvPicPr>
          <p:cNvPr id="19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7635" y="1378421"/>
            <a:ext cx="2312120" cy="2312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93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288757" indent="-288757" defTabSz="219456">
              <a:lnSpc>
                <a:spcPct val="150000"/>
              </a:lnSpc>
              <a:spcBef>
                <a:spcPts val="300"/>
              </a:spcBef>
              <a:buSzPct val="100000"/>
              <a:tabLst>
                <a:tab pos="215900" algn="l"/>
              </a:tabLst>
              <a:defRPr sz="288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第三；温柔的人“真的”会得到祝福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288757" indent="-288757" defTabSz="219456">
              <a:lnSpc>
                <a:spcPct val="150000"/>
              </a:lnSpc>
              <a:spcBef>
                <a:spcPts val="300"/>
              </a:spcBef>
              <a:buSzPct val="100000"/>
              <a:tabLst>
                <a:tab pos="215900" algn="l"/>
              </a:tabLst>
              <a:defRPr sz="288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亚伯拉罕虽然身为长辈，却宁愿让侄子罗得首先选择最好的地方，自己甘愿接受较差的地方。</a:t>
            </a:r>
            <a:r>
              <a:rPr>
                <a:solidFill>
                  <a:srgbClr val="EE220C"/>
                </a:solidFill>
              </a:rPr>
              <a:t>这种柔和谦让的精神大蒙上帝的悦纳和嘉奖。</a:t>
            </a:r>
            <a:r>
              <a:t>“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罗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得离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别亚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伯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兰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以后，耶和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华对亚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伯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兰说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︰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从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你所在的地方，你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举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目向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东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西南北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观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看，凡你所看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见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的一切地，我都要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赐给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你和你的后裔，直到永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远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。我也要使你的后裔如同地上的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尘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沙那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样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多，人若能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数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算地上的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尘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沙，才能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数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算你的后裔。你起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来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，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纵横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走遍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这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地，因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为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我必把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这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地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赐给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你。</a:t>
            </a:r>
            <a:r>
              <a:t>”（创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13:6-11,14-17</a:t>
            </a:r>
            <a:r>
              <a:t>）</a:t>
            </a:r>
          </a:p>
        </p:txBody>
      </p:sp>
      <p:pic>
        <p:nvPicPr>
          <p:cNvPr id="19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7635" y="1378421"/>
            <a:ext cx="2312120" cy="2312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197" name="法利赛人的问题是将祷告变成一种宗教活动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276726" indent="-276726" defTabSz="210311">
              <a:lnSpc>
                <a:spcPct val="150000"/>
              </a:lnSpc>
              <a:spcBef>
                <a:spcPts val="300"/>
              </a:spcBef>
              <a:buSzPct val="100000"/>
              <a:tabLst>
                <a:tab pos="203200" algn="l"/>
              </a:tabLst>
              <a:defRPr sz="276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“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我心里柔和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谦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卑，你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们当负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我的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轭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，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学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我的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样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式，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这样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，你</a:t>
            </a:r>
            <a:r>
              <a:rPr>
                <a:latin typeface="Songti TC Regular"/>
                <a:ea typeface="Songti TC Regular"/>
                <a:cs typeface="Songti TC Regular"/>
                <a:sym typeface="Songti TC Regular"/>
              </a:rPr>
              <a:t>们</a:t>
            </a:r>
            <a:r>
              <a:rPr>
                <a:latin typeface="標楷體"/>
                <a:ea typeface="標楷體"/>
                <a:cs typeface="標楷體"/>
                <a:sym typeface="標楷體"/>
              </a:rPr>
              <a:t>心里就必得享安息。</a:t>
            </a:r>
            <a:r>
              <a:t>”（太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11:29</a:t>
            </a:r>
            <a:r>
              <a:t>）</a:t>
            </a:r>
          </a:p>
        </p:txBody>
      </p:sp>
      <p:pic>
        <p:nvPicPr>
          <p:cNvPr id="19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2590800"/>
            <a:ext cx="9217025" cy="4608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2. 要竭力防止成为宗教徒，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0">
              <a:defRPr sz="5600">
                <a:solidFill>
                  <a:srgbClr val="FF9300"/>
                </a:solidFill>
              </a:defRPr>
            </a:pPr>
            <a:r>
              <a:t>2. </a:t>
            </a:r>
            <a:r>
              <a:t>温柔的人有福了！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161" y="2103858"/>
            <a:ext cx="7274819" cy="3778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9724" y="4663943"/>
            <a:ext cx="6488670" cy="4868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总结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E230C"/>
                </a:solidFill>
                <a:latin typeface="PingFang HK Regular"/>
                <a:ea typeface="PingFang HK Regular"/>
                <a:cs typeface="PingFang HK Regular"/>
                <a:sym typeface="PingFang HK Regular"/>
              </a:defRPr>
            </a:lvl1pPr>
          </a:lstStyle>
          <a:p>
            <a:pPr/>
            <a:r>
              <a:t>总结</a:t>
            </a:r>
          </a:p>
        </p:txBody>
      </p:sp>
      <p:sp>
        <p:nvSpPr>
          <p:cNvPr id="205" name="现在如何结束祷告呢？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220243" indent="-114503" defTabSz="280415">
              <a:spcBef>
                <a:spcPts val="400"/>
              </a:spcBef>
              <a:buClr>
                <a:srgbClr val="000000"/>
              </a:buClr>
              <a:buSzPct val="100000"/>
              <a:buFont typeface="Arial Narrow"/>
              <a:tabLst>
                <a:tab pos="698500" algn="l"/>
              </a:tabLst>
              <a:defRPr sz="36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在八福中，耶稣宣告了八种祝福。</a:t>
            </a:r>
          </a:p>
          <a:p>
            <a:pPr lvl="1" marL="220243" indent="-114503" defTabSz="280415">
              <a:spcBef>
                <a:spcPts val="400"/>
              </a:spcBef>
              <a:buClr>
                <a:srgbClr val="000000"/>
              </a:buClr>
              <a:buSzPct val="100000"/>
              <a:buFont typeface="Arial Narrow"/>
              <a:tabLst>
                <a:tab pos="698500" algn="l"/>
              </a:tabLst>
              <a:defRPr sz="36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人生的路途上，可以借此获得幸福。</a:t>
            </a:r>
          </a:p>
          <a:p>
            <a:pPr lvl="1" marL="220243" indent="-114503" defTabSz="280415">
              <a:spcBef>
                <a:spcPts val="400"/>
              </a:spcBef>
              <a:buClr>
                <a:srgbClr val="000000"/>
              </a:buClr>
              <a:buSzPct val="100000"/>
              <a:buFont typeface="Arial Narrow"/>
              <a:tabLst>
                <a:tab pos="698500" algn="l"/>
              </a:tabLst>
              <a:defRPr sz="36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幸福并不是说，我们一直都会有“幸福快乐的感觉”。</a:t>
            </a:r>
          </a:p>
          <a:p>
            <a:pPr lvl="1" marL="220243" indent="-114503" defTabSz="280415">
              <a:spcBef>
                <a:spcPts val="400"/>
              </a:spcBef>
              <a:buClr>
                <a:srgbClr val="000000"/>
              </a:buClr>
              <a:buSzPct val="100000"/>
              <a:buFont typeface="Arial Narrow"/>
              <a:tabLst>
                <a:tab pos="698500" algn="l"/>
              </a:tabLst>
              <a:defRPr sz="36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只有那些能够以敞开的心面对悲伤、痛苦的人，才能感到真正的幸福。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总结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E230C"/>
                </a:solidFill>
                <a:latin typeface="PingFang HK Regular"/>
                <a:ea typeface="PingFang HK Regular"/>
                <a:cs typeface="PingFang HK Regular"/>
                <a:sym typeface="PingFang HK Regular"/>
              </a:defRPr>
            </a:lvl1pPr>
          </a:lstStyle>
          <a:p>
            <a:pPr/>
            <a:r>
              <a:t>总结</a:t>
            </a:r>
          </a:p>
        </p:txBody>
      </p:sp>
      <p:sp>
        <p:nvSpPr>
          <p:cNvPr id="208" name="现在如何结束祷告呢？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220243" indent="-114503" defTabSz="280415">
              <a:spcBef>
                <a:spcPts val="400"/>
              </a:spcBef>
              <a:buClr>
                <a:srgbClr val="000000"/>
              </a:buClr>
              <a:buSzPct val="100000"/>
              <a:buFont typeface="Arial Narrow"/>
              <a:tabLst>
                <a:tab pos="698500" algn="l"/>
              </a:tabLst>
              <a:defRPr sz="36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我们今天谈到要承认自己“灵性的贫穷”及“温柔”，在一个追求“知识”及“权力”的世界中，好像是不合时宜，但那才是一个对人生命的真正祝福，因为这才是走上“自由”及“力量”的道路上。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引言：人人都会祷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0623">
              <a:defRPr sz="5700">
                <a:solidFill>
                  <a:srgbClr val="EE230C"/>
                </a:solidFill>
              </a:defRPr>
            </a:lvl1pPr>
          </a:lstStyle>
          <a:p>
            <a:pPr/>
            <a:r>
              <a:t>引言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2531" r="0" b="0"/>
          <a:stretch>
            <a:fillRect/>
          </a:stretch>
        </p:blipFill>
        <p:spPr>
          <a:xfrm>
            <a:off x="2463799" y="225325"/>
            <a:ext cx="8363082" cy="9753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引言：人人都会祷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0623">
              <a:defRPr sz="5700">
                <a:solidFill>
                  <a:srgbClr val="EE230C"/>
                </a:solidFill>
              </a:defRPr>
            </a:lvl1pPr>
          </a:lstStyle>
          <a:p>
            <a:pPr/>
            <a:r>
              <a:t>引言</a:t>
            </a: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0362" r="0" b="9491"/>
          <a:stretch>
            <a:fillRect/>
          </a:stretch>
        </p:blipFill>
        <p:spPr>
          <a:xfrm>
            <a:off x="2178843" y="75207"/>
            <a:ext cx="8986521" cy="9603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引言：人人都会祷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0623">
              <a:defRPr sz="5700">
                <a:solidFill>
                  <a:srgbClr val="EE230C"/>
                </a:solidFill>
              </a:defRPr>
            </a:lvl1pPr>
          </a:lstStyle>
          <a:p>
            <a:pPr/>
            <a:r>
              <a:t>引言</a:t>
            </a: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092324" y="-1216026"/>
            <a:ext cx="8820151" cy="1176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引言：人人都会祷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0623">
              <a:defRPr sz="5700">
                <a:solidFill>
                  <a:srgbClr val="EE230C"/>
                </a:solidFill>
              </a:defRPr>
            </a:lvl1pPr>
          </a:lstStyle>
          <a:p>
            <a:pPr/>
            <a:r>
              <a:t>引言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0545" r="0" b="5639"/>
          <a:stretch>
            <a:fillRect/>
          </a:stretch>
        </p:blipFill>
        <p:spPr>
          <a:xfrm>
            <a:off x="2295697" y="-98624"/>
            <a:ext cx="8904296" cy="9950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引言：人人都会祷告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0623">
              <a:defRPr sz="5700">
                <a:solidFill>
                  <a:srgbClr val="EE230C"/>
                </a:solidFill>
              </a:defRPr>
            </a:lvl1pPr>
          </a:lstStyle>
          <a:p>
            <a:pPr/>
            <a:r>
              <a:t>引言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7683" r="0" b="7683"/>
          <a:stretch>
            <a:fillRect/>
          </a:stretch>
        </p:blipFill>
        <p:spPr>
          <a:xfrm>
            <a:off x="2197100" y="-12552"/>
            <a:ext cx="8610768" cy="9716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840" t="25524" r="0" b="4664"/>
          <a:stretch>
            <a:fillRect/>
          </a:stretch>
        </p:blipFill>
        <p:spPr>
          <a:xfrm>
            <a:off x="1678582" y="57150"/>
            <a:ext cx="9647512" cy="9639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1. 什么是真正的祷告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9044">
              <a:defRPr sz="6500">
                <a:solidFill>
                  <a:srgbClr val="0076BA"/>
                </a:solidFill>
              </a:defRPr>
            </a:lvl1pPr>
          </a:lstStyle>
          <a:p>
            <a:pPr/>
            <a:r>
              <a:t>圣经中论福</a:t>
            </a:r>
          </a:p>
        </p:txBody>
      </p:sp>
      <p:sp>
        <p:nvSpPr>
          <p:cNvPr id="144" name="今天所读是耶稣所讲的比喻，有两个人物，一个是法利赛人，一个是税吏。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1" marL="239395" indent="-124460" defTabSz="304800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 Narrow"/>
              <a:tabLst>
                <a:tab pos="7620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诗篇第一篇第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2</a:t>
            </a:r>
            <a:r>
              <a:t>节，“惟喜爱耶和华的律法，昼夜思想，这人便为有福！”</a:t>
            </a:r>
            <a:endParaRPr>
              <a:latin typeface="+mj-lt"/>
              <a:ea typeface="+mj-ea"/>
              <a:cs typeface="+mj-cs"/>
              <a:sym typeface="Helvetica Neue"/>
            </a:endParaRPr>
          </a:p>
          <a:p>
            <a:pPr lvl="1" marL="239395" indent="-124460" defTabSz="304800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 Narrow"/>
              <a:tabLst>
                <a:tab pos="7620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雅各书一章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12</a:t>
            </a:r>
            <a:r>
              <a:t>节，“忍受试探的人是有福的”</a:t>
            </a:r>
            <a:endParaRPr>
              <a:latin typeface="+mj-lt"/>
              <a:ea typeface="+mj-ea"/>
              <a:cs typeface="+mj-cs"/>
              <a:sym typeface="Helvetica Neue"/>
            </a:endParaRPr>
          </a:p>
          <a:p>
            <a:pPr lvl="1" marL="239395" indent="-124460" defTabSz="304800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 Narrow"/>
              <a:tabLst>
                <a:tab pos="762000" algn="l"/>
              </a:tabLst>
              <a:defRPr sz="4000">
                <a:latin typeface="PingFang HK Regular"/>
                <a:ea typeface="PingFang HK Regular"/>
                <a:cs typeface="PingFang HK Regular"/>
                <a:sym typeface="PingFang HK Regular"/>
              </a:defRPr>
            </a:pPr>
            <a:r>
              <a:t>路加福音十一章</a:t>
            </a:r>
            <a:r>
              <a:rPr>
                <a:latin typeface="+mj-lt"/>
                <a:ea typeface="+mj-ea"/>
                <a:cs typeface="+mj-cs"/>
                <a:sym typeface="Helvetica Neue"/>
              </a:rPr>
              <a:t>28</a:t>
            </a:r>
            <a:r>
              <a:t>节，“听神之道而遵守的人有福”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