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讲题：真正的祷告"/>
          <p:cNvSpPr txBox="1"/>
          <p:nvPr>
            <p:ph type="ctrTitle"/>
          </p:nvPr>
        </p:nvSpPr>
        <p:spPr>
          <a:xfrm>
            <a:off x="669726" y="1638300"/>
            <a:ext cx="1142127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Al Bayan"/>
                <a:ea typeface="Al Bayan"/>
                <a:cs typeface="Al Bayan"/>
                <a:sym typeface="Al Bayan"/>
              </a:defRPr>
            </a:lvl1pPr>
          </a:lstStyle>
          <a:p>
            <a:pPr/>
            <a:r>
              <a:t>讲题：基督里的属灵福气</a:t>
            </a:r>
          </a:p>
        </p:txBody>
      </p:sp>
      <p:sp>
        <p:nvSpPr>
          <p:cNvPr id="120" name="经文：路18:9-14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经文：弗1:1-14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53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641684" indent="-260684" defTabSz="286511">
              <a:lnSpc>
                <a:spcPct val="150000"/>
              </a:lnSpc>
              <a:spcBef>
                <a:spcPts val="0"/>
              </a:spcBef>
              <a:buSzPct val="100000"/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保罗在罗马书9章回答这个问题，</a:t>
            </a:r>
            <a:r>
              <a:rPr>
                <a:solidFill>
                  <a:srgbClr val="EE220C"/>
                </a:solidFill>
              </a:rPr>
              <a:t>这不关乎一个人做了什么，而那是完全出于神的主权。</a:t>
            </a:r>
            <a:endParaRPr>
              <a:solidFill>
                <a:srgbClr val="EE220C"/>
              </a:solidFill>
            </a:endParaRPr>
          </a:p>
          <a:p>
            <a:pPr lvl="1" marL="641684" indent="-260684" defTabSz="286511">
              <a:lnSpc>
                <a:spcPct val="150000"/>
              </a:lnSpc>
              <a:spcBef>
                <a:spcPts val="0"/>
              </a:spcBef>
              <a:buSzPct val="100000"/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在利百加怀孕的双生子中，神就拣选了雅各，那时，他们一点事情也没有做过。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56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262127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54000" algn="l"/>
              </a:tabLst>
              <a:defRPr sz="344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</a:t>
            </a:r>
            <a:r>
              <a:rPr b="1">
                <a:solidFill>
                  <a:srgbClr val="EE220C"/>
                </a:solidFill>
                <a:latin typeface="Arial Narrow"/>
                <a:ea typeface="Arial Narrow"/>
                <a:cs typeface="Arial Narrow"/>
                <a:sym typeface="Arial Narrow"/>
              </a:rPr>
              <a:t>罗9:11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（双子还没有生下来，善恶还没有做出来，只因要显明　神拣选人的旨意，不在乎人的行为，乃在乎召人的主。）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9:12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　神就对利百加说：“将来，大的要服事小的。”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9:13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正如经上所记：雅各是我所爱的；以扫是我所恶的。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9:14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这样，我们可说什么呢？难道　神有什么不公平吗？断乎没有！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9:15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因他对摩西说：我要怜悯谁就怜悯谁，要恩待谁就恩待谁。”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59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神的拣选与人的作为没有关系，这不是公平的问题，而是神的主权问题。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62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252984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41300" algn="l"/>
              </a:tabLst>
              <a:defRPr sz="332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</a:t>
            </a:r>
            <a:r>
              <a:rPr b="1">
                <a:solidFill>
                  <a:srgbClr val="EE220C"/>
                </a:solidFill>
                <a:latin typeface="Arial Narrow"/>
                <a:ea typeface="Arial Narrow"/>
                <a:cs typeface="Arial Narrow"/>
                <a:sym typeface="Arial Narrow"/>
              </a:rPr>
              <a:t>罗9:20</a:t>
            </a:r>
            <a:r>
              <a:rPr>
                <a:solidFill>
                  <a:srgbClr val="EE220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你这个人哪，你是谁，竟敢向神强嘴呢？受造之物岂能对造他的说：“你为什么这样造我呢？”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9:21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窑匠难道没有权柄从一团泥里拿一块做成贵重的器皿，又拿一块做成卑贱的器皿吗？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9:22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倘若神要显明他的忿怒，彰显他的权能，就多多忍耐宽容那可怒、预备遭毁灭的器皿，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9:23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又要将他丰盛的荣耀彰显在那蒙怜悯、早预备得荣耀的器皿上。”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65" name="法利赛人的问题是将祷告变成一种宗教活动。…"/>
          <p:cNvSpPr txBox="1"/>
          <p:nvPr>
            <p:ph type="body" idx="1"/>
          </p:nvPr>
        </p:nvSpPr>
        <p:spPr>
          <a:xfrm>
            <a:off x="952500" y="1870824"/>
            <a:ext cx="11099800" cy="7006476"/>
          </a:xfrm>
          <a:prstGeom prst="rect">
            <a:avLst/>
          </a:prstGeom>
        </p:spPr>
        <p:txBody>
          <a:bodyPr anchor="t"/>
          <a:lstStyle/>
          <a:p>
            <a:pPr marL="0" indent="0" defTabSz="225552">
              <a:lnSpc>
                <a:spcPct val="150000"/>
              </a:lnSpc>
              <a:spcBef>
                <a:spcPts val="300"/>
              </a:spcBef>
              <a:buSzTx/>
              <a:buNone/>
              <a:tabLst>
                <a:tab pos="215900" algn="l"/>
              </a:tabLst>
              <a:defRPr sz="296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EE220C"/>
                </a:solidFill>
              </a:rPr>
              <a:t>而这个拣选，却是“在基督里拣选”的。</a:t>
            </a:r>
            <a:endParaRPr>
              <a:solidFill>
                <a:srgbClr val="EE220C"/>
              </a:solidFill>
            </a:endParaRPr>
          </a:p>
          <a:p>
            <a:pPr marL="0" indent="0" defTabSz="225552">
              <a:lnSpc>
                <a:spcPct val="150000"/>
              </a:lnSpc>
              <a:spcBef>
                <a:spcPts val="300"/>
              </a:spcBef>
              <a:buSzTx/>
              <a:buNone/>
              <a:tabLst>
                <a:tab pos="215900" algn="l"/>
              </a:tabLst>
              <a:defRPr sz="296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</a:t>
            </a:r>
            <a:r>
              <a:rPr b="1">
                <a:solidFill>
                  <a:srgbClr val="EE220C"/>
                </a:solidFill>
                <a:latin typeface="Arial Narrow"/>
                <a:ea typeface="Arial Narrow"/>
                <a:cs typeface="Arial Narrow"/>
                <a:sym typeface="Arial Narrow"/>
              </a:rPr>
              <a:t>林前1:23</a:t>
            </a:r>
            <a:r>
              <a:rPr>
                <a:solidFill>
                  <a:srgbClr val="EE220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我们却是传钉十字架的基督，在犹太人为绊脚石，在外邦人为愚拙；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1:24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但在那蒙召的，无论是犹太人、希腊人，基督总为　神的能力，神的智慧。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1:25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因神的愚拙总比人智慧，神的软弱总比人强壮。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1:26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弟兄们哪，可见你们蒙召的，按着肉体有智慧的不多，有能力的不多，有尊贵的也不多。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1:27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神却拣选了世上愚拙的，叫有智慧的羞愧；又拣选了世上软弱的，叫那强壮的羞愧。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1:28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神也拣选了世上卑贱的，被人厌恶的，以及那无有的，为要废掉那有的，</a:t>
            </a:r>
            <a:r>
              <a:rPr b="1">
                <a:latin typeface="Arial Narrow"/>
                <a:ea typeface="Arial Narrow"/>
                <a:cs typeface="Arial Narrow"/>
                <a:sym typeface="Arial Narrow"/>
              </a:rPr>
              <a:t>1:29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t>使一切有血气的，在神面前一个也不能自夸。”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68" name="法利赛人的问题是将祷告变成一种宗教活动。…"/>
          <p:cNvSpPr txBox="1"/>
          <p:nvPr>
            <p:ph type="body" idx="1"/>
          </p:nvPr>
        </p:nvSpPr>
        <p:spPr>
          <a:xfrm>
            <a:off x="952500" y="1870824"/>
            <a:ext cx="11099800" cy="7006476"/>
          </a:xfrm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EE220C"/>
                </a:solidFill>
              </a:rPr>
              <a:t>我们知道我们是蒙神拣选，以显出神的荣耀。</a:t>
            </a:r>
            <a:endParaRPr>
              <a:solidFill>
                <a:srgbClr val="EE220C"/>
              </a:solidFill>
            </a:endParaRPr>
          </a:p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</a:t>
            </a:r>
            <a:r>
              <a:rPr>
                <a:solidFill>
                  <a:srgbClr val="FF2600"/>
                </a:solidFill>
              </a:rPr>
              <a:t>约</a:t>
            </a:r>
            <a:r>
              <a:rPr>
                <a:solidFill>
                  <a:srgbClr val="FF2600"/>
                </a:solidFill>
                <a:latin typeface="Arial Narrow"/>
                <a:ea typeface="Arial Narrow"/>
                <a:cs typeface="Arial Narrow"/>
                <a:sym typeface="Arial Narrow"/>
              </a:rPr>
              <a:t>9:1</a:t>
            </a:r>
            <a:r>
              <a:t>耶稣过去的时候，看见一个人生来是瞎眼的。</a:t>
            </a:r>
            <a:r>
              <a:rPr>
                <a:solidFill>
                  <a:srgbClr val="AAAAAA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t>门徒问耶稣说：“拉比，这人生来是瞎眼的，是谁犯了罪？是这人呢？是他父母呢？”</a:t>
            </a:r>
            <a:r>
              <a:rPr>
                <a:solidFill>
                  <a:srgbClr val="AAAAAA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t>耶稣回答说：“也不是这人犯了罪，也不是他父母犯了罪，是要在他身上显出神的作为来。”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71" name="法利赛人的问题是将祷告变成一种宗教活动。…"/>
          <p:cNvSpPr txBox="1"/>
          <p:nvPr>
            <p:ph type="body" idx="1"/>
          </p:nvPr>
        </p:nvSpPr>
        <p:spPr>
          <a:xfrm>
            <a:off x="952500" y="1870824"/>
            <a:ext cx="11099800" cy="7006476"/>
          </a:xfrm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EE220C"/>
                </a:solidFill>
              </a:rPr>
              <a:t>我们生命的完满，在于认定神在我们身上的计划，明白神在我们生命中的带领。</a:t>
            </a:r>
            <a:endParaRPr>
              <a:solidFill>
                <a:srgbClr val="EE220C"/>
              </a:solidFill>
            </a:endParaRPr>
          </a:p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</a:t>
            </a:r>
            <a:r>
              <a:rPr>
                <a:solidFill>
                  <a:srgbClr val="FF2600"/>
                </a:solidFill>
              </a:rPr>
              <a:t>创</a:t>
            </a:r>
            <a:r>
              <a:rPr>
                <a:solidFill>
                  <a:srgbClr val="FF2600"/>
                </a:solidFill>
                <a:latin typeface="Arial Narrow"/>
                <a:ea typeface="Arial Narrow"/>
                <a:cs typeface="Arial Narrow"/>
                <a:sym typeface="Arial Narrow"/>
              </a:rPr>
              <a:t>45:7</a:t>
            </a:r>
            <a:r>
              <a:t>神差我在你们以先来，为要给你们存留余种在世上，又要大施拯救，保全你们的生命。</a:t>
            </a:r>
            <a:r>
              <a:rPr>
                <a:solidFill>
                  <a:srgbClr val="AAAAAA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t>这样看来，差我到这里来的不是你们，乃是神。”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FF9300"/>
                </a:solidFill>
              </a:defRPr>
            </a:pPr>
            <a:r>
              <a:t>2. </a:t>
            </a:r>
            <a:r>
              <a:t>得儿子的名分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74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solidFill>
                  <a:srgbClr val="FF2600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0000"/>
                </a:solidFill>
              </a:rPr>
              <a:t>“</a:t>
            </a:r>
            <a:r>
              <a:rPr b="1" baseline="31999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>
                <a:solidFill>
                  <a:srgbClr val="000000"/>
                </a:solidFill>
              </a:rPr>
              <a:t>又因爱我们，就按着自己的意旨所喜悦的，预定我们借着耶稣基督得儿子的名分，</a:t>
            </a:r>
            <a:r>
              <a:rPr b="1" baseline="31999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>
                <a:solidFill>
                  <a:srgbClr val="000000"/>
                </a:solidFill>
              </a:rPr>
              <a:t>使他荣耀的恩典得著称赞；这恩典是他在爱子里所赐给我们的。”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FF9300"/>
                </a:solidFill>
              </a:defRPr>
            </a:pPr>
            <a:r>
              <a:t>2. </a:t>
            </a:r>
            <a:r>
              <a:t>得儿子的名分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77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286511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79400" algn="l"/>
              </a:tabLst>
              <a:defRPr sz="3759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耶稣基督受洗时，天上有声音说：“这是我的爱子，我所喜悦的。”（太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3:17</a:t>
            </a:r>
            <a:r>
              <a:t>）</a:t>
            </a:r>
          </a:p>
          <a:p>
            <a:pPr marL="0" indent="0" defTabSz="286511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79400" algn="l"/>
              </a:tabLst>
              <a:defRPr sz="3759">
                <a:solidFill>
                  <a:srgbClr val="FF2600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00000"/>
                </a:solidFill>
              </a:rPr>
              <a:t>耶稣在预备受难前，在山上，亦有声音说：“这是我的爱子，我所喜悦的。你们要听他！”（太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17:5</a:t>
            </a:r>
            <a:r>
              <a:rPr>
                <a:solidFill>
                  <a:srgbClr val="000000"/>
                </a:solidFill>
              </a:rPr>
              <a:t>）</a:t>
            </a:r>
            <a:endParaRPr>
              <a:solidFill>
                <a:srgbClr val="000000"/>
              </a:solidFill>
            </a:endParaRPr>
          </a:p>
          <a:p>
            <a:pPr marL="0" indent="0" defTabSz="286511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79400" algn="l"/>
              </a:tabLst>
              <a:defRPr sz="3759">
                <a:solidFill>
                  <a:srgbClr val="FF2600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这个儿子的名分，不单是落在耶稣基督身上，而这爱子的身分，亦落在我们这些愿意跟从神的人身上。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FF9300"/>
                </a:solidFill>
              </a:defRPr>
            </a:pPr>
            <a:r>
              <a:t>2. </a:t>
            </a:r>
            <a:r>
              <a:t>得儿子的名分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80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FF2600"/>
                </a:solidFill>
              </a:rPr>
              <a:t>得儿子的名份，我们心思意念，也与我们的父相同，父亲怎样，儿女也怎样。</a:t>
            </a:r>
            <a:endParaRPr>
              <a:solidFill>
                <a:srgbClr val="FF2600"/>
              </a:solidFill>
            </a:endParaRPr>
          </a:p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“弗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5:1</a:t>
            </a:r>
            <a:r>
              <a:t>所以，你们该效法神，好像蒙慈爱的儿女一样。”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引言：人人都会祷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0623">
              <a:defRPr sz="5700">
                <a:solidFill>
                  <a:srgbClr val="EE230C"/>
                </a:solidFill>
              </a:defRPr>
            </a:pPr>
            <a:r>
              <a:t>引言：</a:t>
            </a:r>
            <a:r>
              <a:t>以弗所书介绍</a:t>
            </a:r>
          </a:p>
        </p:txBody>
      </p:sp>
      <p:grpSp>
        <p:nvGrpSpPr>
          <p:cNvPr id="125" name="Image"/>
          <p:cNvGrpSpPr/>
          <p:nvPr/>
        </p:nvGrpSpPr>
        <p:grpSpPr>
          <a:xfrm>
            <a:off x="1489335" y="1985835"/>
            <a:ext cx="10026130" cy="6581872"/>
            <a:chOff x="0" y="0"/>
            <a:chExt cx="10026128" cy="6581871"/>
          </a:xfrm>
        </p:grpSpPr>
        <p:pic>
          <p:nvPicPr>
            <p:cNvPr id="12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9619729" cy="61373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026129" cy="65818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FF9300"/>
                </a:solidFill>
              </a:defRPr>
            </a:pPr>
            <a:r>
              <a:t>2. </a:t>
            </a:r>
            <a:r>
              <a:t>得儿子的名分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83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但我们明白到，成为了神的儿女，我们的生命就与过去未信主前是不一样的，我们脱去旧人，穿上新人，整个人焕然一新，整个人的身分命运也会改变。</a:t>
            </a:r>
          </a:p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FF2600"/>
                </a:solidFill>
              </a:rPr>
              <a:t>孤星泪的故事⋯⋯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rgbClr val="FF9300"/>
                </a:solidFill>
              </a:defRPr>
            </a:pPr>
            <a:r>
              <a:t>2. </a:t>
            </a:r>
            <a:r>
              <a:t>得儿子的名分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186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当我们作为儿女，就可以得遗产，承受父的一切。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3">
                    <a:satOff val="-7500"/>
                    <a:lumOff val="-10588"/>
                  </a:schemeClr>
                </a:solidFill>
              </a:defRPr>
            </a:pPr>
            <a:r>
              <a:t>3. </a:t>
            </a:r>
            <a:r>
              <a:t>得蒙救赎，过犯得以赦免</a:t>
            </a:r>
          </a:p>
        </p:txBody>
      </p:sp>
      <p:sp>
        <p:nvSpPr>
          <p:cNvPr id="189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“</a:t>
            </a:r>
            <a:r>
              <a:rPr b="1" baseline="31999" sz="800"/>
              <a:t>7</a:t>
            </a:r>
            <a:r>
              <a:t>我们借这爱子的血得蒙救赎，过犯得以赦免，乃是照他丰富的恩典。</a:t>
            </a:r>
            <a:r>
              <a:rPr b="1" baseline="31999" sz="800"/>
              <a:t>8</a:t>
            </a:r>
            <a:r>
              <a:t>这恩典是神用诸般智慧聪明，充充足足赏给我们的；”</a:t>
            </a:r>
            <a:endParaRPr>
              <a:solidFill>
                <a:schemeClr val="accent5"/>
              </a:solidFill>
            </a:endParaRPr>
          </a:p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solidFill>
                  <a:srgbClr val="FF2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“救赎”这个词语，原来指到奴隶得到释放。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3">
                    <a:satOff val="-7500"/>
                    <a:lumOff val="-10588"/>
                  </a:schemeClr>
                </a:solidFill>
              </a:defRPr>
            </a:pPr>
            <a:r>
              <a:t>3. </a:t>
            </a:r>
            <a:r>
              <a:t>得蒙救赎，过犯得以赦免</a:t>
            </a:r>
          </a:p>
        </p:txBody>
      </p:sp>
      <p:sp>
        <p:nvSpPr>
          <p:cNvPr id="192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因此，保罗在第2章里，说明他们原来是死在过犯罪恶之中的，那时是“随从今世的风俗、顺服邪灵、放纵肉体的私欲、为可怒之子。</a:t>
            </a:r>
          </a:p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但按着神的怜悯，借着耶稣基督在十字架上流出的血，便我们得蒙救赎，罪得赦免，这是神的恩典。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3">
                    <a:satOff val="-7500"/>
                    <a:lumOff val="-10588"/>
                  </a:schemeClr>
                </a:solidFill>
              </a:defRPr>
            </a:pPr>
            <a:r>
              <a:t>3. </a:t>
            </a:r>
            <a:r>
              <a:t>得蒙救赎，过犯得以赦免</a:t>
            </a:r>
          </a:p>
        </p:txBody>
      </p:sp>
      <p:sp>
        <p:nvSpPr>
          <p:cNvPr id="195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我们虽然明白救恩是恩典，但我们仍会认为我们要靠着自己的努力，做一个好人。</a:t>
            </a:r>
          </a:p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而这种精神，也容易在信仰上影响着我们，而看不到神的恩典。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3">
                    <a:satOff val="-7500"/>
                    <a:lumOff val="-10588"/>
                  </a:schemeClr>
                </a:solidFill>
              </a:defRPr>
            </a:pPr>
            <a:r>
              <a:t>3. </a:t>
            </a:r>
            <a:r>
              <a:t>得蒙救赎，过犯得以赦免</a:t>
            </a:r>
          </a:p>
        </p:txBody>
      </p:sp>
      <p:sp>
        <p:nvSpPr>
          <p:cNvPr id="198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“你们得救是本乎恩，也因着信；这并不是出于自己，乃是上帝所赐的；</a:t>
            </a:r>
            <a:r>
              <a:rPr b="1" baseline="31999" sz="533"/>
              <a:t>9</a:t>
            </a:r>
            <a:r>
              <a:t>也不是出于行为，免得有人自夸。”（弗2:8-9）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/>
                </a:solidFill>
              </a:defRPr>
            </a:pPr>
            <a:r>
              <a:t>4. </a:t>
            </a:r>
            <a:r>
              <a:t>同归于一，得了基业。</a:t>
            </a:r>
          </a:p>
        </p:txBody>
      </p:sp>
      <p:sp>
        <p:nvSpPr>
          <p:cNvPr id="201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1000" indent="-381000" defTabSz="289559">
              <a:lnSpc>
                <a:spcPct val="150000"/>
              </a:lnSpc>
              <a:spcBef>
                <a:spcPts val="400"/>
              </a:spcBef>
              <a:buSzPct val="100000"/>
              <a:tabLst>
                <a:tab pos="279400" algn="l"/>
              </a:tabLst>
              <a:defRPr sz="3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“</a:t>
            </a:r>
            <a:r>
              <a:rPr b="1" baseline="31999" sz="760">
                <a:solidFill>
                  <a:srgbClr val="FF0000"/>
                </a:solidFill>
              </a:rPr>
              <a:t>9</a:t>
            </a:r>
            <a:r>
              <a:t>都是照他自己所预定的美意，叫我们知道他旨意的奥秘，</a:t>
            </a:r>
            <a:r>
              <a:rPr b="1" baseline="31999" sz="760">
                <a:solidFill>
                  <a:srgbClr val="FF0000"/>
                </a:solidFill>
              </a:rPr>
              <a:t>10</a:t>
            </a:r>
            <a:r>
              <a:t>要照所安排的，在日期满足的时候，使天上、地上、一切所有的都在基督里面同归于一。</a:t>
            </a:r>
          </a:p>
          <a:p>
            <a:pPr marL="381000" indent="-381000" defTabSz="289559">
              <a:lnSpc>
                <a:spcPct val="150000"/>
              </a:lnSpc>
              <a:spcBef>
                <a:spcPts val="400"/>
              </a:spcBef>
              <a:buSzPct val="100000"/>
              <a:tabLst>
                <a:tab pos="279400" algn="l"/>
              </a:tabLst>
              <a:defRPr sz="3800">
                <a:solidFill>
                  <a:srgbClr val="FF26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这是指到神的拣选、成为神儿女的名分、耶稣基督的救赎恩典，并不单是属于犹太人，也归到外邦人的身上。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/>
                </a:solidFill>
              </a:defRPr>
            </a:pPr>
            <a:r>
              <a:t>4. </a:t>
            </a:r>
            <a:r>
              <a:t>同归于一，得了基业。</a:t>
            </a:r>
          </a:p>
        </p:txBody>
      </p:sp>
      <p:sp>
        <p:nvSpPr>
          <p:cNvPr id="204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“奥秘”的意思是从前是隐藏的，如今却按着上帝的计划，揭示了出来。</a:t>
            </a:r>
          </a:p>
          <a:p>
            <a:pPr marL="401052" indent="-401052" defTabSz="304800">
              <a:lnSpc>
                <a:spcPct val="150000"/>
              </a:lnSpc>
              <a:spcBef>
                <a:spcPts val="500"/>
              </a:spcBef>
              <a:buSzPct val="100000"/>
              <a:tabLst>
                <a:tab pos="304800" algn="l"/>
              </a:tabLst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这“奥秘”是在第</a:t>
            </a:r>
            <a:r>
              <a:t>10</a:t>
            </a:r>
            <a:r>
              <a:t>节：“</a:t>
            </a:r>
            <a:r>
              <a:rPr b="1" baseline="31999" sz="800">
                <a:solidFill>
                  <a:srgbClr val="FF0000"/>
                </a:solidFill>
              </a:rPr>
              <a:t>10</a:t>
            </a:r>
            <a:r>
              <a:rPr>
                <a:solidFill>
                  <a:srgbClr val="555555"/>
                </a:solidFill>
              </a:rPr>
              <a:t>要照所安排的，在日期满足的时候，使天上、地上、一切所有的都</a:t>
            </a:r>
            <a:r>
              <a:rPr>
                <a:solidFill>
                  <a:srgbClr val="0000FF"/>
                </a:solidFill>
              </a:rPr>
              <a:t>在基督里面</a:t>
            </a:r>
            <a:r>
              <a:rPr>
                <a:solidFill>
                  <a:srgbClr val="555555"/>
                </a:solidFill>
              </a:rPr>
              <a:t>同归于一。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/>
                </a:solidFill>
              </a:defRPr>
            </a:pPr>
            <a:r>
              <a:t>4. </a:t>
            </a:r>
            <a:r>
              <a:t>同归于一，得了基业。</a:t>
            </a:r>
          </a:p>
        </p:txBody>
      </p:sp>
      <p:sp>
        <p:nvSpPr>
          <p:cNvPr id="207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101065" indent="-101065" defTabSz="256031">
              <a:lnSpc>
                <a:spcPct val="150000"/>
              </a:lnSpc>
              <a:spcBef>
                <a:spcPts val="400"/>
              </a:spcBef>
              <a:buSzPct val="100000"/>
              <a:tabLst>
                <a:tab pos="254000" algn="l"/>
              </a:tabLst>
              <a:defRPr sz="3359">
                <a:solidFill>
                  <a:srgbClr val="FF2600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教会合一的见证。体会了第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11-12</a:t>
            </a:r>
            <a:r>
              <a:t>节的道理：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101065" indent="-101065" defTabSz="256031">
              <a:lnSpc>
                <a:spcPct val="150000"/>
              </a:lnSpc>
              <a:spcBef>
                <a:spcPts val="400"/>
              </a:spcBef>
              <a:buSzPct val="100000"/>
              <a:defRPr sz="3359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baseline="31999">
                <a:latin typeface="Arial Narrow"/>
                <a:ea typeface="Arial Narrow"/>
                <a:cs typeface="Arial Narrow"/>
                <a:sym typeface="Arial Narrow"/>
              </a:rPr>
              <a:t>11</a:t>
            </a:r>
            <a:r>
              <a:t>我们也在他里面得</a:t>
            </a:r>
            <a:r>
              <a:rPr baseline="31999">
                <a:solidFill>
                  <a:srgbClr val="FF2600"/>
                </a:solidFill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rPr>
                <a:solidFill>
                  <a:srgbClr val="FF2600"/>
                </a:solidFill>
              </a:rPr>
              <a:t>得：或译成</a:t>
            </a:r>
            <a:r>
              <a:rPr baseline="31999">
                <a:solidFill>
                  <a:srgbClr val="FF2600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t>了基业；这原是那位随己意行、做万事的，照着他旨意所预定的，</a:t>
            </a:r>
            <a:r>
              <a:rPr b="1" baseline="31999">
                <a:latin typeface="Arial Narrow"/>
                <a:ea typeface="Arial Narrow"/>
                <a:cs typeface="Arial Narrow"/>
                <a:sym typeface="Arial Narrow"/>
              </a:rPr>
              <a:t>12</a:t>
            </a:r>
            <a:r>
              <a:t>叫他的荣耀从我们这首先在基督里有盼望的人可以得著称赞。</a:t>
            </a:r>
          </a:p>
          <a:p>
            <a:pPr marL="101065" indent="-101065" defTabSz="256031">
              <a:lnSpc>
                <a:spcPct val="150000"/>
              </a:lnSpc>
              <a:spcBef>
                <a:spcPts val="400"/>
              </a:spcBef>
              <a:buSzPct val="100000"/>
              <a:defRPr sz="3359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>
                <a:solidFill>
                  <a:srgbClr val="0433FF"/>
                </a:solidFill>
              </a:rPr>
              <a:t>和合本修定版</a:t>
            </a:r>
            <a:r>
              <a:t>：</a:t>
            </a:r>
            <a:r>
              <a:rPr b="1" baseline="31999">
                <a:latin typeface="Arial Narrow"/>
                <a:ea typeface="Arial Narrow"/>
                <a:cs typeface="Arial Narrow"/>
                <a:sym typeface="Arial Narrow"/>
              </a:rPr>
              <a:t>11</a:t>
            </a:r>
            <a:r>
              <a:t>我们也在他里面得了基业；这原是那位随己意行万事的</a:t>
            </a:r>
            <a:r>
              <a:t>神</a:t>
            </a:r>
            <a:r>
              <a:t>照着自己的旨意所预定的，</a:t>
            </a:r>
            <a:r>
              <a:rPr b="1" baseline="31999">
                <a:solidFill>
                  <a:srgbClr val="FF2600"/>
                </a:solidFill>
                <a:latin typeface="Arial Narrow"/>
                <a:ea typeface="Arial Narrow"/>
                <a:cs typeface="Arial Narrow"/>
                <a:sym typeface="Arial Narrow"/>
              </a:rPr>
              <a:t>12</a:t>
            </a:r>
            <a:r>
              <a:rPr>
                <a:solidFill>
                  <a:srgbClr val="FF2600"/>
                </a:solidFill>
              </a:rPr>
              <a:t>为要使我们，这些首先把希望寄托在基督里的人，颂赞他的荣耀。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1">
                    <a:lumOff val="-9999"/>
                  </a:schemeClr>
                </a:solidFill>
              </a:defRPr>
            </a:pPr>
            <a:r>
              <a:t>5. </a:t>
            </a:r>
            <a:r>
              <a:t>受了圣灵为印记</a:t>
            </a:r>
          </a:p>
        </p:txBody>
      </p:sp>
      <p:sp>
        <p:nvSpPr>
          <p:cNvPr id="210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defRPr sz="1200">
                <a:solidFill>
                  <a:srgbClr val="555555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20315" indent="-120315" defTabSz="304800">
              <a:lnSpc>
                <a:spcPct val="150000"/>
              </a:lnSpc>
              <a:spcBef>
                <a:spcPts val="500"/>
              </a:spcBef>
              <a:buSzPct val="100000"/>
              <a:defRPr sz="4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“</a:t>
            </a:r>
            <a:r>
              <a:rPr b="1" baseline="31999"/>
              <a:t>13</a:t>
            </a:r>
            <a:r>
              <a:t>你们既听见真理的道，就是那叫你们得救的福音，也信了基督，既然信他，就受了所应许的圣灵为印记。</a:t>
            </a:r>
            <a:r>
              <a:rPr b="1" baseline="31999"/>
              <a:t>14</a:t>
            </a:r>
            <a:r>
              <a:t>这圣灵是我们得基业的凭据</a:t>
            </a:r>
            <a:r>
              <a:rPr baseline="31999"/>
              <a:t>(</a:t>
            </a:r>
            <a:r>
              <a:t>原文是质</a:t>
            </a:r>
            <a:r>
              <a:rPr baseline="31999"/>
              <a:t>)</a:t>
            </a:r>
            <a:r>
              <a:t>，直等到神之民</a:t>
            </a:r>
            <a:r>
              <a:rPr baseline="31999"/>
              <a:t>(</a:t>
            </a:r>
            <a:r>
              <a:t>民：原文是产业</a:t>
            </a:r>
            <a:r>
              <a:rPr baseline="31999"/>
              <a:t>)</a:t>
            </a:r>
            <a:r>
              <a:t>被赎，使他的荣耀得著称赞。 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引言：人人都会祷告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0623">
              <a:defRPr sz="5700">
                <a:solidFill>
                  <a:srgbClr val="EE230C"/>
                </a:solidFill>
              </a:defRPr>
            </a:pPr>
            <a:r>
              <a:t>引言：</a:t>
            </a:r>
            <a:r>
              <a:t>以弗所书介绍</a:t>
            </a:r>
          </a:p>
        </p:txBody>
      </p:sp>
      <p:grpSp>
        <p:nvGrpSpPr>
          <p:cNvPr id="130" name="Image"/>
          <p:cNvGrpSpPr/>
          <p:nvPr/>
        </p:nvGrpSpPr>
        <p:grpSpPr>
          <a:xfrm>
            <a:off x="6799956" y="1833025"/>
            <a:ext cx="5670157" cy="7293254"/>
            <a:chOff x="0" y="0"/>
            <a:chExt cx="5670155" cy="7293253"/>
          </a:xfrm>
        </p:grpSpPr>
        <p:pic>
          <p:nvPicPr>
            <p:cNvPr id="12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5263756" cy="68487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70156" cy="7293254"/>
            </a:xfrm>
            <a:prstGeom prst="rect">
              <a:avLst/>
            </a:prstGeom>
            <a:effectLst/>
          </p:spPr>
        </p:pic>
      </p:grpSp>
      <p:sp>
        <p:nvSpPr>
          <p:cNvPr id="131" name="任何宗教都有祷告。…"/>
          <p:cNvSpPr txBox="1"/>
          <p:nvPr>
            <p:ph type="body" sz="half" idx="1"/>
          </p:nvPr>
        </p:nvSpPr>
        <p:spPr>
          <a:xfrm>
            <a:off x="802732" y="1991730"/>
            <a:ext cx="5430677" cy="6975843"/>
          </a:xfrm>
          <a:prstGeom prst="rect">
            <a:avLst/>
          </a:prstGeom>
        </p:spPr>
        <p:txBody>
          <a:bodyPr anchor="t"/>
          <a:lstStyle/>
          <a:p>
            <a:pPr marL="0" indent="0" defTabSz="237743">
              <a:lnSpc>
                <a:spcPct val="150000"/>
              </a:lnSpc>
              <a:spcBef>
                <a:spcPts val="300"/>
              </a:spcBef>
              <a:buSzTx/>
              <a:buNone/>
              <a:tabLst>
                <a:tab pos="228600" algn="l"/>
              </a:tabLst>
              <a:defRPr sz="3353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这个时候，保罗已经属归耶稣基督有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25</a:t>
            </a:r>
            <a:r>
              <a:t>年的时间，也已经有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12</a:t>
            </a:r>
            <a:r>
              <a:t>年左右的宣教经历，他思考到神的旨意，明白到神要借教会所成就的作为，因此他将神要在教会所要成就的计划，向众圣徒揭示，并且要颂赞神的作为。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1">
                    <a:lumOff val="-9999"/>
                  </a:schemeClr>
                </a:solidFill>
              </a:defRPr>
            </a:pPr>
            <a:r>
              <a:t>5. </a:t>
            </a:r>
            <a:r>
              <a:t>受了圣灵为印记</a:t>
            </a:r>
          </a:p>
        </p:txBody>
      </p:sp>
      <p:sp>
        <p:nvSpPr>
          <p:cNvPr id="213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271272">
              <a:lnSpc>
                <a:spcPct val="150000"/>
              </a:lnSpc>
              <a:spcBef>
                <a:spcPts val="400"/>
              </a:spcBef>
              <a:buSzTx/>
              <a:buNone/>
              <a:defRPr sz="1068">
                <a:solidFill>
                  <a:srgbClr val="555555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07081" indent="-107081" defTabSz="271272">
              <a:lnSpc>
                <a:spcPct val="150000"/>
              </a:lnSpc>
              <a:spcBef>
                <a:spcPts val="400"/>
              </a:spcBef>
              <a:buSzPct val="100000"/>
              <a:defRPr sz="3559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这些不是抽像的道理，而是圣灵在我们生命中与我们同在，祂带领我们过属天的生活，给我们平安，引领保守我们在主的爱里，这都是每个基督徒都经历得到的。</a:t>
            </a:r>
          </a:p>
          <a:p>
            <a:pPr marL="107081" indent="-107081" defTabSz="271272">
              <a:lnSpc>
                <a:spcPct val="150000"/>
              </a:lnSpc>
              <a:spcBef>
                <a:spcPts val="400"/>
              </a:spcBef>
              <a:buSzPct val="100000"/>
              <a:defRPr sz="3559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教会同样会经历圣灵的引导，在使徒行传中，神怎样人将福音传到地极，怎样开展外邦人的事工，这都见证着神的同在，神的带领和保守。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1">
                    <a:lumOff val="-9999"/>
                  </a:schemeClr>
                </a:solidFill>
              </a:defRPr>
            </a:pPr>
            <a:r>
              <a:t>5. </a:t>
            </a:r>
            <a:r>
              <a:t>受了圣灵为印记</a:t>
            </a:r>
          </a:p>
        </p:txBody>
      </p:sp>
      <p:sp>
        <p:nvSpPr>
          <p:cNvPr id="216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120315" indent="-120315" defTabSz="304800">
              <a:lnSpc>
                <a:spcPct val="150000"/>
              </a:lnSpc>
              <a:spcBef>
                <a:spcPts val="500"/>
              </a:spcBef>
              <a:buSzPct val="100000"/>
              <a:defRPr sz="4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而我们成为了神的产业，说明我们是属于神的，教会也是属于神的，祂就会完全的保守祂的产业，不会放着不管，也会好好保存。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总结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230C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总结</a:t>
            </a:r>
          </a:p>
        </p:txBody>
      </p:sp>
      <p:sp>
        <p:nvSpPr>
          <p:cNvPr id="219" name="现在如何结束祷告呢？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220243" indent="-114503" defTabSz="280415">
              <a:spcBef>
                <a:spcPts val="400"/>
              </a:spcBef>
              <a:buClr>
                <a:srgbClr val="000000"/>
              </a:buClr>
              <a:buSzPct val="100000"/>
              <a:buFont typeface="Arial Narrow"/>
              <a:tabLst>
                <a:tab pos="698500" algn="l"/>
              </a:tabLst>
              <a:defRPr sz="368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第一、拣选成为圣洁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20243" indent="-114503" defTabSz="280415">
              <a:spcBef>
                <a:spcPts val="400"/>
              </a:spcBef>
              <a:buClr>
                <a:srgbClr val="000000"/>
              </a:buClr>
              <a:buSzPct val="100000"/>
              <a:buFont typeface="Arial Narrow"/>
              <a:tabLst>
                <a:tab pos="698500" algn="l"/>
              </a:tabLst>
              <a:defRPr sz="368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第二、得儿子的名分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20243" indent="-114503" defTabSz="280415">
              <a:spcBef>
                <a:spcPts val="400"/>
              </a:spcBef>
              <a:buClr>
                <a:srgbClr val="000000"/>
              </a:buClr>
              <a:buSzPct val="100000"/>
              <a:buFont typeface="Arial Narrow"/>
              <a:tabLst>
                <a:tab pos="698500" algn="l"/>
              </a:tabLst>
              <a:defRPr sz="368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第三、得蒙救赎，过犯得以赦免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20243" indent="-114503" defTabSz="280415">
              <a:spcBef>
                <a:spcPts val="400"/>
              </a:spcBef>
              <a:buClr>
                <a:srgbClr val="000000"/>
              </a:buClr>
              <a:buSzPct val="100000"/>
              <a:buFont typeface="Arial Narrow"/>
              <a:tabLst>
                <a:tab pos="698500" algn="l"/>
              </a:tabLst>
              <a:defRPr sz="368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第四、同归于一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t>犹太人与外邦人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t>，得了基业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20243" indent="-114503" defTabSz="280415">
              <a:spcBef>
                <a:spcPts val="400"/>
              </a:spcBef>
              <a:buClr>
                <a:srgbClr val="000000"/>
              </a:buClr>
              <a:buSzPct val="100000"/>
              <a:buFont typeface="Arial Narrow"/>
              <a:tabLst>
                <a:tab pos="698500" algn="l"/>
              </a:tabLst>
              <a:defRPr sz="368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第五、受了圣灵为印记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，</a:t>
            </a:r>
            <a:r>
              <a:t>得基业的凭据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。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0" defTabSz="280415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79400" algn="l"/>
              </a:tabLst>
              <a:defRPr sz="368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0" defTabSz="280415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79400" algn="l"/>
              </a:tabLst>
              <a:defRPr sz="3680">
                <a:solidFill>
                  <a:srgbClr val="FF2600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这一切都是从耶稣基督而得的恩典，</a:t>
            </a:r>
          </a:p>
          <a:p>
            <a:pPr marL="0" indent="0" defTabSz="280415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79400" algn="l"/>
              </a:tabLst>
              <a:defRPr sz="3680">
                <a:solidFill>
                  <a:srgbClr val="FF2600"/>
                </a:solid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这一切都为要荣耀主的名。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. 什么是真正的祷告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00">
                <a:solidFill>
                  <a:srgbClr val="0076BA"/>
                </a:solidFill>
              </a:defRPr>
            </a:lvl1pPr>
          </a:lstStyle>
          <a:p>
            <a:pPr/>
            <a:r>
              <a:t>五个在基督里的属灵福气</a:t>
            </a:r>
          </a:p>
        </p:txBody>
      </p:sp>
      <p:sp>
        <p:nvSpPr>
          <p:cNvPr id="134" name="今天所读是耶稣所讲的比喻，有两个人物，一个是法利赛人，一个是税吏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239395" indent="-124460" defTabSz="304800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 Narrow"/>
              <a:tabLst>
                <a:tab pos="7620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第一、拣选成为圣洁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39395" indent="-124460" defTabSz="304800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 Narrow"/>
              <a:tabLst>
                <a:tab pos="7620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第二、得儿子的名分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39395" indent="-124460" defTabSz="304800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 Narrow"/>
              <a:tabLst>
                <a:tab pos="7620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第三、得蒙救赎，过犯得以赦免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39395" indent="-124460" defTabSz="304800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 Narrow"/>
              <a:tabLst>
                <a:tab pos="7620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第四、同归于一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t>犹太人与外邦人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t>，得了基业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1" marL="239395" indent="-124460" defTabSz="304800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 Narrow"/>
              <a:tabLst>
                <a:tab pos="7620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第五、受了圣灵为印记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，</a:t>
            </a:r>
            <a:r>
              <a:t>得基业的凭据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t>抵押</a:t>
            </a: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1. 什么是真正的祷告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00">
                <a:solidFill>
                  <a:srgbClr val="0076BA"/>
                </a:solidFill>
              </a:defRPr>
            </a:lvl1pPr>
          </a:lstStyle>
          <a:p>
            <a:pPr/>
            <a:r>
              <a:t>五个在基督里的属灵福气</a:t>
            </a:r>
          </a:p>
        </p:txBody>
      </p:sp>
      <p:sp>
        <p:nvSpPr>
          <p:cNvPr id="137" name="今天所读是耶稣所讲的比喻，有两个人物，一个是法利赛人，一个是税吏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不过，这份属灵的福气，有两点要留意：</a:t>
            </a:r>
          </a:p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第一，这一切都是出于耶稣基督；</a:t>
            </a:r>
          </a:p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第二，这些属灵福气，目的是使上帝得着荣耀。我们要记得，这些属灵的福气，不单是个人的领受，更是整个教会一同领受。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1. 什么是真正的祷告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00">
                <a:solidFill>
                  <a:srgbClr val="0076BA"/>
                </a:solidFill>
              </a:defRPr>
            </a:lvl1pPr>
          </a:lstStyle>
          <a:p>
            <a:pPr/>
            <a:r>
              <a:t>五个在基督里的属灵福气</a:t>
            </a:r>
          </a:p>
        </p:txBody>
      </p:sp>
      <p:sp>
        <p:nvSpPr>
          <p:cNvPr id="140" name="今天所读是耶稣所讲的比喻，有两个人物，一个是法利赛人，一个是税吏。…"/>
          <p:cNvSpPr txBox="1"/>
          <p:nvPr>
            <p:ph type="body" idx="1"/>
          </p:nvPr>
        </p:nvSpPr>
        <p:spPr>
          <a:xfrm>
            <a:off x="353625" y="2013718"/>
            <a:ext cx="12417139" cy="7425747"/>
          </a:xfrm>
          <a:prstGeom prst="rect">
            <a:avLst/>
          </a:prstGeom>
        </p:spPr>
        <p:txBody>
          <a:bodyPr anchor="t"/>
          <a:lstStyle/>
          <a:p>
            <a:pPr marL="0" indent="0" defTabSz="298704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292100" algn="l"/>
              </a:tabLst>
              <a:defRPr sz="392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第一，这一切都是出于耶稣基督</a:t>
            </a:r>
            <a:r>
              <a:rPr>
                <a:solidFill>
                  <a:srgbClr val="0433FF"/>
                </a:solidFill>
                <a:latin typeface="Tahoma"/>
                <a:ea typeface="Tahoma"/>
                <a:cs typeface="Tahoma"/>
                <a:sym typeface="Tahoma"/>
              </a:rPr>
              <a:t>（看蓝色字）</a:t>
            </a:r>
            <a:endParaRPr>
              <a:solidFill>
                <a:srgbClr val="0433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defTabSz="298704">
              <a:spcBef>
                <a:spcPts val="400"/>
              </a:spcBef>
              <a:buSzTx/>
              <a:buNone/>
              <a:defRPr sz="1666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　</a:t>
            </a:r>
            <a:r>
              <a:t>　</a:t>
            </a:r>
            <a:r>
              <a:rPr b="1" baseline="31999" sz="24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2450"/>
              <a:t>奉上帝旨意，</a:t>
            </a:r>
            <a:r>
              <a:rPr sz="2450">
                <a:solidFill>
                  <a:srgbClr val="0000FF"/>
                </a:solidFill>
              </a:rPr>
              <a:t>作基督耶稣使徒</a:t>
            </a:r>
            <a:r>
              <a:rPr sz="2450"/>
              <a:t>的保罗，写信给在以弗所的圣徒，就是</a:t>
            </a:r>
            <a:r>
              <a:rPr sz="2450">
                <a:solidFill>
                  <a:srgbClr val="0000FF"/>
                </a:solidFill>
              </a:rPr>
              <a:t>在基督耶稣里</a:t>
            </a:r>
            <a:r>
              <a:rPr sz="2450"/>
              <a:t>有忠心的人。</a:t>
            </a:r>
            <a:r>
              <a:rPr b="1" baseline="31999" sz="24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50"/>
              <a:t>愿恩惠、平安从上帝我们的父和</a:t>
            </a:r>
            <a:r>
              <a:rPr sz="2450">
                <a:solidFill>
                  <a:srgbClr val="0000FF"/>
                </a:solidFill>
              </a:rPr>
              <a:t>主耶稣基督</a:t>
            </a:r>
            <a:r>
              <a:rPr sz="2450"/>
              <a:t>归与你们！</a:t>
            </a:r>
            <a:r>
              <a:rPr sz="2450">
                <a:latin typeface="Tahoma"/>
                <a:ea typeface="Tahoma"/>
                <a:cs typeface="Tahoma"/>
                <a:sym typeface="Tahoma"/>
              </a:rPr>
              <a:t> </a:t>
            </a:r>
            <a:endParaRPr sz="2450">
              <a:latin typeface="Tahoma"/>
              <a:ea typeface="Tahoma"/>
              <a:cs typeface="Tahoma"/>
              <a:sym typeface="Tahoma"/>
            </a:endParaRPr>
          </a:p>
          <a:p>
            <a:pPr marL="0" indent="0" defTabSz="298704">
              <a:spcBef>
                <a:spcPts val="400"/>
              </a:spcBef>
              <a:buSzTx/>
              <a:buNone/>
              <a:defRPr sz="2450">
                <a:solidFill>
                  <a:srgbClr val="555555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rgbClr val="000000"/>
                </a:solidFill>
              </a:rPr>
              <a:t>　　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t>愿</a:t>
            </a:r>
            <a:r>
              <a:rPr>
                <a:solidFill>
                  <a:srgbClr val="FF0000"/>
                </a:solidFill>
              </a:rPr>
              <a:t>颂赞</a:t>
            </a:r>
            <a:r>
              <a:t>归与我们</a:t>
            </a:r>
            <a:r>
              <a:rPr>
                <a:solidFill>
                  <a:srgbClr val="0000FF"/>
                </a:solidFill>
              </a:rPr>
              <a:t>主耶稣基督的</a:t>
            </a:r>
            <a:r>
              <a:t>父上帝！他</a:t>
            </a:r>
            <a:r>
              <a:rPr>
                <a:solidFill>
                  <a:srgbClr val="0000FF"/>
                </a:solidFill>
              </a:rPr>
              <a:t>在基督里</a:t>
            </a:r>
            <a:r>
              <a:t>曾赐给我们天上各样属灵的福气：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t>就如上帝从创立世界以前，</a:t>
            </a:r>
            <a:r>
              <a:rPr>
                <a:solidFill>
                  <a:srgbClr val="0000FF"/>
                </a:solidFill>
              </a:rPr>
              <a:t>在基督里</a:t>
            </a:r>
            <a:r>
              <a:t>拣选了我们，使我们在他面前成为圣洁，无有瑕疵；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t>又因爱我们，就按着自己的意旨所喜悦的，预定我们</a:t>
            </a:r>
            <a:r>
              <a:rPr>
                <a:solidFill>
                  <a:srgbClr val="0000FF"/>
                </a:solidFill>
              </a:rPr>
              <a:t>借着耶稣基督</a:t>
            </a:r>
            <a:r>
              <a:t>得儿子的名分，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t>使</a:t>
            </a:r>
            <a:r>
              <a:rPr>
                <a:solidFill>
                  <a:srgbClr val="008000"/>
                </a:solidFill>
              </a:rPr>
              <a:t>他荣耀的恩典得著称赞</a:t>
            </a:r>
            <a:r>
              <a:t>；这恩典是他</a:t>
            </a:r>
            <a:r>
              <a:rPr>
                <a:solidFill>
                  <a:srgbClr val="0000FF"/>
                </a:solidFill>
              </a:rPr>
              <a:t>在爱子里</a:t>
            </a:r>
            <a:r>
              <a:t>所赐给我们的。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t>我们</a:t>
            </a:r>
            <a:r>
              <a:rPr>
                <a:solidFill>
                  <a:srgbClr val="0000FF"/>
                </a:solidFill>
              </a:rPr>
              <a:t>借这爱子的血</a:t>
            </a:r>
            <a:r>
              <a:t>得蒙救赎，过犯得以赦免，乃是照他丰富的恩典。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t>这恩典是上帝用诸般智慧聪明，充充足足赏给我们的；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t>都是照他自己所预定的美意，叫我们知道他旨意的奥秘，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t>要照所安排的，在日期满足的时候，使天上、地上、一切所有的都</a:t>
            </a:r>
            <a:r>
              <a:rPr>
                <a:solidFill>
                  <a:srgbClr val="0000FF"/>
                </a:solidFill>
              </a:rPr>
              <a:t>在基督里面</a:t>
            </a:r>
            <a:r>
              <a:t>同归于一。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t>我们也在</a:t>
            </a:r>
            <a:r>
              <a:rPr>
                <a:solidFill>
                  <a:srgbClr val="0000FF"/>
                </a:solidFill>
              </a:rPr>
              <a:t>他里面</a:t>
            </a:r>
            <a:r>
              <a:t>得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>
                <a:solidFill>
                  <a:srgbClr val="000000"/>
                </a:solidFill>
              </a:rPr>
              <a:t>得：或译成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t>了基业；这原是那位随己意行、做万事的，照着他旨意所预定的，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t>叫</a:t>
            </a:r>
            <a:r>
              <a:rPr>
                <a:solidFill>
                  <a:srgbClr val="008000"/>
                </a:solidFill>
              </a:rPr>
              <a:t>他的荣耀</a:t>
            </a:r>
            <a:r>
              <a:t>从我们这首先</a:t>
            </a:r>
            <a:r>
              <a:rPr>
                <a:solidFill>
                  <a:srgbClr val="0000FF"/>
                </a:solidFill>
              </a:rPr>
              <a:t>在基督里</a:t>
            </a:r>
            <a:r>
              <a:t>有盼望的人可以</a:t>
            </a:r>
            <a:r>
              <a:rPr>
                <a:solidFill>
                  <a:srgbClr val="008000"/>
                </a:solidFill>
              </a:rPr>
              <a:t>得著称赞</a:t>
            </a:r>
            <a:r>
              <a:t>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t>你们既听见真理的道，就是那叫你们得救的福音，也信了</a:t>
            </a:r>
            <a:r>
              <a:rPr>
                <a:solidFill>
                  <a:srgbClr val="0000FF"/>
                </a:solidFill>
              </a:rPr>
              <a:t>基督</a:t>
            </a:r>
            <a:r>
              <a:t>，既然信他，就受了所应许的圣灵为印记。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t>这圣灵是我们得基业的凭据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>
                <a:solidFill>
                  <a:srgbClr val="000000"/>
                </a:solidFill>
              </a:rPr>
              <a:t>原文是质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t>，直等到上帝之民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>
                <a:solidFill>
                  <a:srgbClr val="000000"/>
                </a:solidFill>
              </a:rPr>
              <a:t>民：原文是产业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t>被赎，使</a:t>
            </a:r>
            <a:r>
              <a:rPr>
                <a:solidFill>
                  <a:srgbClr val="008000"/>
                </a:solidFill>
              </a:rPr>
              <a:t>他的荣耀得著称赞</a:t>
            </a:r>
            <a:r>
              <a:t>。</a:t>
            </a:r>
            <a:r>
              <a: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1. 什么是真正的祷告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00">
                <a:solidFill>
                  <a:srgbClr val="0076BA"/>
                </a:solidFill>
              </a:defRPr>
            </a:lvl1pPr>
          </a:lstStyle>
          <a:p>
            <a:pPr/>
            <a:r>
              <a:t>五个在基督里的属灵福气</a:t>
            </a:r>
          </a:p>
        </p:txBody>
      </p:sp>
      <p:sp>
        <p:nvSpPr>
          <p:cNvPr id="143" name="今天所读是耶稣所讲的比喻，有两个人物，一个是法利赛人，一个是税吏。…"/>
          <p:cNvSpPr txBox="1"/>
          <p:nvPr>
            <p:ph type="body" idx="1"/>
          </p:nvPr>
        </p:nvSpPr>
        <p:spPr>
          <a:xfrm>
            <a:off x="485647" y="1951509"/>
            <a:ext cx="12124332" cy="7487711"/>
          </a:xfrm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35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第二，这些属灵福气，目的是使上帝得着荣耀。</a:t>
            </a:r>
            <a:r>
              <a:rPr>
                <a:solidFill>
                  <a:schemeClr val="accent3">
                    <a:satOff val="-7500"/>
                    <a:lumOff val="-10588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（看綠色字）</a:t>
            </a:r>
            <a:endParaRPr>
              <a:solidFill>
                <a:schemeClr val="accent3">
                  <a:satOff val="-7500"/>
                  <a:lumOff val="-10588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defTabSz="304800">
              <a:spcBef>
                <a:spcPts val="500"/>
              </a:spcBef>
              <a:buSzTx/>
              <a:buNone/>
              <a:defRPr sz="17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　</a:t>
            </a:r>
            <a:r>
              <a:rPr sz="2500"/>
              <a:t>　</a:t>
            </a:r>
            <a:r>
              <a:rPr b="1" baseline="31999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2500"/>
              <a:t>奉上帝旨意，</a:t>
            </a:r>
            <a:r>
              <a:rPr sz="2500">
                <a:solidFill>
                  <a:srgbClr val="0000FF"/>
                </a:solidFill>
              </a:rPr>
              <a:t>作基督耶稣使徒</a:t>
            </a:r>
            <a:r>
              <a:rPr sz="2500"/>
              <a:t>的保罗，写信给在以弗所的圣徒，就是</a:t>
            </a:r>
            <a:r>
              <a:rPr sz="2500">
                <a:solidFill>
                  <a:srgbClr val="0000FF"/>
                </a:solidFill>
              </a:rPr>
              <a:t>在基督耶稣里</a:t>
            </a:r>
            <a:r>
              <a:rPr sz="2500"/>
              <a:t>有忠心的人。</a:t>
            </a:r>
            <a:r>
              <a:rPr b="1" baseline="31999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500"/>
              <a:t>愿恩惠、平安从上帝我们的父和</a:t>
            </a:r>
            <a:r>
              <a:rPr sz="2500">
                <a:solidFill>
                  <a:srgbClr val="0000FF"/>
                </a:solidFill>
              </a:rPr>
              <a:t>主耶稣基督</a:t>
            </a:r>
            <a:r>
              <a:rPr sz="2500"/>
              <a:t>归与你们！</a:t>
            </a:r>
            <a:r>
              <a:rPr sz="2500">
                <a:latin typeface="Tahoma"/>
                <a:ea typeface="Tahoma"/>
                <a:cs typeface="Tahoma"/>
                <a:sym typeface="Tahoma"/>
              </a:rPr>
              <a:t> </a:t>
            </a:r>
            <a:endParaRPr sz="2500">
              <a:latin typeface="Tahoma"/>
              <a:ea typeface="Tahoma"/>
              <a:cs typeface="Tahoma"/>
              <a:sym typeface="Tahoma"/>
            </a:endParaRPr>
          </a:p>
          <a:p>
            <a:pPr marL="0" indent="0" defTabSz="304800">
              <a:spcBef>
                <a:spcPts val="500"/>
              </a:spcBef>
              <a:buSzTx/>
              <a:buNone/>
              <a:defRPr sz="2500">
                <a:solidFill>
                  <a:srgbClr val="555555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rgbClr val="000000"/>
                </a:solidFill>
              </a:rPr>
              <a:t>　　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t>愿</a:t>
            </a:r>
            <a:r>
              <a:rPr>
                <a:solidFill>
                  <a:srgbClr val="FF0000"/>
                </a:solidFill>
              </a:rPr>
              <a:t>颂赞</a:t>
            </a:r>
            <a:r>
              <a:t>归与我们</a:t>
            </a:r>
            <a:r>
              <a:rPr>
                <a:solidFill>
                  <a:srgbClr val="0000FF"/>
                </a:solidFill>
              </a:rPr>
              <a:t>主耶稣基督的</a:t>
            </a:r>
            <a:r>
              <a:t>父上帝！他</a:t>
            </a:r>
            <a:r>
              <a:rPr>
                <a:solidFill>
                  <a:srgbClr val="0000FF"/>
                </a:solidFill>
              </a:rPr>
              <a:t>在基督里</a:t>
            </a:r>
            <a:r>
              <a:t>曾赐给我们天上各样属灵的福气：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t>就如上帝从创立世界以前，</a:t>
            </a:r>
            <a:r>
              <a:rPr>
                <a:solidFill>
                  <a:srgbClr val="0000FF"/>
                </a:solidFill>
              </a:rPr>
              <a:t>在基督里</a:t>
            </a:r>
            <a:r>
              <a:t>拣选了我们，使我们在他面前成为圣洁，无有瑕疵；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t>又因爱我们，就按着自己的意旨所喜悦的，预定我们</a:t>
            </a:r>
            <a:r>
              <a:rPr>
                <a:solidFill>
                  <a:srgbClr val="0000FF"/>
                </a:solidFill>
              </a:rPr>
              <a:t>借着耶稣基督</a:t>
            </a:r>
            <a:r>
              <a:t>得儿子的名分，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t>使</a:t>
            </a:r>
            <a:r>
              <a:rPr>
                <a:solidFill>
                  <a:srgbClr val="008000"/>
                </a:solidFill>
              </a:rPr>
              <a:t>他荣耀的恩典得著称赞</a:t>
            </a:r>
            <a:r>
              <a:t>；这恩典是他</a:t>
            </a:r>
            <a:r>
              <a:rPr>
                <a:solidFill>
                  <a:srgbClr val="0000FF"/>
                </a:solidFill>
              </a:rPr>
              <a:t>在爱子里</a:t>
            </a:r>
            <a:r>
              <a:t>所赐给我们的。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t>我们</a:t>
            </a:r>
            <a:r>
              <a:rPr>
                <a:solidFill>
                  <a:srgbClr val="0000FF"/>
                </a:solidFill>
              </a:rPr>
              <a:t>借这爱子的血</a:t>
            </a:r>
            <a:r>
              <a:t>得蒙救赎，过犯得以赦免，乃是照他丰富的恩典。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t>这恩典是上帝用诸般智慧聪明，充充足足赏给我们的；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t>都是照他自己所预定的美意，叫我们知道他旨意的奥秘，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t>要照所安排的，在日期满足的时候，使天上、地上、一切所有的都</a:t>
            </a:r>
            <a:r>
              <a:rPr>
                <a:solidFill>
                  <a:srgbClr val="0000FF"/>
                </a:solidFill>
              </a:rPr>
              <a:t>在基督里面</a:t>
            </a:r>
            <a:r>
              <a:t>同归于一。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t>我们也在</a:t>
            </a:r>
            <a:r>
              <a:rPr>
                <a:solidFill>
                  <a:srgbClr val="0000FF"/>
                </a:solidFill>
              </a:rPr>
              <a:t>他里面</a:t>
            </a:r>
            <a:r>
              <a:t>得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>
                <a:solidFill>
                  <a:srgbClr val="000000"/>
                </a:solidFill>
              </a:rPr>
              <a:t>得：或译成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t>了基业；这原是那位随己意行、做万事的，照着他旨意所预定的，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t>叫</a:t>
            </a:r>
            <a:r>
              <a:rPr>
                <a:solidFill>
                  <a:srgbClr val="008000"/>
                </a:solidFill>
              </a:rPr>
              <a:t>他的荣耀</a:t>
            </a:r>
            <a:r>
              <a:t>从我们这首先</a:t>
            </a:r>
            <a:r>
              <a:rPr>
                <a:solidFill>
                  <a:srgbClr val="0000FF"/>
                </a:solidFill>
              </a:rPr>
              <a:t>在基督里</a:t>
            </a:r>
            <a:r>
              <a:t>有盼望的人可以</a:t>
            </a:r>
            <a:r>
              <a:rPr>
                <a:solidFill>
                  <a:srgbClr val="008000"/>
                </a:solidFill>
              </a:rPr>
              <a:t>得著称赞</a:t>
            </a:r>
            <a:r>
              <a:t>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t>你们既听见真理的道，就是那叫你们得救的福音，也信了</a:t>
            </a:r>
            <a:r>
              <a:rPr>
                <a:solidFill>
                  <a:srgbClr val="0000FF"/>
                </a:solidFill>
              </a:rPr>
              <a:t>基督</a:t>
            </a:r>
            <a:r>
              <a:t>，既然信他，就受了所应许的圣灵为印记。</a:t>
            </a:r>
            <a:r>
              <a:rPr b="1" baseline="3199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t>这圣灵是我们得基业的凭据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>
                <a:solidFill>
                  <a:srgbClr val="000000"/>
                </a:solidFill>
              </a:rPr>
              <a:t>原文是质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t>，直等到上帝之民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>
                <a:solidFill>
                  <a:srgbClr val="000000"/>
                </a:solidFill>
              </a:rPr>
              <a:t>民：原文是产业</a:t>
            </a:r>
            <a:r>
              <a:rPr baseline="31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t>被赎，使</a:t>
            </a:r>
            <a:r>
              <a:rPr>
                <a:solidFill>
                  <a:srgbClr val="008000"/>
                </a:solidFill>
              </a:rPr>
              <a:t>他的荣耀得著称赞</a:t>
            </a:r>
            <a:r>
              <a:t>。</a:t>
            </a:r>
            <a:r>
              <a: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46" name="法利赛人的问题是将祷告变成一种宗教活动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 marL="641684" indent="-260684" defTabSz="286511">
              <a:lnSpc>
                <a:spcPct val="150000"/>
              </a:lnSpc>
              <a:spcBef>
                <a:spcPts val="0"/>
              </a:spcBef>
              <a:buSzPct val="100000"/>
              <a:defRPr sz="3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1:4</a:t>
            </a:r>
            <a:r>
              <a:rPr>
                <a:solidFill>
                  <a:srgbClr val="555555"/>
                </a:solidFill>
              </a:rPr>
              <a:t>就如神从创立世界以前，</a:t>
            </a:r>
            <a:r>
              <a:rPr>
                <a:solidFill>
                  <a:srgbClr val="0000FF"/>
                </a:solidFill>
              </a:rPr>
              <a:t>在基督里</a:t>
            </a:r>
            <a:r>
              <a:rPr>
                <a:solidFill>
                  <a:srgbClr val="555555"/>
                </a:solidFill>
              </a:rPr>
              <a:t>拣选了我们，使我们在他面前成为圣洁，无有瑕疵；</a:t>
            </a:r>
            <a:endParaRPr>
              <a:solidFill>
                <a:srgbClr val="555555"/>
              </a:solidFill>
            </a:endParaRPr>
          </a:p>
          <a:p>
            <a:pPr lvl="1" marL="641684" indent="-260684" defTabSz="286511">
              <a:lnSpc>
                <a:spcPct val="150000"/>
              </a:lnSpc>
              <a:spcBef>
                <a:spcPts val="0"/>
              </a:spcBef>
              <a:buSzPct val="100000"/>
              <a:defRPr sz="36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”在</a:t>
            </a:r>
            <a:r>
              <a:rPr>
                <a:solidFill>
                  <a:srgbClr val="EE220C"/>
                </a:solidFill>
              </a:rPr>
              <a:t>第五章</a:t>
            </a:r>
            <a:r>
              <a:t>里，有更多的说明，“正如基督爱教会，为教会舍己。</a:t>
            </a:r>
            <a:r>
              <a:rPr>
                <a:solidFill>
                  <a:srgbClr val="AAAAAA"/>
                </a:solidFill>
              </a:rPr>
              <a:t>26</a:t>
            </a:r>
            <a:r>
              <a:t>要用水借着道把教会洗净，成为圣洁，27可以献给自己，作个荣耀的教会，毫无玷污、皱纹等类的病，乃是圣洁没有瑕疵的。”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2. 要竭力防止成为宗教徒，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0">
              <a:defRPr sz="5600">
                <a:solidFill>
                  <a:schemeClr val="accent6">
                    <a:satOff val="-34371"/>
                    <a:lumOff val="-13098"/>
                  </a:schemeClr>
                </a:solidFill>
              </a:defRPr>
            </a:pPr>
            <a:r>
              <a:t>1. </a:t>
            </a:r>
            <a:r>
              <a:t>拣选成为圣洁</a:t>
            </a:r>
          </a:p>
        </p:txBody>
      </p:sp>
      <p:sp>
        <p:nvSpPr>
          <p:cNvPr id="149" name="法利赛人的问题是将祷告变成一种宗教活动。…"/>
          <p:cNvSpPr txBox="1"/>
          <p:nvPr>
            <p:ph type="body" sz="half" idx="1"/>
          </p:nvPr>
        </p:nvSpPr>
        <p:spPr>
          <a:xfrm>
            <a:off x="952500" y="1929327"/>
            <a:ext cx="11099801" cy="3063626"/>
          </a:xfrm>
          <a:prstGeom prst="rect">
            <a:avLst/>
          </a:prstGeom>
        </p:spPr>
        <p:txBody>
          <a:bodyPr anchor="t"/>
          <a:lstStyle/>
          <a:p>
            <a:pPr marL="0" indent="0" defTabSz="304800">
              <a:lnSpc>
                <a:spcPct val="150000"/>
              </a:lnSpc>
              <a:spcBef>
                <a:spcPts val="500"/>
              </a:spcBef>
              <a:buSzTx/>
              <a:buNone/>
              <a:tabLst>
                <a:tab pos="304800" algn="l"/>
              </a:tabLst>
              <a:defRPr sz="40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当我们说到“</a:t>
            </a:r>
            <a:r>
              <a:rPr>
                <a:solidFill>
                  <a:srgbClr val="FF2600"/>
                </a:solidFill>
              </a:rPr>
              <a:t>拣选</a:t>
            </a:r>
            <a:r>
              <a:t>”，我们立即会想到公平问题，为何上帝拣选谁？为何又不拣选谁？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2128" r="0" b="0"/>
          <a:stretch>
            <a:fillRect/>
          </a:stretch>
        </p:blipFill>
        <p:spPr>
          <a:xfrm>
            <a:off x="2857301" y="3974222"/>
            <a:ext cx="7290261" cy="5304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