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  <a:lvl2pPr marL="777875" indent="-333375" algn="ctr">
              <a:spcBef>
                <a:spcPts val="0"/>
              </a:spcBef>
              <a:defRPr i="1" sz="2400"/>
            </a:lvl2pPr>
            <a:lvl3pPr marL="1222375" indent="-333375" algn="ctr">
              <a:spcBef>
                <a:spcPts val="0"/>
              </a:spcBef>
              <a:defRPr i="1" sz="2400"/>
            </a:lvl3pPr>
            <a:lvl4pPr marL="1666875" indent="-333375" algn="ctr">
              <a:spcBef>
                <a:spcPts val="0"/>
              </a:spcBef>
              <a:defRPr i="1" sz="2400"/>
            </a:lvl4pPr>
            <a:lvl5pPr marL="2111375" indent="-333375" algn="ctr">
              <a:spcBef>
                <a:spcPts val="0"/>
              </a:spcBef>
              <a:defRPr i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/>
          <p:nvPr>
            <p:ph type="body" sz="quarter" idx="13"/>
          </p:nvPr>
        </p:nvSpPr>
        <p:spPr>
          <a:xfrm>
            <a:off x="1270000" y="4267112"/>
            <a:ext cx="10464800" cy="60977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8"/>
            <a:ext cx="9753604" cy="650579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2"/>
            <a:ext cx="12401550" cy="826770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4"/>
            <a:ext cx="9429750" cy="628650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讲题：真正的祷告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Al Bayan"/>
                <a:ea typeface="Al Bayan"/>
                <a:cs typeface="Al Bayan"/>
                <a:sym typeface="Al Bayan"/>
              </a:defRPr>
            </a:lvl1pPr>
          </a:lstStyle>
          <a:p>
            <a:pPr/>
            <a:r>
              <a:t>讲题：耶稣新世代</a:t>
            </a:r>
          </a:p>
        </p:txBody>
      </p:sp>
      <p:sp>
        <p:nvSpPr>
          <p:cNvPr id="120" name="经文：路18:9-14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经文：路21</a:t>
            </a:r>
            <a:r>
              <a:rPr>
                <a:latin typeface="+mj-lt"/>
                <a:ea typeface="+mj-ea"/>
                <a:cs typeface="+mj-cs"/>
                <a:sym typeface="Helvetica Neue"/>
              </a:rPr>
              <a:t>:5-19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1. 什么是真正的祷告？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76BA"/>
                </a:solidFill>
              </a:defRPr>
            </a:lvl1pPr>
          </a:lstStyle>
          <a:p>
            <a:pPr/>
            <a:r>
              <a:t>1. 分析：新世代的特征</a:t>
            </a:r>
          </a:p>
        </p:txBody>
      </p:sp>
      <p:sp>
        <p:nvSpPr>
          <p:cNvPr id="147" name="今天所读是耶稣所讲的比喻，有两个人物，一个是法利赛人，一个是税吏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228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审判、炼净、撕裂的世代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(</a:t>
            </a:r>
            <a:r>
              <a:t>众叛亲离，人鬼难辨！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)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第五，这是撕裂的世代。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21:10</a:t>
            </a: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“民要攻打民，国要攻打国”</a:t>
            </a: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21:16</a:t>
            </a: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连你们的父母、兄弟、亲族、朋友也要把你们交给官府</a:t>
            </a: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这是纷争的世代，人与人之间，不再看大家的相同，相反，聚焦在大家的不同点，而起了各样的纷争。并且这些争论，也再不理会亲情、友情。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2. 要竭力防止成为宗教徒，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14780">
              <a:defRPr sz="5600">
                <a:solidFill>
                  <a:srgbClr val="027001"/>
                </a:solidFill>
              </a:defRPr>
            </a:lvl1pPr>
          </a:lstStyle>
          <a:p>
            <a:pPr/>
            <a:r>
              <a:t>2. 心态和行事</a:t>
            </a:r>
          </a:p>
        </p:txBody>
      </p:sp>
      <p:sp>
        <p:nvSpPr>
          <p:cNvPr id="150" name="法利赛人的问题是将祷告变成一种宗教活动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228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这是见证的时代！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第一，这是见证的时代！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受苦是见证的机会！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(</a:t>
            </a:r>
            <a:r>
              <a:t>路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21:13)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</a:t>
            </a:r>
            <a:r>
              <a:rPr>
                <a:solidFill>
                  <a:srgbClr val="AAAAAA"/>
                </a:solidFill>
                <a:latin typeface="Arial Narrow"/>
                <a:ea typeface="Arial Narrow"/>
                <a:cs typeface="Arial Narrow"/>
                <a:sym typeface="Arial Narrow"/>
              </a:rPr>
              <a:t>13</a:t>
            </a:r>
            <a:r>
              <a:t>但这些事终必为你们的见证。”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你看保罗在每次受审、坐监时，都视为见证的机会。他没有停在受伤的感觉里，也没有什么怨恨，这些激烈的冲突里，他诉说自己的见证，立场。他没有逃避，他视为一个见证的机会。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2. 要竭力防止成为宗教徒，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14780">
              <a:defRPr sz="5600">
                <a:solidFill>
                  <a:srgbClr val="027001"/>
                </a:solidFill>
              </a:defRPr>
            </a:lvl1pPr>
          </a:lstStyle>
          <a:p>
            <a:pPr/>
            <a:r>
              <a:t>2. 心态和行事</a:t>
            </a:r>
          </a:p>
        </p:txBody>
      </p:sp>
      <p:sp>
        <p:nvSpPr>
          <p:cNvPr id="153" name="法利赛人的问题是将祷告变成一种宗教活动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228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依靠圣灵，依靠上帝而行，并不忧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虑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(</a:t>
            </a:r>
            <a:r>
              <a:t>路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21:14)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第二，依靠圣灵，依靠上帝而行，并不忧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虑</a:t>
            </a:r>
            <a:r>
              <a:t>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14</a:t>
            </a:r>
            <a:r>
              <a:t>所以，你们当立定心意，不要预先思想怎样分诉；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15</a:t>
            </a:r>
            <a:r>
              <a:t>因为我必赐你们口才、智慧，是你们一切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t>人所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t>不住、驳不倒的。”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2. 要竭力防止成为宗教徒，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14780">
              <a:defRPr sz="5600">
                <a:solidFill>
                  <a:srgbClr val="027001"/>
                </a:solidFill>
              </a:defRPr>
            </a:lvl1pPr>
          </a:lstStyle>
          <a:p>
            <a:pPr/>
            <a:r>
              <a:t>2. 心态和行事</a:t>
            </a:r>
          </a:p>
        </p:txBody>
      </p:sp>
      <p:sp>
        <p:nvSpPr>
          <p:cNvPr id="156" name="法利赛人的问题是将祷告变成一种宗教活动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228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仍要如常生活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(</a:t>
            </a:r>
            <a:r>
              <a:t>帖后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3:10-12)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第三，仍要如常生活。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</a:t>
            </a:r>
            <a:r>
              <a:rPr>
                <a:solidFill>
                  <a:srgbClr val="AAAAAA"/>
                </a:solidFill>
                <a:latin typeface="Tahoma"/>
                <a:ea typeface="Tahoma"/>
                <a:cs typeface="Tahoma"/>
                <a:sym typeface="Tahoma"/>
              </a:rPr>
              <a:t>10</a:t>
            </a:r>
            <a:r>
              <a:t>我们在你们那里的时候，曾吩咐你们说，若有人不肯做工，就不可吃饭。</a:t>
            </a:r>
            <a:r>
              <a:rPr>
                <a:solidFill>
                  <a:srgbClr val="AAAAAA"/>
                </a:solidFill>
                <a:latin typeface="Tahoma"/>
                <a:ea typeface="Tahoma"/>
                <a:cs typeface="Tahoma"/>
                <a:sym typeface="Tahoma"/>
              </a:rPr>
              <a:t>11</a:t>
            </a:r>
            <a:r>
              <a:t>因我们听说，在你们中间有人不按规矩而行，什么工都不做，反倒专管闲事。</a:t>
            </a:r>
            <a:r>
              <a:rPr>
                <a:solidFill>
                  <a:srgbClr val="AAAAAA"/>
                </a:solidFill>
                <a:latin typeface="Tahoma"/>
                <a:ea typeface="Tahoma"/>
                <a:cs typeface="Tahoma"/>
                <a:sym typeface="Tahoma"/>
              </a:rPr>
              <a:t>12</a:t>
            </a:r>
            <a:r>
              <a:t>我们靠主耶稣基督吩咐、劝戒这样的人，要安静做工，吃自己的饭。”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2. 要竭力防止成为宗教徒，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14780">
              <a:defRPr sz="5600">
                <a:solidFill>
                  <a:srgbClr val="027001"/>
                </a:solidFill>
              </a:defRPr>
            </a:lvl1pPr>
          </a:lstStyle>
          <a:p>
            <a:pPr/>
            <a:r>
              <a:t>2. 心态和行事</a:t>
            </a:r>
          </a:p>
        </p:txBody>
      </p:sp>
      <p:sp>
        <p:nvSpPr>
          <p:cNvPr id="159" name="法利赛人的问题是将祷告变成一种宗教活动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189737" defTabSz="252984">
              <a:lnSpc>
                <a:spcPct val="150000"/>
              </a:lnSpc>
              <a:spcBef>
                <a:spcPts val="0"/>
              </a:spcBef>
              <a:buSzTx/>
              <a:buNone/>
              <a:defRPr sz="24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唱新歌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(</a:t>
            </a:r>
            <a:r>
              <a:t>因祂行奇妙的事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) </a:t>
            </a:r>
            <a:r>
              <a:t>反映出我们相信上帝掌管世界，我们真正相信上帝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(</a:t>
            </a:r>
            <a:r>
              <a:t>诗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98)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505968" defTabSz="252984">
              <a:lnSpc>
                <a:spcPct val="150000"/>
              </a:lnSpc>
              <a:spcBef>
                <a:spcPts val="0"/>
              </a:spcBef>
              <a:buSzTx/>
              <a:buNone/>
              <a:defRPr sz="2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第四，唱新歌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(</a:t>
            </a:r>
            <a:r>
              <a:t>因祂行奇妙的事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) </a:t>
            </a:r>
            <a:r>
              <a:t>反映出我们相信上帝掌管世界。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505968" defTabSz="252984">
              <a:lnSpc>
                <a:spcPct val="150000"/>
              </a:lnSpc>
              <a:spcBef>
                <a:spcPts val="0"/>
              </a:spcBef>
              <a:buSzTx/>
              <a:buNone/>
              <a:defRPr sz="24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在诗篇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98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513872" indent="-513872" defTabSz="379474">
              <a:lnSpc>
                <a:spcPct val="150000"/>
              </a:lnSpc>
              <a:spcBef>
                <a:spcPts val="0"/>
              </a:spcBef>
              <a:buSzTx/>
              <a:buNone/>
              <a:defRPr sz="2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1</a:t>
            </a:r>
            <a:r>
              <a:t>你们要向耶和华唱新歌！因为他行过奇妙的事；他的右手和圣臂施行救恩。</a:t>
            </a:r>
            <a:endParaRPr>
              <a:latin typeface="Tahoma"/>
              <a:ea typeface="Tahoma"/>
              <a:cs typeface="Tahoma"/>
              <a:sym typeface="Tahoma"/>
            </a:endParaRPr>
          </a:p>
          <a:p>
            <a:pPr marL="513872" indent="-513872" defTabSz="379474">
              <a:lnSpc>
                <a:spcPct val="150000"/>
              </a:lnSpc>
              <a:spcBef>
                <a:spcPts val="0"/>
              </a:spcBef>
              <a:buSzTx/>
              <a:buNone/>
              <a:defRPr sz="2400">
                <a:latin typeface="Tahoma"/>
                <a:ea typeface="Tahoma"/>
                <a:cs typeface="Tahoma"/>
                <a:sym typeface="Tahoma"/>
              </a:defRPr>
            </a:pPr>
            <a:r>
              <a:t>2</a:t>
            </a: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耶和华发明了他的救恩，在列邦人眼前显出公义；</a:t>
            </a:r>
          </a:p>
          <a:p>
            <a:pPr marL="513872" indent="-513872" defTabSz="379474">
              <a:lnSpc>
                <a:spcPct val="150000"/>
              </a:lnSpc>
              <a:spcBef>
                <a:spcPts val="0"/>
              </a:spcBef>
              <a:buSzTx/>
              <a:buNone/>
              <a:defRPr sz="2400">
                <a:latin typeface="Tahoma"/>
                <a:ea typeface="Tahoma"/>
                <a:cs typeface="Tahoma"/>
                <a:sym typeface="Tahoma"/>
              </a:defRPr>
            </a:pPr>
            <a:r>
              <a:t>3</a:t>
            </a: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记念他向以色列家所发的慈爱，所凭的信实。地的四极都看见我们神的救恩。</a:t>
            </a:r>
          </a:p>
          <a:p>
            <a:pPr marL="513872" indent="-513872" defTabSz="379474">
              <a:spcBef>
                <a:spcPts val="0"/>
              </a:spcBef>
              <a:buSzTx/>
              <a:buNone/>
              <a:defRPr sz="2400">
                <a:latin typeface="Tahoma"/>
                <a:ea typeface="Tahoma"/>
                <a:cs typeface="Tahoma"/>
                <a:sym typeface="Tahoma"/>
              </a:defRPr>
            </a:pPr>
            <a:r>
              <a:t>9</a:t>
            </a: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因为他来要审判遍地。他要按公义审判世界，按公正审判万民。””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2. 要竭力防止成为宗教徒，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14780">
              <a:defRPr sz="5600">
                <a:solidFill>
                  <a:srgbClr val="027001"/>
                </a:solidFill>
              </a:defRPr>
            </a:lvl1pPr>
          </a:lstStyle>
          <a:p>
            <a:pPr/>
            <a:r>
              <a:t>2. 心态和行事</a:t>
            </a:r>
          </a:p>
        </p:txBody>
      </p:sp>
      <p:sp>
        <p:nvSpPr>
          <p:cNvPr id="162" name="法利赛人的问题是将祷告变成一种宗教活动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189737" defTabSz="252984">
              <a:lnSpc>
                <a:spcPct val="150000"/>
              </a:lnSpc>
              <a:spcBef>
                <a:spcPts val="0"/>
              </a:spcBef>
              <a:buSzTx/>
              <a:buNone/>
              <a:defRPr sz="24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唱新歌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(</a:t>
            </a:r>
            <a:r>
              <a:t>因祂行奇妙的事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) </a:t>
            </a:r>
            <a:r>
              <a:t>反映出我们相信上帝掌管世界，我们真正相信上帝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(</a:t>
            </a:r>
            <a:r>
              <a:t>诗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98)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505968" defTabSz="252984">
              <a:lnSpc>
                <a:spcPct val="150000"/>
              </a:lnSpc>
              <a:spcBef>
                <a:spcPts val="0"/>
              </a:spcBef>
              <a:buSzTx/>
              <a:buNone/>
              <a:defRPr sz="2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第四，唱新歌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(</a:t>
            </a:r>
            <a:r>
              <a:t>因祂行奇妙的事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) </a:t>
            </a:r>
            <a:r>
              <a:t>反映出我们相信上帝掌管世界。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505968" defTabSz="252984">
              <a:lnSpc>
                <a:spcPct val="150000"/>
              </a:lnSpc>
              <a:spcBef>
                <a:spcPts val="0"/>
              </a:spcBef>
              <a:buSzTx/>
              <a:buNone/>
              <a:defRPr sz="24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在诗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146: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lvl="1" marL="0" indent="1034932" defTabSz="379474">
              <a:lnSpc>
                <a:spcPct val="150000"/>
              </a:lnSpc>
              <a:spcBef>
                <a:spcPts val="0"/>
              </a:spcBef>
              <a:buSzTx/>
              <a:buNone/>
              <a:defRPr sz="2400">
                <a:solidFill>
                  <a:srgbClr val="AAAAAA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1</a:t>
            </a:r>
            <a:r>
              <a:rPr>
                <a:solidFill>
                  <a:srgbClr val="000000"/>
                </a:solidFill>
                <a:latin typeface="PingFang HK Regular"/>
                <a:ea typeface="PingFang HK Regular"/>
                <a:cs typeface="PingFang HK Regular"/>
                <a:sym typeface="PingFang HK Regular"/>
              </a:rPr>
              <a:t>你们要赞美耶和华！我的心哪，你要赞美耶和华！</a:t>
            </a:r>
          </a:p>
          <a:p>
            <a:pPr lvl="1" marL="0" indent="1034932" defTabSz="379474">
              <a:lnSpc>
                <a:spcPct val="150000"/>
              </a:lnSpc>
              <a:spcBef>
                <a:spcPts val="0"/>
              </a:spcBef>
              <a:buSzTx/>
              <a:buNone/>
              <a:defRPr sz="2400">
                <a:solidFill>
                  <a:srgbClr val="AAAAAA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2</a:t>
            </a:r>
            <a:r>
              <a:rPr>
                <a:solidFill>
                  <a:srgbClr val="000000"/>
                </a:solidFill>
                <a:latin typeface="PingFang HK Regular"/>
                <a:ea typeface="PingFang HK Regular"/>
                <a:cs typeface="PingFang HK Regular"/>
                <a:sym typeface="PingFang HK Regular"/>
              </a:rPr>
              <a:t>我一生要赞美耶和华！我还活的时候要歌颂我的神！</a:t>
            </a:r>
          </a:p>
          <a:p>
            <a:pPr lvl="1" marL="0" indent="1034932" defTabSz="379474">
              <a:lnSpc>
                <a:spcPct val="150000"/>
              </a:lnSpc>
              <a:spcBef>
                <a:spcPts val="0"/>
              </a:spcBef>
              <a:buSzTx/>
              <a:buNone/>
              <a:defRPr sz="2400">
                <a:solidFill>
                  <a:srgbClr val="AAAAAA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3</a:t>
            </a:r>
            <a:r>
              <a:rPr>
                <a:solidFill>
                  <a:srgbClr val="000000"/>
                </a:solidFill>
                <a:latin typeface="PingFang HK Regular"/>
                <a:ea typeface="PingFang HK Regular"/>
                <a:cs typeface="PingFang HK Regular"/>
                <a:sym typeface="PingFang HK Regular"/>
              </a:rPr>
              <a:t>你们不要倚靠君王，不要倚靠世人；他一点不能帮助。</a:t>
            </a:r>
          </a:p>
          <a:p>
            <a:pPr lvl="1" marL="0" indent="1034932" defTabSz="379474">
              <a:lnSpc>
                <a:spcPct val="150000"/>
              </a:lnSpc>
              <a:spcBef>
                <a:spcPts val="0"/>
              </a:spcBef>
              <a:buSzTx/>
              <a:buNone/>
              <a:defRPr sz="2400">
                <a:solidFill>
                  <a:srgbClr val="AAAAAA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4</a:t>
            </a:r>
            <a:r>
              <a:rPr>
                <a:solidFill>
                  <a:srgbClr val="000000"/>
                </a:solidFill>
                <a:latin typeface="PingFang HK Regular"/>
                <a:ea typeface="PingFang HK Regular"/>
                <a:cs typeface="PingFang HK Regular"/>
                <a:sym typeface="PingFang HK Regular"/>
              </a:rPr>
              <a:t>他的气一断，就归回尘土；他所打算的，当日就消灭了。</a:t>
            </a:r>
          </a:p>
          <a:p>
            <a:pPr lvl="1" marL="0" indent="1034932" defTabSz="379474">
              <a:lnSpc>
                <a:spcPct val="150000"/>
              </a:lnSpc>
              <a:spcBef>
                <a:spcPts val="0"/>
              </a:spcBef>
              <a:buSzTx/>
              <a:buNone/>
              <a:defRPr sz="2400">
                <a:solidFill>
                  <a:srgbClr val="AAAAAA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5</a:t>
            </a:r>
            <a:r>
              <a:rPr>
                <a:solidFill>
                  <a:srgbClr val="000000"/>
                </a:solidFill>
                <a:latin typeface="PingFang HK Regular"/>
                <a:ea typeface="PingFang HK Regular"/>
                <a:cs typeface="PingFang HK Regular"/>
                <a:sym typeface="PingFang HK Regular"/>
              </a:rPr>
              <a:t>以雅各的神为帮助、仰望耶和华－他神的，这人便为有福！</a:t>
            </a:r>
          </a:p>
          <a:p>
            <a:pPr lvl="1" marL="0" indent="1034932" defTabSz="379474">
              <a:lnSpc>
                <a:spcPct val="150000"/>
              </a:lnSpc>
              <a:spcBef>
                <a:spcPts val="0"/>
              </a:spcBef>
              <a:buSzTx/>
              <a:buNone/>
              <a:defRPr sz="2400">
                <a:solidFill>
                  <a:srgbClr val="AAAAAA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6</a:t>
            </a:r>
            <a:r>
              <a:rPr>
                <a:solidFill>
                  <a:srgbClr val="000000"/>
                </a:solidFill>
                <a:latin typeface="PingFang HK Regular"/>
                <a:ea typeface="PingFang HK Regular"/>
                <a:cs typeface="PingFang HK Regular"/>
                <a:sym typeface="PingFang HK Regular"/>
              </a:rPr>
              <a:t>耶和华造天、地、海，和其中的万物；他守诚实，直到永</a:t>
            </a:r>
            <a:r>
              <a:rPr>
                <a:solidFill>
                  <a:srgbClr val="000000"/>
                </a:solidFill>
                <a:latin typeface="PingFang SC Regular"/>
                <a:ea typeface="PingFang SC Regular"/>
                <a:cs typeface="PingFang SC Regular"/>
                <a:sym typeface="PingFang SC Regular"/>
              </a:rPr>
              <a:t>远</a:t>
            </a:r>
            <a:r>
              <a:rPr>
                <a:solidFill>
                  <a:srgbClr val="000000"/>
                </a:solidFill>
                <a:latin typeface="PingFang HK Regular"/>
                <a:ea typeface="PingFang HK Regular"/>
                <a:cs typeface="PingFang HK Regular"/>
                <a:sym typeface="PingFang HK Regular"/>
              </a:rPr>
              <a:t>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2. 要竭力防止成为宗教徒，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14780">
              <a:defRPr sz="5600">
                <a:solidFill>
                  <a:srgbClr val="027001"/>
                </a:solidFill>
              </a:defRPr>
            </a:lvl1pPr>
          </a:lstStyle>
          <a:p>
            <a:pPr/>
            <a:r>
              <a:t>2. 心态和行事</a:t>
            </a:r>
          </a:p>
        </p:txBody>
      </p:sp>
      <p:sp>
        <p:nvSpPr>
          <p:cNvPr id="165" name="法利赛人的问题是将祷告变成一种宗教活动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228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敬畏神的人，在磨难的日子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(</a:t>
            </a:r>
            <a:r>
              <a:t>审判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)</a:t>
            </a:r>
            <a:r>
              <a:t>，可以存留，并成为众人的希望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(</a:t>
            </a:r>
            <a:r>
              <a:t>玛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4:1-2)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第五，敬畏神的人，在磨难的日子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(</a:t>
            </a:r>
            <a:r>
              <a:t>审判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)</a:t>
            </a:r>
            <a:r>
              <a:t>，可以存留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(</a:t>
            </a:r>
            <a:r>
              <a:t>玛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4:1-2)</a:t>
            </a:r>
            <a:r>
              <a:t>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1</a:t>
            </a:r>
            <a:r>
              <a:t>万军之耶和华说：“那日临近，势如烧着的火炉，凡狂傲的和行恶的必如碎秸，在那日必被烧尽，根本枝条一无存留。</a:t>
            </a: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2</a:t>
            </a: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但向你们敬畏我名的人必有公义的日头出现，其光线有医治之能。你们必出来跳跃如圈里的肥犊。”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总结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E230C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总结</a:t>
            </a:r>
          </a:p>
        </p:txBody>
      </p:sp>
      <p:sp>
        <p:nvSpPr>
          <p:cNvPr id="168" name="现在如何结束祷告呢？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3048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耶稣新世纪，耶稣引领出一个全新的世代。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第一，这是一个没有圣殿的世代。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第二，这是迷惑的世代。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第三，这是受苦的世代。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第四，基督徒受迫逼的世代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(</a:t>
            </a:r>
            <a:r>
              <a:t>受捉拿、逼迫、坐监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)</a:t>
            </a:r>
            <a:r>
              <a:t>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第五，这是撕裂的世代。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总结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E230C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总结</a:t>
            </a:r>
          </a:p>
        </p:txBody>
      </p:sp>
      <p:sp>
        <p:nvSpPr>
          <p:cNvPr id="171" name="现在如何结束祷告呢？"/>
          <p:cNvSpPr txBox="1"/>
          <p:nvPr>
            <p:ph type="body" idx="1"/>
          </p:nvPr>
        </p:nvSpPr>
        <p:spPr>
          <a:xfrm>
            <a:off x="952500" y="2590800"/>
            <a:ext cx="11466811" cy="6286500"/>
          </a:xfrm>
          <a:prstGeom prst="rect">
            <a:avLst/>
          </a:prstGeom>
        </p:spPr>
        <p:txBody>
          <a:bodyPr/>
          <a:lstStyle/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但同时…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第一，这是见证的时代！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第二，依靠圣灵，依靠上帝而行，并不忧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虑</a:t>
            </a:r>
            <a:r>
              <a:t>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第三，仍要如常生活。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第四，唱新歌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(</a:t>
            </a:r>
            <a:r>
              <a:t>因祂行奇妙的事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) </a:t>
            </a:r>
            <a:r>
              <a:t>反映出我们相信上帝掌管世界。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第五，敬畏神的人，在磨难的日子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(</a:t>
            </a:r>
            <a:r>
              <a:t>审判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)</a:t>
            </a:r>
            <a:r>
              <a:t>，可以存留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(</a:t>
            </a:r>
            <a:r>
              <a:t>玛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4:1-2)</a:t>
            </a:r>
            <a:r>
              <a:t>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引言：人人都会祷告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EE230C"/>
                </a:solidFill>
              </a:defRPr>
            </a:pPr>
            <a:r>
              <a:t>引言：耶稣新世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代</a:t>
            </a:r>
          </a:p>
        </p:txBody>
      </p:sp>
      <p:sp>
        <p:nvSpPr>
          <p:cNvPr id="123" name="任何宗教都有祷告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我说“耶稣新世代”，因为耶稣引领出一个全新的世代。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今日的经文，路二十一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5-19</a:t>
            </a:r>
            <a:r>
              <a:t>，一开始，“</a:t>
            </a:r>
            <a:r>
              <a:rPr>
                <a:solidFill>
                  <a:srgbClr val="AAAAAA"/>
                </a:solidFill>
                <a:latin typeface="Arial Narrow"/>
                <a:ea typeface="Arial Narrow"/>
                <a:cs typeface="Arial Narrow"/>
                <a:sym typeface="Arial Narrow"/>
              </a:rPr>
              <a:t>5</a:t>
            </a:r>
            <a:r>
              <a:t>有人谈论圣殿是用美石和供物妆饰的”，想必然是他们在赞叹着圣殿的宏伟，美丽。他们看着这些建筑物的伟大，就觉得神一定在他们中间，神一定保守他们的民族，神一定会使他们强大，兴旺。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但耶稣的回应是“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6 </a:t>
            </a:r>
            <a:r>
              <a:t>论到你们所看见的这一切，将来日子到了，在这里没有一块石头留在石头上，不被拆毁了。”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引言：人人都会祷告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EE230C"/>
                </a:solidFill>
              </a:defRPr>
            </a:pPr>
            <a:r>
              <a:t>引言：耶稣新世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代</a:t>
            </a:r>
          </a:p>
        </p:txBody>
      </p:sp>
      <p:sp>
        <p:nvSpPr>
          <p:cNvPr id="126" name="任何宗教都有祷告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560830" defTabSz="280415">
              <a:lnSpc>
                <a:spcPct val="150000"/>
              </a:lnSpc>
              <a:spcBef>
                <a:spcPts val="0"/>
              </a:spcBef>
              <a:buSzTx/>
              <a:buNone/>
              <a:defRPr sz="27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我们可以用预言的角度来看，但更深层要讲的，到今天仍然适用的话，耶稣的意思是指以圣殿作为信仰中心的宗教，将要被拆毁。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560830" defTabSz="280415">
              <a:lnSpc>
                <a:spcPct val="150000"/>
              </a:lnSpc>
              <a:spcBef>
                <a:spcPts val="0"/>
              </a:spcBef>
              <a:buSzTx/>
              <a:buNone/>
              <a:defRPr sz="2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在约二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19-22</a:t>
            </a:r>
            <a:r>
              <a:t>，耶稣在洁净圣殿，犹太人和他争论，要求耶稣给一个神迹他们看，“</a:t>
            </a:r>
            <a:r>
              <a:rPr>
                <a:solidFill>
                  <a:srgbClr val="AAAAAA"/>
                </a:solidFill>
                <a:latin typeface="Arial Narrow"/>
                <a:ea typeface="Arial Narrow"/>
                <a:cs typeface="Arial Narrow"/>
                <a:sym typeface="Arial Narrow"/>
              </a:rPr>
              <a:t>19</a:t>
            </a:r>
            <a:r>
              <a:t>耶稣回答说：“你们拆毁这殿，我三日内要再建立起来。”</a:t>
            </a:r>
            <a:r>
              <a:rPr>
                <a:solidFill>
                  <a:srgbClr val="AAAAAA"/>
                </a:solidFill>
                <a:latin typeface="Arial Narrow"/>
                <a:ea typeface="Arial Narrow"/>
                <a:cs typeface="Arial Narrow"/>
                <a:sym typeface="Arial Narrow"/>
              </a:rPr>
              <a:t>20</a:t>
            </a:r>
            <a:r>
              <a:t>犹太人便说：“这殿是四十六年才造成的，你三日内就再建立起来吗？”</a:t>
            </a:r>
            <a:r>
              <a:rPr>
                <a:solidFill>
                  <a:srgbClr val="AAAAAA"/>
                </a:solidFill>
                <a:latin typeface="Arial Narrow"/>
                <a:ea typeface="Arial Narrow"/>
                <a:cs typeface="Arial Narrow"/>
                <a:sym typeface="Arial Narrow"/>
              </a:rPr>
              <a:t>21</a:t>
            </a:r>
            <a:r>
              <a:t>但耶稣这话是以他的身体为殿。</a:t>
            </a:r>
            <a:r>
              <a:rPr>
                <a:solidFill>
                  <a:srgbClr val="AAAAAA"/>
                </a:solidFill>
                <a:latin typeface="Arial Narrow"/>
                <a:ea typeface="Arial Narrow"/>
                <a:cs typeface="Arial Narrow"/>
                <a:sym typeface="Arial Narrow"/>
              </a:rPr>
              <a:t>22</a:t>
            </a:r>
            <a:r>
              <a:t>所以到他从死里复活以后，门徒就想起他说过这话，便信了圣经和耶稣所说的。”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引言：人人都会祷告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EE230C"/>
                </a:solidFill>
              </a:defRPr>
            </a:pPr>
            <a:r>
              <a:t>引言：耶稣新世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代</a:t>
            </a:r>
          </a:p>
        </p:txBody>
      </p:sp>
      <p:sp>
        <p:nvSpPr>
          <p:cNvPr id="129" name="任何宗教都有祷告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耶稣开启了一个新世代，一个不以圣殿为宗教中心的世代。</a:t>
            </a:r>
            <a:r>
              <a:rPr>
                <a:solidFill>
                  <a:srgbClr val="000000"/>
                </a:solidFill>
              </a:rPr>
              <a:t>这世代的开始，由耶稣在复活后开始，这段经文要讲的是，耶稣开展的这个新世代，有什么特征？我们应该存有怎样的心态和行事？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引言：人人都会祷告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EE230C"/>
                </a:solidFill>
              </a:defRPr>
            </a:pPr>
            <a:r>
              <a:t>引言：耶稣新世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代</a:t>
            </a:r>
          </a:p>
        </p:txBody>
      </p:sp>
      <p:sp>
        <p:nvSpPr>
          <p:cNvPr id="132" name="任何宗教都有祷告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274319">
              <a:lnSpc>
                <a:spcPct val="150000"/>
              </a:lnSpc>
              <a:spcBef>
                <a:spcPts val="0"/>
              </a:spcBef>
              <a:buSzTx/>
              <a:buNone/>
              <a:defRPr sz="27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面对改变！！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548638" defTabSz="274319">
              <a:lnSpc>
                <a:spcPct val="150000"/>
              </a:lnSpc>
              <a:spcBef>
                <a:spcPts val="0"/>
              </a:spcBef>
              <a:buSzTx/>
              <a:buNone/>
              <a:defRPr sz="27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一方面</a:t>
            </a:r>
            <a:r>
              <a:rPr>
                <a:solidFill>
                  <a:srgbClr val="000000"/>
                </a:solidFill>
              </a:rPr>
              <a:t>，当信仰变成宗教，就是我们用一些外在的行为、来代替真实对神敬虔的时候，这样的宗教失去了真实的敬虔，神不会容许这情况继续发生，上帝会审判。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548638" defTabSz="274319">
              <a:lnSpc>
                <a:spcPct val="150000"/>
              </a:lnSpc>
              <a:spcBef>
                <a:spcPts val="0"/>
              </a:spcBef>
              <a:buSzTx/>
              <a:buNone/>
              <a:defRPr sz="27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另一方面</a:t>
            </a:r>
            <a:r>
              <a:rPr>
                <a:solidFill>
                  <a:srgbClr val="000000"/>
                </a:solidFill>
              </a:rPr>
              <a:t>，当我们由旧有的信仰，到认识基督教，相信耶稣基督，价值观的改变，信仰的改变，也会带来重大的改变。我们会发现自己与社会有种不调和的情况，我们面对这些挑战时，要有怎样的一个心态，要怎样去面对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1. 什么是真正的祷告？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76BA"/>
                </a:solidFill>
              </a:defRPr>
            </a:lvl1pPr>
          </a:lstStyle>
          <a:p>
            <a:pPr/>
            <a:r>
              <a:t>1. 分析：新世代的特征</a:t>
            </a:r>
          </a:p>
        </p:txBody>
      </p:sp>
      <p:sp>
        <p:nvSpPr>
          <p:cNvPr id="135" name="今天所读是耶稣所讲的比喻，有两个人物，一个是法利赛人，一个是税吏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228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没有圣殿的世代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第一，这是一个没有圣殿的世代。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上帝从来没有要求人建圣殿，而是由人想建圣殿给上帝。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人要在外在，可见之物来引发人心归向上帝。但却发展出一种宗教的形式，并且成为了中心，危险在于热心于圣殿的宗教形式，取代了敬虔的实在。焦点在于宗教，而不是信仰的生命。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1. 什么是真正的祷告？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76BA"/>
                </a:solidFill>
              </a:defRPr>
            </a:lvl1pPr>
          </a:lstStyle>
          <a:p>
            <a:pPr/>
            <a:r>
              <a:t>1. 分析：新世代的特征</a:t>
            </a:r>
          </a:p>
        </p:txBody>
      </p:sp>
      <p:sp>
        <p:nvSpPr>
          <p:cNvPr id="138" name="今天所读是耶稣所讲的比喻，有两个人物，一个是法利赛人，一个是税吏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205738" defTabSz="274319">
              <a:lnSpc>
                <a:spcPct val="150000"/>
              </a:lnSpc>
              <a:spcBef>
                <a:spcPts val="0"/>
              </a:spcBef>
              <a:buSzTx/>
              <a:buNone/>
              <a:defRPr sz="27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迷惑的世代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548638" defTabSz="274319">
              <a:lnSpc>
                <a:spcPct val="150000"/>
              </a:lnSpc>
              <a:spcBef>
                <a:spcPts val="0"/>
              </a:spcBef>
              <a:buSzTx/>
              <a:buNone/>
              <a:defRPr sz="2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第二，这是迷惑的世代。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548638" defTabSz="274319">
              <a:lnSpc>
                <a:spcPct val="150000"/>
              </a:lnSpc>
              <a:spcBef>
                <a:spcPts val="0"/>
              </a:spcBef>
              <a:buSzTx/>
              <a:buNone/>
              <a:defRPr sz="2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因此，耶稣钉死在十字架上，不是失败，而是建立了一个永不被拆毁的新国度，新世纪。但这国度，却是没有了可见的依靠，并不强大。没有了可见的圣殿，也没有大卫的王国，没有可见的金碧辉煌，却有圣灵更新的生命。不过有时因着外在的环境，这种内在的改变很难去表达出来，虽然自己的生命影响了身边的人，但在大环境底下，有时会不确定自己所坚持的是对是错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1. 什么是真正的祷告？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76BA"/>
                </a:solidFill>
              </a:defRPr>
            </a:lvl1pPr>
          </a:lstStyle>
          <a:p>
            <a:pPr/>
            <a:r>
              <a:t>1. 分析：新世代的特征</a:t>
            </a:r>
          </a:p>
        </p:txBody>
      </p:sp>
      <p:sp>
        <p:nvSpPr>
          <p:cNvPr id="141" name="今天所读是耶稣所讲的比喻，有两个人物，一个是法利赛人，一个是税吏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226313" defTabSz="301752">
              <a:lnSpc>
                <a:spcPct val="150000"/>
              </a:lnSpc>
              <a:spcBef>
                <a:spcPts val="0"/>
              </a:spcBef>
              <a:buSzTx/>
              <a:buNone/>
              <a:defRPr sz="29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受苦的世代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3504" defTabSz="301752">
              <a:lnSpc>
                <a:spcPct val="150000"/>
              </a:lnSpc>
              <a:spcBef>
                <a:spcPts val="0"/>
              </a:spcBef>
              <a:buSzTx/>
              <a:buNone/>
              <a:defRPr sz="29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第三，这是受苦的世代。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3504" defTabSz="301752">
              <a:lnSpc>
                <a:spcPct val="150000"/>
              </a:lnSpc>
              <a:spcBef>
                <a:spcPts val="0"/>
              </a:spcBef>
              <a:buSzTx/>
              <a:buNone/>
              <a:defRPr sz="29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21:9-11</a:t>
            </a:r>
            <a:r>
              <a:t>，指出的苦难是打扙、地震、饥荒、瘟疫、大神迹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(</a:t>
            </a:r>
            <a:r>
              <a:t>指到火山爆发，火山灰遍布大地的灾难。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)</a:t>
            </a:r>
            <a:r>
              <a:t>这些苦难的出现，并不否定信仰，而是先兆，好像孕妇临盆前的阵痛，作为大审判的先兆，至少让人明白生命的短暂，唤起人寻求人生命的意义。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3504" defTabSz="301752">
              <a:lnSpc>
                <a:spcPct val="150000"/>
              </a:lnSpc>
              <a:spcBef>
                <a:spcPts val="0"/>
              </a:spcBef>
              <a:buSzTx/>
              <a:buNone/>
              <a:defRPr sz="29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同时间，我们要警醒面对，又在这些苦难中，互相分担，互相连结。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1. 什么是真正的祷告？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76BA"/>
                </a:solidFill>
              </a:defRPr>
            </a:lvl1pPr>
          </a:lstStyle>
          <a:p>
            <a:pPr/>
            <a:r>
              <a:t>1. 分析：新世代的特征</a:t>
            </a:r>
          </a:p>
        </p:txBody>
      </p:sp>
      <p:sp>
        <p:nvSpPr>
          <p:cNvPr id="144" name="今天所读是耶稣所讲的比喻，有两个人物，一个是法利赛人，一个是税吏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228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基督徒受迫逼的世代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(</a:t>
            </a:r>
            <a:r>
              <a:t>受捉拿、逼迫、坐监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)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第四，这是基督徒受迫逼的世代。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marL="0" indent="609600" defTabSz="304800">
              <a:lnSpc>
                <a:spcPct val="150000"/>
              </a:lnSpc>
              <a:spcBef>
                <a:spcPts val="0"/>
              </a:spcBef>
              <a:buSzTx/>
              <a:buNone/>
              <a:defRPr sz="3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在路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21:12</a:t>
            </a:r>
            <a:r>
              <a:t>，基督徒被捉拿、逼迫、坐监。真正的信徒的命运，与耶稣基督的遭遇应该差不多，使徒保罗、彼得，社会容不下他们，他们成了世界不配有的人。他们的坚持，他们的不妥协，形成迫害。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