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3" r:id="rId3"/>
    <p:sldId id="262" r:id="rId4"/>
    <p:sldId id="260" r:id="rId5"/>
    <p:sldId id="261" r:id="rId6"/>
    <p:sldId id="258" r:id="rId7"/>
    <p:sldId id="264" r:id="rId8"/>
    <p:sldId id="270" r:id="rId9"/>
    <p:sldId id="271" r:id="rId10"/>
    <p:sldId id="265" r:id="rId11"/>
    <p:sldId id="272" r:id="rId12"/>
    <p:sldId id="266" r:id="rId13"/>
    <p:sldId id="267" r:id="rId14"/>
    <p:sldId id="268" r:id="rId15"/>
    <p:sldId id="269" r:id="rId16"/>
    <p:sldId id="274" r:id="rId17"/>
    <p:sldId id="276" r:id="rId18"/>
    <p:sldId id="275" r:id="rId19"/>
    <p:sldId id="277" r:id="rId20"/>
    <p:sldId id="278" r:id="rId21"/>
    <p:sldId id="280" r:id="rId22"/>
    <p:sldId id="279" r:id="rId23"/>
    <p:sldId id="281" r:id="rId24"/>
    <p:sldId id="27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748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69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1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273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5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87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78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01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04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58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819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9/20/2019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6350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43" r:id="rId5"/>
    <p:sldLayoutId id="2147483737" r:id="rId6"/>
    <p:sldLayoutId id="2147483738" r:id="rId7"/>
    <p:sldLayoutId id="2147483739" r:id="rId8"/>
    <p:sldLayoutId id="2147483742" r:id="rId9"/>
    <p:sldLayoutId id="2147483740" r:id="rId10"/>
    <p:sldLayoutId id="2147483741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t892.com/baike/wiki/Window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08D4B6A-8113-4DFB-B82E-B60CAC8E0A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822E561-F97C-4CBB-A9A6-A6BF6317B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8643EA-D234-4C8F-A9E6-C065D24BF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8620" y="863695"/>
            <a:ext cx="3511233" cy="3779995"/>
          </a:xfrm>
        </p:spPr>
        <p:txBody>
          <a:bodyPr anchor="ctr">
            <a:normAutofit/>
          </a:bodyPr>
          <a:lstStyle/>
          <a:p>
            <a:r>
              <a:rPr lang="zh-CN" altLang="en-US" sz="6000" dirty="0">
                <a:solidFill>
                  <a:schemeClr val="tx1"/>
                </a:solidFill>
              </a:rPr>
              <a:t>末日荣耀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716F0-3920-463E-B587-B69CE3E0D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621" y="4739780"/>
            <a:ext cx="3511233" cy="1147054"/>
          </a:xfrm>
        </p:spPr>
        <p:txBody>
          <a:bodyPr anchor="t">
            <a:normAutofit/>
          </a:bodyPr>
          <a:lstStyle/>
          <a:p>
            <a:r>
              <a:rPr lang="zh-CN" altLang="en-US" sz="3200" dirty="0"/>
              <a:t>彼得前书</a:t>
            </a:r>
            <a:r>
              <a:rPr lang="en-US" altLang="zh-CN" sz="3200" dirty="0"/>
              <a:t>4</a:t>
            </a:r>
            <a:r>
              <a:rPr lang="zh-CN" altLang="en-US" sz="3200" dirty="0"/>
              <a:t>：</a:t>
            </a:r>
            <a:r>
              <a:rPr lang="en-US" altLang="zh-CN" sz="3200" dirty="0"/>
              <a:t>7-11</a:t>
            </a:r>
            <a:endParaRPr lang="en-US" sz="32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1B0E58-A5C8-4CDA-A2E0-35DF94E59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620" y="457200"/>
            <a:ext cx="3511233" cy="9143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E503F3-1FD8-422E-AA13-33714B3FB6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73" r="20261" b="-1"/>
          <a:stretch/>
        </p:blipFill>
        <p:spPr>
          <a:xfrm>
            <a:off x="4654295" y="10"/>
            <a:ext cx="7537705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1206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逼迫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7612"/>
            <a:ext cx="11029615" cy="4860388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24:9 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那时，人要把你们陷在患难里，也要杀害你们；你们又要为我的名被万民恨恶。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600" dirty="0"/>
              <a:t>超过二亿四千五百万人活在高度被逼迫的恐惧中。</a:t>
            </a:r>
            <a:endParaRPr lang="en-US" sz="3600" dirty="0"/>
          </a:p>
          <a:p>
            <a:r>
              <a:rPr lang="en-US" sz="3600" dirty="0"/>
              <a:t>4,305 </a:t>
            </a:r>
            <a:r>
              <a:rPr lang="zh-CN" altLang="en-US" sz="3600" dirty="0"/>
              <a:t>基督徒因信仰的缘故被杀。</a:t>
            </a:r>
            <a:endParaRPr lang="en-US" sz="3600" dirty="0"/>
          </a:p>
          <a:p>
            <a:r>
              <a:rPr lang="en-US" sz="3600" dirty="0"/>
              <a:t>1,847 </a:t>
            </a:r>
            <a:r>
              <a:rPr lang="zh-CN" altLang="en-US" sz="3600" dirty="0"/>
              <a:t>教会或机构被攻击</a:t>
            </a:r>
            <a:r>
              <a:rPr lang="en-US" sz="3600" dirty="0"/>
              <a:t>.</a:t>
            </a:r>
          </a:p>
          <a:p>
            <a:r>
              <a:rPr lang="en-US" sz="3600" dirty="0"/>
              <a:t>3,150 </a:t>
            </a:r>
            <a:r>
              <a:rPr lang="zh-CN" altLang="en-US" sz="3600" dirty="0"/>
              <a:t>信徒未经审判被拘留、被捕、被判刑或被监禁。</a:t>
            </a:r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493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逼迫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7612"/>
            <a:ext cx="11029615" cy="4860388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24:9 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那时，人要把你们陷在患难里，也要杀害你们；你们又要为我的名被万民恨恶。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600" dirty="0"/>
              <a:t>逼迫最厉害的国家</a:t>
            </a:r>
            <a:r>
              <a:rPr lang="en-US" altLang="zh-CN" sz="3600" dirty="0"/>
              <a:t>    1. </a:t>
            </a:r>
            <a:r>
              <a:rPr lang="zh-CN" altLang="en-US" sz="3600" dirty="0"/>
              <a:t>北韩     </a:t>
            </a:r>
            <a:r>
              <a:rPr lang="en-US" altLang="zh-CN" sz="3600" dirty="0"/>
              <a:t>2. </a:t>
            </a:r>
            <a:r>
              <a:rPr lang="zh-CN" altLang="en-US" sz="3600" dirty="0"/>
              <a:t>阿富汗</a:t>
            </a:r>
            <a:r>
              <a:rPr lang="en-US" altLang="zh-CN" sz="3600" dirty="0"/>
              <a:t>   3. </a:t>
            </a:r>
            <a:r>
              <a:rPr lang="zh-CN" altLang="en-US" sz="3600" dirty="0"/>
              <a:t>索马里</a:t>
            </a:r>
            <a:r>
              <a:rPr lang="en-US" altLang="zh-CN" sz="3600" dirty="0"/>
              <a:t> </a:t>
            </a:r>
          </a:p>
          <a:p>
            <a:r>
              <a:rPr lang="en-US" altLang="zh-CN" sz="3600" dirty="0"/>
              <a:t>4. </a:t>
            </a:r>
            <a:r>
              <a:rPr lang="zh-CN" altLang="en-US" sz="3600" dirty="0"/>
              <a:t>利比亚</a:t>
            </a:r>
            <a:r>
              <a:rPr lang="en-US" altLang="zh-CN" sz="3600" dirty="0"/>
              <a:t>    5. </a:t>
            </a:r>
            <a:r>
              <a:rPr lang="zh-CN" altLang="en-US" sz="3600" dirty="0"/>
              <a:t>巴基斯坦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201112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3177DF"/>
              </a:buClr>
            </a:pPr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24:10 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那时，必有许多人跌倒，也要彼此陷害，彼此恨恶；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 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3177DF"/>
              </a:buClr>
            </a:pP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pPr lvl="0">
              <a:buClr>
                <a:srgbClr val="3177DF"/>
              </a:buClr>
            </a:pPr>
            <a:endParaRPr lang="zh-CN" altLang="en-US" sz="3600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7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假先知兴起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82018"/>
            <a:ext cx="11029615" cy="47759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altLang="zh-CN" dirty="0"/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24:11  </a:t>
            </a:r>
            <a:r>
              <a:rPr lang="zh-TW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且有好些假先知起来，迷惑多人。</a:t>
            </a:r>
            <a:endParaRPr lang="en-US" altLang="zh-CN" dirty="0"/>
          </a:p>
          <a:p>
            <a:pPr marL="0" indent="0" fontAlgn="base">
              <a:buNone/>
            </a:pPr>
            <a:r>
              <a:rPr lang="zh-CN" altLang="en-US" dirty="0"/>
              <a:t>     </a:t>
            </a:r>
            <a:r>
              <a:rPr lang="zh-CN" altLang="en-US" sz="2400" dirty="0"/>
              <a:t>东方闪电派</a:t>
            </a:r>
          </a:p>
          <a:p>
            <a:pPr fontAlgn="base"/>
            <a:r>
              <a:rPr lang="zh-CN" altLang="en-US" sz="2400" dirty="0"/>
              <a:t>内容：不信三位一体，信父变子，子变灵的三而一神；认为基督一次道成男身，第二次在中国道成女身；现在是千禧年国度世代，惟守诫命、信奉道成女身之基督才得救。</a:t>
            </a:r>
            <a:endParaRPr lang="en-US" altLang="zh-CN" sz="2400" dirty="0"/>
          </a:p>
          <a:p>
            <a:pPr fontAlgn="base"/>
            <a:r>
              <a:rPr lang="zh-CN" altLang="en-US" sz="2400" dirty="0"/>
              <a:t>以下是韩国基督教总联合会发布的异端名录：</a:t>
            </a:r>
          </a:p>
          <a:p>
            <a:pPr fontAlgn="base"/>
            <a:r>
              <a:rPr lang="en-US" altLang="zh-CN" sz="2400" dirty="0"/>
              <a:t>1</a:t>
            </a:r>
            <a:r>
              <a:rPr lang="zh-CN" altLang="en-US" sz="2400" dirty="0"/>
              <a:t>．救赎派（朴玉珠。寻找迷失的羊，好消息宣教会）</a:t>
            </a:r>
            <a:br>
              <a:rPr lang="zh-CN" altLang="en-US" sz="2400" dirty="0"/>
            </a:br>
            <a:r>
              <a:rPr lang="en-US" altLang="zh-CN" sz="2400" dirty="0"/>
              <a:t>2</a:t>
            </a:r>
            <a:r>
              <a:rPr lang="zh-CN" altLang="en-US" sz="2400" dirty="0"/>
              <a:t>．金基东 （汉城圣乐教会，庇哩亚教会</a:t>
            </a:r>
            <a:r>
              <a:rPr lang="en-US" altLang="zh-CN" sz="2400" dirty="0"/>
              <a:t>)</a:t>
            </a:r>
            <a:br>
              <a:rPr lang="en-US" altLang="zh-CN" sz="2400" dirty="0"/>
            </a:br>
            <a:r>
              <a:rPr lang="en-US" altLang="zh-CN" sz="2400" dirty="0"/>
              <a:t>3</a:t>
            </a:r>
            <a:r>
              <a:rPr lang="zh-CN" altLang="en-US" sz="2400" dirty="0"/>
              <a:t>．柳光洙</a:t>
            </a:r>
            <a:r>
              <a:rPr lang="en-US" altLang="zh-CN" sz="2400" dirty="0"/>
              <a:t>(</a:t>
            </a:r>
            <a:r>
              <a:rPr lang="zh-CN" altLang="en-US" sz="2400" dirty="0"/>
              <a:t>棚屋房传道运动）</a:t>
            </a:r>
            <a:br>
              <a:rPr lang="zh-CN" altLang="en-US" sz="2400" dirty="0"/>
            </a:br>
            <a:r>
              <a:rPr lang="en-US" altLang="zh-CN" sz="2400" dirty="0"/>
              <a:t>4</a:t>
            </a:r>
            <a:r>
              <a:rPr lang="zh-CN" altLang="en-US" sz="2400" dirty="0"/>
              <a:t>．文鲜明（统一教，世界和平统一 家庭 联合会）</a:t>
            </a:r>
            <a:endParaRPr lang="en-US" sz="24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5187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爱心冷淡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24:12 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只因不法的事增多，许多人的爱心才渐渐冷淡了。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64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福音遍传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313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24:14  </a:t>
            </a:r>
            <a:r>
              <a:rPr lang="zh-CN" altLang="en-US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这天国的福音要传遍天下，对万民作见证，然後末期才来到。</a:t>
            </a:r>
            <a:endParaRPr lang="en-US" altLang="zh-CN" sz="39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35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资讯科技发达：</a:t>
            </a:r>
            <a:endParaRPr lang="en-US" altLang="zh-CN" sz="35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/>
              <a:t>1983</a:t>
            </a:r>
            <a:r>
              <a:rPr lang="zh-TW" altLang="en-US" sz="3500" b="1" dirty="0"/>
              <a:t>年：</a:t>
            </a:r>
            <a:r>
              <a:rPr lang="zh-TW" altLang="en-US" sz="3500" dirty="0"/>
              <a:t>第一台便携式电脑</a:t>
            </a:r>
            <a:r>
              <a:rPr lang="en-US" sz="3500" dirty="0"/>
              <a:t>Compaq Portable</a:t>
            </a:r>
            <a:r>
              <a:rPr lang="zh-TW" altLang="en-US" sz="3500" dirty="0"/>
              <a:t>亮相</a:t>
            </a:r>
            <a:endParaRPr lang="en-US" sz="35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/>
              <a:t>1985</a:t>
            </a:r>
            <a:r>
              <a:rPr lang="zh-TW" altLang="en-US" sz="3500" b="1" dirty="0"/>
              <a:t>年：</a:t>
            </a:r>
            <a:r>
              <a:rPr lang="en-US" sz="3500" dirty="0">
                <a:hlinkClick r:id="rId2"/>
              </a:rPr>
              <a:t>Windows</a:t>
            </a:r>
            <a:r>
              <a:rPr lang="en-US" sz="3500" dirty="0"/>
              <a:t> 1.0</a:t>
            </a:r>
            <a:r>
              <a:rPr lang="zh-TW" altLang="en-US" sz="3500" dirty="0"/>
              <a:t>发布</a:t>
            </a:r>
            <a:endParaRPr lang="en-US" sz="35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35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2015.7</a:t>
            </a:r>
            <a:r>
              <a:rPr lang="zh-CN" altLang="en-US" sz="35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：</a:t>
            </a:r>
            <a:r>
              <a:rPr lang="en-US" altLang="zh-CN" sz="35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Windows 10.0</a:t>
            </a:r>
            <a:r>
              <a:rPr lang="zh-TW" altLang="en-US" sz="3500" dirty="0"/>
              <a:t>发布</a:t>
            </a:r>
            <a:endParaRPr lang="en-US" sz="35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419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福音遍传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24:14  </a:t>
            </a:r>
            <a:r>
              <a:rPr lang="zh-CN" altLang="en-US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这天国的福音要传遍天下，对万民作见证，然後末期才来到。</a:t>
            </a:r>
            <a:endParaRPr lang="en-US" altLang="zh-CN" sz="39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35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资讯科技发达：</a:t>
            </a:r>
            <a:endParaRPr lang="en-US" altLang="zh-CN" sz="35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en-US" altLang="zh-CN" sz="3200" dirty="0"/>
              <a:t>2007.1.9    iPhone OS1</a:t>
            </a:r>
          </a:p>
          <a:p>
            <a:pPr marL="0" indent="0">
              <a:buNone/>
            </a:pPr>
            <a:r>
              <a:rPr lang="en-US" altLang="zh-CN" sz="3200" dirty="0"/>
              <a:t>2019.9.8    iPhone 11  OS12.4 ---4G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783741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福音遍传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355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24:14  </a:t>
            </a:r>
            <a:r>
              <a:rPr lang="zh-CN" altLang="en-US" sz="39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这天国的福音要传遍天下，对万民作见证，然後末期才来到。</a:t>
            </a:r>
            <a:endParaRPr lang="en-US" altLang="zh-CN" sz="39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200" b="1" dirty="0"/>
              <a:t>彼后</a:t>
            </a:r>
            <a:r>
              <a:rPr lang="en-US" altLang="zh-CN" sz="3200" b="1" dirty="0"/>
              <a:t>3:8</a:t>
            </a:r>
            <a:r>
              <a:rPr lang="zh-CN" altLang="en-US" sz="3200" dirty="0"/>
              <a:t>  亲爱的弟兄啊，有一件事你们不可忘记，就是主看一日如千年，千年如一日。 </a:t>
            </a:r>
          </a:p>
          <a:p>
            <a:r>
              <a:rPr lang="en-US" altLang="zh-CN" sz="3200" dirty="0"/>
              <a:t>3:9  </a:t>
            </a:r>
            <a:r>
              <a:rPr lang="zh-CN" altLang="en-US" sz="3200" dirty="0"/>
              <a:t>主所应许的尚未成就，有人以为他是耽延，其实不是耽延，乃是宽容你们，不愿有一人沉沦，乃愿人人都悔改。 </a:t>
            </a:r>
          </a:p>
        </p:txBody>
      </p:sp>
    </p:spTree>
    <p:extLst>
      <p:ext uri="{BB962C8B-B14F-4D97-AF65-F5344CB8AC3E}">
        <p14:creationId xmlns:p14="http://schemas.microsoft.com/office/powerpoint/2010/main" val="25932537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/>
              <a:t>1. </a:t>
            </a:r>
            <a:r>
              <a:rPr lang="zh-CN" altLang="en-US" sz="3600" dirty="0"/>
              <a:t>谨慎自守，</a:t>
            </a:r>
            <a:endParaRPr lang="en-US" altLang="zh-CN" sz="3600" dirty="0"/>
          </a:p>
          <a:p>
            <a:r>
              <a:rPr lang="en-US" altLang="zh-CN" sz="3600" dirty="0"/>
              <a:t>2. </a:t>
            </a:r>
            <a:r>
              <a:rPr lang="zh-CN" altLang="en-US" sz="3600" dirty="0"/>
              <a:t>警醒祷告，</a:t>
            </a:r>
            <a:endParaRPr lang="en-US" altLang="zh-CN" sz="3600" dirty="0"/>
          </a:p>
          <a:p>
            <a:r>
              <a:rPr lang="en-US" altLang="zh-CN" sz="3600" dirty="0"/>
              <a:t>3.</a:t>
            </a:r>
            <a:r>
              <a:rPr lang="zh-CN" altLang="en-US" sz="3600" dirty="0"/>
              <a:t>彼此切实相爱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zh-CN" altLang="en-US" sz="3600" dirty="0"/>
          </a:p>
          <a:p>
            <a:endParaRPr lang="zh-CN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9598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所以你们要谨慎自守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967124"/>
          </a:xfrm>
        </p:spPr>
        <p:txBody>
          <a:bodyPr>
            <a:normAutofit fontScale="92500" lnSpcReduction="20000"/>
          </a:bodyPr>
          <a:lstStyle/>
          <a:p>
            <a:endParaRPr lang="en-US" altLang="zh-CN" sz="3200" b="1" dirty="0"/>
          </a:p>
          <a:p>
            <a:endParaRPr lang="en-US" altLang="zh-CN" sz="3200" b="1" dirty="0"/>
          </a:p>
          <a:p>
            <a:r>
              <a:rPr lang="zh-CN" altLang="en-US" sz="3500" b="1" dirty="0"/>
              <a:t>太</a:t>
            </a:r>
            <a:r>
              <a:rPr lang="en-US" altLang="zh-CN" sz="3500" b="1" dirty="0"/>
              <a:t>5:15</a:t>
            </a:r>
            <a:r>
              <a:rPr lang="zh-CN" altLang="en-US" sz="3500" dirty="0"/>
              <a:t>  他们来到耶稣那里，看见那被鬼附著的人，就是从前被群鬼所附的，坐著，穿上衣服，</a:t>
            </a:r>
            <a:r>
              <a:rPr lang="zh-CN" altLang="en-US" sz="3500" dirty="0">
                <a:highlight>
                  <a:srgbClr val="FFFF00"/>
                </a:highlight>
              </a:rPr>
              <a:t>心里明白过来</a:t>
            </a:r>
            <a:r>
              <a:rPr lang="zh-CN" altLang="en-US" sz="3500" dirty="0"/>
              <a:t>，他们就害怕。（路</a:t>
            </a:r>
            <a:r>
              <a:rPr lang="en-US" altLang="zh-CN" sz="3500" dirty="0"/>
              <a:t>8</a:t>
            </a:r>
            <a:r>
              <a:rPr lang="zh-CN" altLang="en-US" sz="3500" dirty="0"/>
              <a:t>：</a:t>
            </a:r>
            <a:r>
              <a:rPr lang="en-US" altLang="zh-CN" sz="3500" dirty="0"/>
              <a:t>35</a:t>
            </a:r>
            <a:r>
              <a:rPr lang="zh-CN" altLang="en-US" sz="3500" dirty="0"/>
              <a:t>）</a:t>
            </a:r>
            <a:endParaRPr lang="en-US" altLang="zh-CN" sz="3500" dirty="0"/>
          </a:p>
          <a:p>
            <a:r>
              <a:rPr lang="zh-CN" altLang="en-US" sz="3500" b="1" dirty="0"/>
              <a:t>罗</a:t>
            </a:r>
            <a:r>
              <a:rPr lang="en-US" altLang="zh-CN" sz="3500" b="1" dirty="0"/>
              <a:t>12:3</a:t>
            </a:r>
            <a:r>
              <a:rPr lang="zh-CN" altLang="en-US" sz="3500" dirty="0"/>
              <a:t>  我凭著所赐我的恩对你们各人说：不要看自己过於所当看的，要照著神所分给各人信心的大小，看得</a:t>
            </a:r>
            <a:r>
              <a:rPr lang="zh-CN" altLang="en-US" sz="3500" dirty="0">
                <a:highlight>
                  <a:srgbClr val="FFFF00"/>
                </a:highlight>
              </a:rPr>
              <a:t>合乎中道</a:t>
            </a:r>
            <a:r>
              <a:rPr lang="zh-CN" altLang="en-US" sz="3500" dirty="0"/>
              <a:t>。 </a:t>
            </a:r>
            <a:endParaRPr lang="en-US" altLang="zh-CN" sz="3500" dirty="0"/>
          </a:p>
          <a:p>
            <a:r>
              <a:rPr lang="zh-CN" altLang="en-US" sz="3500" b="1" dirty="0"/>
              <a:t>多</a:t>
            </a:r>
            <a:r>
              <a:rPr lang="en-US" altLang="zh-CN" sz="3500" b="1" dirty="0"/>
              <a:t>2:6</a:t>
            </a:r>
            <a:r>
              <a:rPr lang="zh-CN" altLang="en-US" sz="3500" dirty="0"/>
              <a:t>  又劝少年人要</a:t>
            </a:r>
            <a:r>
              <a:rPr lang="zh-CN" altLang="en-US" sz="3500" dirty="0">
                <a:highlight>
                  <a:srgbClr val="FFFF00"/>
                </a:highlight>
              </a:rPr>
              <a:t>谨守</a:t>
            </a:r>
            <a:r>
              <a:rPr lang="zh-CN" altLang="en-US" sz="3500" dirty="0"/>
              <a:t>。（林后</a:t>
            </a:r>
            <a:r>
              <a:rPr lang="en-US" altLang="zh-CN" sz="3500" dirty="0"/>
              <a:t>5</a:t>
            </a:r>
            <a:r>
              <a:rPr lang="zh-CN" altLang="en-US" sz="3500" dirty="0"/>
              <a:t>：</a:t>
            </a:r>
            <a:r>
              <a:rPr lang="en-US" altLang="zh-CN" sz="3500" dirty="0"/>
              <a:t>11</a:t>
            </a:r>
            <a:r>
              <a:rPr lang="zh-CN" altLang="en-US" sz="3500" dirty="0"/>
              <a:t>）</a:t>
            </a:r>
            <a:endParaRPr lang="en-US" altLang="zh-CN" sz="3500" dirty="0"/>
          </a:p>
          <a:p>
            <a:r>
              <a:rPr lang="zh-CN" altLang="en-US" sz="3500" dirty="0"/>
              <a:t>有冷静的头脑，思想中肯持平，以能控制自己。</a:t>
            </a:r>
          </a:p>
          <a:p>
            <a:endParaRPr lang="zh-CN" altLang="en-US" sz="3500" dirty="0"/>
          </a:p>
          <a:p>
            <a:endParaRPr lang="en-US" altLang="zh-CN" dirty="0"/>
          </a:p>
          <a:p>
            <a:endParaRPr lang="zh-CN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641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2928-999A-4A88-A07B-2DDBB2DA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3426"/>
          </a:xfrm>
        </p:spPr>
        <p:txBody>
          <a:bodyPr>
            <a:noAutofit/>
          </a:bodyPr>
          <a:lstStyle/>
          <a:p>
            <a:r>
              <a:rPr lang="zh-CN" altLang="en-US" sz="5400" dirty="0"/>
              <a:t>万物的结局近了。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CEC3-4E30-4C9D-A3B4-C564C7AE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75582"/>
            <a:ext cx="11029615" cy="5282418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可</a:t>
            </a:r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13:3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耶稣在橄榄山上对圣殿而坐，彼得、雅各、约翰，和安得烈暗暗的问他说： </a:t>
            </a:r>
            <a:endParaRPr lang="en-US" altLang="zh-CN" sz="3600" dirty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太</a:t>
            </a:r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24:3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「请告诉我们，什麽时候有这些事？你降临和世界的末了有什麽预兆呢？」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6579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所以你们要警醒祷告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4517136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sz="3800" dirty="0"/>
              <a:t>登山变像</a:t>
            </a:r>
            <a:endParaRPr lang="en-US" altLang="zh-CN" sz="3800" dirty="0"/>
          </a:p>
          <a:p>
            <a:r>
              <a:rPr lang="zh-CN" altLang="en-US" sz="3800" dirty="0"/>
              <a:t>路</a:t>
            </a:r>
            <a:r>
              <a:rPr lang="en-US" altLang="zh-CN" sz="3800" dirty="0"/>
              <a:t>9:32</a:t>
            </a:r>
            <a:r>
              <a:rPr lang="zh-CN" altLang="en-US" sz="3800" dirty="0"/>
              <a:t>  彼得和他的同伴都打盹，既清醒了，就看见耶稣的荣光，并同他站著的那两个人。 </a:t>
            </a:r>
          </a:p>
          <a:p>
            <a:r>
              <a:rPr lang="zh-CN" altLang="en-US" sz="3800" dirty="0"/>
              <a:t>客西马尼园</a:t>
            </a:r>
            <a:endParaRPr lang="en-US" altLang="zh-CN" sz="3800" dirty="0"/>
          </a:p>
          <a:p>
            <a:r>
              <a:rPr lang="zh-CN" altLang="en-US" sz="3800" dirty="0"/>
              <a:t>太</a:t>
            </a:r>
            <a:r>
              <a:rPr lang="en-US" altLang="zh-CN" sz="3800" dirty="0"/>
              <a:t>26:40</a:t>
            </a:r>
            <a:r>
              <a:rPr lang="zh-CN" altLang="en-US" sz="3800" dirty="0"/>
              <a:t>  来到门徒那里，见他们睡著了，就对彼得说：「怎麽样？你们不能同我警醒片时吗？ </a:t>
            </a:r>
          </a:p>
          <a:p>
            <a:r>
              <a:rPr lang="zh-CN" altLang="en-US" sz="3800" dirty="0"/>
              <a:t>太</a:t>
            </a:r>
            <a:r>
              <a:rPr lang="en-US" altLang="zh-CN" sz="3800" dirty="0"/>
              <a:t>26:41  </a:t>
            </a:r>
            <a:r>
              <a:rPr lang="zh-CN" altLang="en-US" sz="3800" dirty="0"/>
              <a:t>总要警醒祷告，免得入了迷惑。你们心灵固然愿意，肉体却软弱了。」 </a:t>
            </a:r>
          </a:p>
          <a:p>
            <a:pPr marL="0" indent="0">
              <a:buNone/>
            </a:pPr>
            <a:endParaRPr lang="zh-CN" alt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883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所以你们要警醒祷告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3"/>
            <a:ext cx="11029615" cy="4270951"/>
          </a:xfrm>
        </p:spPr>
        <p:txBody>
          <a:bodyPr/>
          <a:lstStyle/>
          <a:p>
            <a:r>
              <a:rPr lang="zh-CN" altLang="en-US" sz="3200" dirty="0"/>
              <a:t>路</a:t>
            </a:r>
            <a:r>
              <a:rPr lang="en-US" altLang="zh-CN" sz="3200" dirty="0"/>
              <a:t> 21:36</a:t>
            </a:r>
            <a:r>
              <a:rPr lang="zh-CN" altLang="en-US" sz="3200" dirty="0"/>
              <a:t>  你们要时时警醒，常常祈求，使你们能逃避这一切要来的事，得以站立在人子面前。</a:t>
            </a:r>
            <a:endParaRPr lang="en-US" altLang="zh-CN" sz="3200" dirty="0"/>
          </a:p>
          <a:p>
            <a:r>
              <a:rPr lang="zh-CN" altLang="en-US" sz="3200" dirty="0"/>
              <a:t>西 </a:t>
            </a:r>
            <a:r>
              <a:rPr lang="en-US" altLang="zh-CN" sz="3200" dirty="0"/>
              <a:t>4:2</a:t>
            </a:r>
            <a:r>
              <a:rPr lang="zh-CN" altLang="en-US" sz="3200" dirty="0"/>
              <a:t>  你们要恒切祷告，在此警醒感恩。</a:t>
            </a:r>
            <a:endParaRPr lang="en-US" altLang="zh-CN" sz="3200" dirty="0"/>
          </a:p>
          <a:p>
            <a:r>
              <a:rPr lang="zh-CN" altLang="en-US" sz="3200" dirty="0"/>
              <a:t>弗 </a:t>
            </a:r>
            <a:r>
              <a:rPr lang="en-US" altLang="zh-CN" sz="3200" dirty="0"/>
              <a:t>6:18  </a:t>
            </a:r>
            <a:r>
              <a:rPr lang="zh-CN" altLang="en-US" sz="3200" dirty="0"/>
              <a:t>靠著圣灵，随时多方祷告祈求；并要在此警醒不倦，为众圣徒祈求。</a:t>
            </a:r>
          </a:p>
          <a:p>
            <a:endParaRPr lang="zh-CN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50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所以你们要彼此切实相爱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3200" dirty="0"/>
              <a:t>彼前</a:t>
            </a:r>
            <a:r>
              <a:rPr lang="en-US" altLang="zh-CN" sz="3200" dirty="0"/>
              <a:t>1:22</a:t>
            </a:r>
            <a:r>
              <a:rPr lang="zh-CN" altLang="en-US" sz="3200" dirty="0"/>
              <a:t>  你们</a:t>
            </a:r>
            <a:r>
              <a:rPr lang="zh-CN" altLang="en-US" sz="3200" dirty="0">
                <a:highlight>
                  <a:srgbClr val="00FF00"/>
                </a:highlight>
              </a:rPr>
              <a:t>既因</a:t>
            </a:r>
            <a:r>
              <a:rPr lang="zh-CN" altLang="en-US" sz="3200" dirty="0"/>
              <a:t>顺从真理，洁净了自己的心，</a:t>
            </a:r>
            <a:r>
              <a:rPr lang="zh-CN" altLang="en-US" sz="3200" dirty="0">
                <a:highlight>
                  <a:srgbClr val="00FF00"/>
                </a:highlight>
              </a:rPr>
              <a:t>以致</a:t>
            </a:r>
            <a:r>
              <a:rPr lang="zh-CN" altLang="en-US" sz="3200" dirty="0"/>
              <a:t>爱弟兄没有虚假，</a:t>
            </a:r>
            <a:r>
              <a:rPr lang="zh-CN" altLang="en-US" sz="3200" dirty="0">
                <a:highlight>
                  <a:srgbClr val="00FF00"/>
                </a:highlight>
              </a:rPr>
              <a:t>就当</a:t>
            </a:r>
            <a:r>
              <a:rPr lang="zh-CN" altLang="en-US" sz="3200" dirty="0"/>
              <a:t>从心里</a:t>
            </a:r>
            <a:r>
              <a:rPr lang="zh-CN" altLang="en-US" sz="3200" dirty="0">
                <a:highlight>
                  <a:srgbClr val="FFFF00"/>
                </a:highlight>
              </a:rPr>
              <a:t>彼此切实相爱</a:t>
            </a:r>
            <a:r>
              <a:rPr lang="zh-CN" altLang="en-US" sz="3200" dirty="0"/>
              <a:t>。</a:t>
            </a:r>
            <a:endParaRPr lang="en-US" altLang="zh-CN" sz="3200" dirty="0"/>
          </a:p>
          <a:p>
            <a:r>
              <a:rPr lang="zh-CN" altLang="en-US" sz="3200" dirty="0"/>
              <a:t>彼前</a:t>
            </a:r>
            <a:r>
              <a:rPr lang="en-US" altLang="zh-CN" sz="3200" dirty="0"/>
              <a:t>4:8  </a:t>
            </a:r>
            <a:r>
              <a:rPr lang="zh-CN" altLang="en-US" sz="3200" dirty="0"/>
              <a:t>最要紧的是</a:t>
            </a:r>
            <a:r>
              <a:rPr lang="zh-CN" altLang="en-US" sz="3200" dirty="0">
                <a:highlight>
                  <a:srgbClr val="FFFF00"/>
                </a:highlight>
              </a:rPr>
              <a:t>彼此切实相爱</a:t>
            </a:r>
            <a:r>
              <a:rPr lang="zh-CN" altLang="en-US" sz="3200" dirty="0"/>
              <a:t>，</a:t>
            </a:r>
            <a:r>
              <a:rPr lang="zh-CN" altLang="en-US" sz="3200" dirty="0">
                <a:highlight>
                  <a:srgbClr val="00FF00"/>
                </a:highlight>
              </a:rPr>
              <a:t>因为</a:t>
            </a:r>
            <a:r>
              <a:rPr lang="zh-CN" altLang="en-US" sz="3200" u="sng" dirty="0"/>
              <a:t>爱能遮掩许多的罪。 </a:t>
            </a:r>
          </a:p>
          <a:p>
            <a:r>
              <a:rPr lang="zh-CN" altLang="en-US" sz="3200" dirty="0"/>
              <a:t>箴</a:t>
            </a:r>
            <a:r>
              <a:rPr lang="en-US" altLang="zh-CN" sz="3200" dirty="0"/>
              <a:t>10:12</a:t>
            </a:r>
            <a:r>
              <a:rPr lang="zh-CN" altLang="en-US" sz="3200" dirty="0"/>
              <a:t>  恨能挑启争端；</a:t>
            </a:r>
            <a:r>
              <a:rPr lang="zh-CN" altLang="en-US" sz="3200" u="sng" dirty="0"/>
              <a:t>爱能遮掩一切过错</a:t>
            </a:r>
            <a:r>
              <a:rPr lang="zh-CN" altLang="en-US" sz="3200" dirty="0"/>
              <a:t>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19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B401E-63BF-4E82-9D9B-D2ADD5073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所以你们要彼此切实相爱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C9599-B422-42DA-A623-F09C36C8BA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11680"/>
            <a:ext cx="11029615" cy="3963670"/>
          </a:xfrm>
        </p:spPr>
        <p:txBody>
          <a:bodyPr>
            <a:normAutofit fontScale="92500" lnSpcReduction="20000"/>
          </a:bodyPr>
          <a:lstStyle/>
          <a:p>
            <a:endParaRPr lang="en-US" altLang="zh-CN" sz="3200" dirty="0"/>
          </a:p>
          <a:p>
            <a:endParaRPr lang="en-US" altLang="zh-CN" sz="3200" dirty="0"/>
          </a:p>
          <a:p>
            <a:r>
              <a:rPr lang="en-US" altLang="zh-CN" sz="3500" dirty="0"/>
              <a:t>1. </a:t>
            </a:r>
            <a:r>
              <a:rPr lang="zh-CN" altLang="en-US" sz="3500" dirty="0"/>
              <a:t>互相款待，不发怨言。</a:t>
            </a:r>
            <a:endParaRPr lang="en-US" altLang="zh-CN" sz="3500" dirty="0"/>
          </a:p>
          <a:p>
            <a:r>
              <a:rPr lang="en-US" altLang="zh-CN" sz="3500" dirty="0"/>
              <a:t>2. </a:t>
            </a:r>
            <a:r>
              <a:rPr lang="zh-CN" altLang="en-US" sz="3500" dirty="0"/>
              <a:t>彼此服事，作神百般恩赐的好管家。</a:t>
            </a:r>
            <a:endParaRPr lang="en-US" altLang="zh-CN" sz="3500" dirty="0"/>
          </a:p>
          <a:p>
            <a:r>
              <a:rPr lang="en-US" altLang="zh-CN" sz="3500" dirty="0"/>
              <a:t>    a. </a:t>
            </a:r>
            <a:r>
              <a:rPr lang="zh-CN" altLang="en-US" sz="3500" dirty="0"/>
              <a:t>讲道</a:t>
            </a:r>
            <a:endParaRPr lang="en-US" altLang="zh-CN" sz="3500" dirty="0"/>
          </a:p>
          <a:p>
            <a:r>
              <a:rPr lang="en-US" altLang="zh-CN" sz="3500" dirty="0"/>
              <a:t>    b. </a:t>
            </a:r>
            <a:r>
              <a:rPr lang="zh-CN" altLang="en-US" sz="3500" dirty="0"/>
              <a:t>服侍</a:t>
            </a:r>
          </a:p>
          <a:p>
            <a:r>
              <a:rPr lang="en-US" altLang="zh-CN" sz="3500" dirty="0"/>
              <a:t>3. </a:t>
            </a:r>
            <a:r>
              <a:rPr lang="zh-CN" altLang="en-US" sz="3500" dirty="0"/>
              <a:t>叫神在凡事上因耶稣基督得荣耀。</a:t>
            </a:r>
          </a:p>
          <a:p>
            <a:endParaRPr lang="zh-CN" altLang="en-US" sz="3500" dirty="0"/>
          </a:p>
          <a:p>
            <a:endParaRPr lang="zh-CN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9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E7CDC-AC50-4683-96D3-00EFDC7B8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5400" dirty="0"/>
              <a:t>末日荣耀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1CD6-FFBA-4643-BB98-6920487E6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/>
              <a:t>原来荣耀、权能都是他的，直到永永远远。阿们！</a:t>
            </a:r>
            <a:endParaRPr lang="en-US" altLang="zh-CN" sz="3200" dirty="0"/>
          </a:p>
          <a:p>
            <a:endParaRPr lang="en-US" altLang="zh-CN" sz="3200" dirty="0"/>
          </a:p>
          <a:p>
            <a:r>
              <a:rPr lang="zh-CN" altLang="en-US" sz="3200" dirty="0"/>
              <a:t>太</a:t>
            </a:r>
            <a:r>
              <a:rPr lang="en-US" altLang="zh-CN" sz="3200" dirty="0"/>
              <a:t>6:13</a:t>
            </a:r>
            <a:r>
              <a:rPr lang="zh-TW" altLang="en-US" sz="3200" dirty="0"/>
              <a:t> </a:t>
            </a:r>
            <a:r>
              <a:rPr lang="zh-CN" altLang="en-US" sz="3200" dirty="0"/>
              <a:t>因为国度、权柄、荣耀，全是你的，直到永远。阿们！</a:t>
            </a:r>
          </a:p>
          <a:p>
            <a:endParaRPr lang="zh-CN" alt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814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2928-999A-4A88-A07B-2DDBB2DA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73426"/>
          </a:xfrm>
        </p:spPr>
        <p:txBody>
          <a:bodyPr>
            <a:noAutofit/>
          </a:bodyPr>
          <a:lstStyle/>
          <a:p>
            <a:r>
              <a:rPr lang="zh-CN" altLang="en-US" sz="5400" dirty="0"/>
              <a:t>万物的结局近了。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CEC3-4E30-4C9D-A3B4-C564C7AE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75582"/>
            <a:ext cx="11029615" cy="5282418"/>
          </a:xfrm>
        </p:spPr>
        <p:txBody>
          <a:bodyPr>
            <a:normAutofit/>
          </a:bodyPr>
          <a:lstStyle/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24:4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耶稣回答说：「你们要谨慎，免得有人迷惑你们。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24:5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因为将来有好些人冒我的名来，说：</a:t>
            </a:r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『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我是基督</a:t>
            </a:r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』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，并且要迷惑许多人。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24:6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你们也要听见打仗和打仗的风声，总不要惊慌；因为这些事是必须有的，只是末期还没有到。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774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2928-999A-4A88-A07B-2DDBB2DA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15629"/>
          </a:xfrm>
        </p:spPr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CEC3-4E30-4C9D-A3B4-C564C7AE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967124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24:7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民要攻打民，国要攻打国；多处必有饥荒、地震。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24:8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这都是灾难（灾难：原文作生产之难）的起头。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24:9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那时，人要把你们陷在患难里，也要杀害你们；你们又要为我的名被万民恨恶。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24:10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那时，必有许多人跌倒，也要彼此陷害，彼此恨恶；</a:t>
            </a:r>
            <a:r>
              <a:rPr lang="zh-CN" altLang="en-US" sz="36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974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62928-999A-4A88-A07B-2DDBB2DA11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943764"/>
          </a:xfrm>
        </p:spPr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FCEC3-4E30-4C9D-A3B4-C564C7AEC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967124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24:11 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且有好些假先知起来，迷惑多人。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24:12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只因不法的事增多，许多人的爱心才渐渐冷淡了。 </a:t>
            </a:r>
          </a:p>
          <a:p>
            <a:r>
              <a:rPr 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24:13  </a:t>
            </a:r>
            <a:r>
              <a:rPr lang="zh-TW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惟有忍耐到底的，必然得救。 </a:t>
            </a:r>
          </a:p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24:14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这天国的福音要传遍天下，对万民作见证，然後末期才来到。」 </a:t>
            </a:r>
          </a:p>
          <a:p>
            <a:endParaRPr lang="zh-CN" alt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062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战争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24:7  </a:t>
            </a:r>
            <a:r>
              <a:rPr lang="zh-CN" altLang="en-US" sz="3600" dirty="0">
                <a:latin typeface="DFKai-SB" panose="03000509000000000000" pitchFamily="65" charset="-120"/>
                <a:ea typeface="DFKai-SB" panose="03000509000000000000" pitchFamily="65" charset="-120"/>
              </a:rPr>
              <a:t>民要攻打民，国要攻打国；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3645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天灾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24:7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多处必有饥荒、地震。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1979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年，世界粮食计划署开始进入中国开展援助行动，当时中国平均每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3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人就有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1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人处于饥饿状态。自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1979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年至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2005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年，粮食计划署在中国成功实施了超过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10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亿美元的扶贫和灾后重建项目。在此期间，粮食计划署的援助工作得到了中国政府</a:t>
            </a:r>
            <a:r>
              <a:rPr lang="en-US" altLang="zh-CN" sz="3600" dirty="0">
                <a:solidFill>
                  <a:srgbClr val="666666"/>
                </a:solidFill>
                <a:latin typeface="Lato"/>
              </a:rPr>
              <a:t>12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亿美元的配套资金支持。  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594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天灾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5748"/>
            <a:ext cx="11029615" cy="4832252"/>
          </a:xfrm>
        </p:spPr>
        <p:txBody>
          <a:bodyPr>
            <a:normAutofit lnSpcReduction="10000"/>
          </a:bodyPr>
          <a:lstStyle/>
          <a:p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24:7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多处必有饥荒、地震。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en-US" altLang="zh-CN" sz="3600" dirty="0"/>
              <a:t>2017 </a:t>
            </a:r>
            <a:r>
              <a:rPr lang="zh-CN" altLang="en-US" sz="3600" dirty="0"/>
              <a:t>执行局长致辞： 世界面临着第二次世界大战以来最大的人道主义危机，冲突以及气候变化的影响，造成了创记录数量的 紧急状况。几十年来，饥饿率第一次上升，仅尼日利亚、索马里、南苏丹和也门就有</a:t>
            </a:r>
            <a:r>
              <a:rPr lang="en-US" altLang="zh-CN" sz="3600" dirty="0"/>
              <a:t>2000</a:t>
            </a:r>
            <a:r>
              <a:rPr lang="zh-CN" altLang="en-US" sz="3600" dirty="0"/>
              <a:t>万人面临饥荒 的风险。在全球范围内，面临急性饥饿危机的人数在过去两年中从</a:t>
            </a:r>
            <a:r>
              <a:rPr lang="en-US" altLang="zh-CN" sz="3600" dirty="0"/>
              <a:t>8000</a:t>
            </a:r>
            <a:r>
              <a:rPr lang="zh-CN" altLang="en-US" sz="3600" dirty="0"/>
              <a:t>万增加到</a:t>
            </a:r>
            <a:r>
              <a:rPr lang="en-US" altLang="zh-CN" sz="3600" dirty="0"/>
              <a:t>1.24</a:t>
            </a:r>
            <a:r>
              <a:rPr lang="zh-CN" altLang="en-US" sz="3600" dirty="0"/>
              <a:t>亿，增长了</a:t>
            </a:r>
            <a:r>
              <a:rPr lang="en-US" altLang="zh-CN" sz="3600" dirty="0"/>
              <a:t>55</a:t>
            </a:r>
            <a:r>
              <a:rPr lang="zh-CN" altLang="en-US" sz="3600" dirty="0"/>
              <a:t>％。 这些危机试图抹杀过去几十年来全世界反饥饿努力所取得的成果。</a:t>
            </a:r>
            <a:r>
              <a:rPr lang="zh-CN" altLang="en-US" sz="3600" dirty="0">
                <a:solidFill>
                  <a:srgbClr val="666666"/>
                </a:solidFill>
                <a:latin typeface="Lato"/>
              </a:rPr>
              <a:t>  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160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1BFE1-2290-4730-A677-38DE21E66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万物的结局近了</a:t>
            </a:r>
            <a:r>
              <a:rPr lang="en-US" altLang="zh-CN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---- </a:t>
            </a:r>
            <a:r>
              <a:rPr lang="zh-CN" altLang="en-US" sz="5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天灾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5166E-A9B8-4615-83AA-FE39C2549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25748"/>
            <a:ext cx="11029615" cy="48322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24:7 </a:t>
            </a: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多处必有饥荒、地震。</a:t>
            </a: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endParaRPr lang="en-US" altLang="zh-CN" sz="3600" dirty="0">
              <a:solidFill>
                <a:srgbClr val="000000">
                  <a:lumMod val="75000"/>
                  <a:lumOff val="25000"/>
                </a:srgbClr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>
              <a:buNone/>
            </a:pPr>
            <a:r>
              <a:rPr lang="zh-CN" altLang="en-US" sz="3600" dirty="0">
                <a:solidFill>
                  <a:srgbClr val="000000">
                    <a:lumMod val="75000"/>
                    <a:lumOff val="25000"/>
                  </a:srgbClr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 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DCEDDD3-E874-42E8-B4BF-25917882E6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1296602"/>
              </p:ext>
            </p:extLst>
          </p:nvPr>
        </p:nvGraphicFramePr>
        <p:xfrm>
          <a:off x="581192" y="3220589"/>
          <a:ext cx="10597932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9483">
                  <a:extLst>
                    <a:ext uri="{9D8B030D-6E8A-4147-A177-3AD203B41FA5}">
                      <a16:colId xmlns:a16="http://schemas.microsoft.com/office/drawing/2014/main" val="2378047488"/>
                    </a:ext>
                  </a:extLst>
                </a:gridCol>
                <a:gridCol w="2649483">
                  <a:extLst>
                    <a:ext uri="{9D8B030D-6E8A-4147-A177-3AD203B41FA5}">
                      <a16:colId xmlns:a16="http://schemas.microsoft.com/office/drawing/2014/main" val="1099317133"/>
                    </a:ext>
                  </a:extLst>
                </a:gridCol>
                <a:gridCol w="2649483">
                  <a:extLst>
                    <a:ext uri="{9D8B030D-6E8A-4147-A177-3AD203B41FA5}">
                      <a16:colId xmlns:a16="http://schemas.microsoft.com/office/drawing/2014/main" val="2472071759"/>
                    </a:ext>
                  </a:extLst>
                </a:gridCol>
                <a:gridCol w="2649483">
                  <a:extLst>
                    <a:ext uri="{9D8B030D-6E8A-4147-A177-3AD203B41FA5}">
                      <a16:colId xmlns:a16="http://schemas.microsoft.com/office/drawing/2014/main" val="14386989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9.0 </a:t>
                      </a:r>
                      <a:r>
                        <a:rPr lang="zh-CN" altLang="en-US" sz="2800" dirty="0"/>
                        <a:t>或以上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8.0-8.9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7.0-7.9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27259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20 </a:t>
                      </a:r>
                      <a:r>
                        <a:rPr lang="zh-CN" altLang="en-US" sz="2800" dirty="0"/>
                        <a:t>世纪（</a:t>
                      </a:r>
                      <a:r>
                        <a:rPr lang="en-US" altLang="zh-CN" sz="2800" dirty="0"/>
                        <a:t>100</a:t>
                      </a:r>
                      <a:r>
                        <a:rPr lang="zh-CN" altLang="en-US" sz="2800" dirty="0"/>
                        <a:t>年）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3</a:t>
                      </a:r>
                      <a:r>
                        <a:rPr lang="zh-CN" altLang="en-US" sz="2800" dirty="0"/>
                        <a:t>次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3</a:t>
                      </a:r>
                      <a:r>
                        <a:rPr lang="zh-CN" altLang="en-US" sz="2800" dirty="0"/>
                        <a:t>次（</a:t>
                      </a:r>
                      <a:r>
                        <a:rPr lang="en-US" altLang="zh-CN" sz="2800" dirty="0"/>
                        <a:t>1976</a:t>
                      </a:r>
                      <a:r>
                        <a:rPr lang="zh-CN" altLang="en-US" sz="2800" dirty="0"/>
                        <a:t>唐山，</a:t>
                      </a:r>
                      <a:r>
                        <a:rPr lang="en-US" altLang="zh-CN" sz="2800" dirty="0"/>
                        <a:t>1999</a:t>
                      </a:r>
                      <a:r>
                        <a:rPr lang="zh-CN" altLang="en-US" sz="2800" dirty="0"/>
                        <a:t>台湾）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10</a:t>
                      </a:r>
                      <a:r>
                        <a:rPr lang="zh-CN" altLang="en-US" sz="2800" dirty="0"/>
                        <a:t>次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2089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21 </a:t>
                      </a:r>
                      <a:r>
                        <a:rPr lang="zh-CN" altLang="en-US" sz="2800" dirty="0"/>
                        <a:t>世纪（</a:t>
                      </a:r>
                      <a:r>
                        <a:rPr lang="en-US" altLang="zh-CN" sz="2800" dirty="0"/>
                        <a:t>19</a:t>
                      </a:r>
                      <a:r>
                        <a:rPr lang="zh-CN" altLang="en-US" sz="2800" dirty="0"/>
                        <a:t>年）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2</a:t>
                      </a:r>
                      <a:r>
                        <a:rPr lang="zh-CN" altLang="en-US" sz="2800" dirty="0"/>
                        <a:t>次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9</a:t>
                      </a:r>
                      <a:r>
                        <a:rPr lang="zh-CN" altLang="en-US" sz="2800" dirty="0"/>
                        <a:t>次 </a:t>
                      </a:r>
                      <a:r>
                        <a:rPr lang="en-US" altLang="zh-CN" sz="2800" dirty="0"/>
                        <a:t>(2008 </a:t>
                      </a:r>
                      <a:r>
                        <a:rPr lang="zh-CN" altLang="en-US" sz="2800" dirty="0"/>
                        <a:t>汶川）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800" dirty="0"/>
                        <a:t>5</a:t>
                      </a:r>
                      <a:r>
                        <a:rPr lang="zh-CN" altLang="en-US" sz="2800" dirty="0"/>
                        <a:t>次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8495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786074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">
      <a:dk1>
        <a:srgbClr val="000000"/>
      </a:dk1>
      <a:lt1>
        <a:srgbClr val="FFFFFF"/>
      </a:lt1>
      <a:dk2>
        <a:srgbClr val="252441"/>
      </a:dk2>
      <a:lt2>
        <a:srgbClr val="E8E8E2"/>
      </a:lt2>
      <a:accent1>
        <a:srgbClr val="3177DF"/>
      </a:accent1>
      <a:accent2>
        <a:srgbClr val="403ED4"/>
      </a:accent2>
      <a:accent3>
        <a:srgbClr val="7C31DF"/>
      </a:accent3>
      <a:accent4>
        <a:srgbClr val="CD6C1F"/>
      </a:accent4>
      <a:accent5>
        <a:srgbClr val="BAA529"/>
      </a:accent5>
      <a:accent6>
        <a:srgbClr val="88B11B"/>
      </a:accent6>
      <a:hlink>
        <a:srgbClr val="87882D"/>
      </a:hlink>
      <a:folHlink>
        <a:srgbClr val="7F7F7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2980</TotalTime>
  <Words>519</Words>
  <Application>Microsoft Office PowerPoint</Application>
  <PresentationFormat>宽屏</PresentationFormat>
  <Paragraphs>126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29" baseType="lpstr">
      <vt:lpstr>DFKai-SB</vt:lpstr>
      <vt:lpstr>Lato</vt:lpstr>
      <vt:lpstr>Gill Sans MT</vt:lpstr>
      <vt:lpstr>Wingdings 2</vt:lpstr>
      <vt:lpstr>DividendVTI</vt:lpstr>
      <vt:lpstr>末日荣耀</vt:lpstr>
      <vt:lpstr>万物的结局近了。</vt:lpstr>
      <vt:lpstr>万物的结局近了。</vt:lpstr>
      <vt:lpstr>万物的结局近了。</vt:lpstr>
      <vt:lpstr>万物的结局近了。</vt:lpstr>
      <vt:lpstr>万物的结局近了---- 战争</vt:lpstr>
      <vt:lpstr>万物的结局近了---- 天灾</vt:lpstr>
      <vt:lpstr>万物的结局近了---- 天灾</vt:lpstr>
      <vt:lpstr>万物的结局近了---- 天灾</vt:lpstr>
      <vt:lpstr>万物的结局近了---- 逼迫</vt:lpstr>
      <vt:lpstr>万物的结局近了---- 逼迫</vt:lpstr>
      <vt:lpstr>万物的结局近了---- </vt:lpstr>
      <vt:lpstr>万物的结局近了---- 假先知兴起</vt:lpstr>
      <vt:lpstr>万物的结局近了---- 爱心冷淡</vt:lpstr>
      <vt:lpstr>万物的结局近了---- 福音遍传</vt:lpstr>
      <vt:lpstr>万物的结局近了---- 福音遍传</vt:lpstr>
      <vt:lpstr>万物的结局近了---- 福音遍传</vt:lpstr>
      <vt:lpstr>所以你们要</vt:lpstr>
      <vt:lpstr>所以你们要谨慎自守</vt:lpstr>
      <vt:lpstr>所以你们要警醒祷告</vt:lpstr>
      <vt:lpstr>所以你们要警醒祷告</vt:lpstr>
      <vt:lpstr>所以你们要彼此切实相爱</vt:lpstr>
      <vt:lpstr>所以你们要彼此切实相爱</vt:lpstr>
      <vt:lpstr>末日荣耀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末日荣耀</dc:title>
  <dc:creator>Tak Poon</dc:creator>
  <cp:lastModifiedBy>Shihan Li</cp:lastModifiedBy>
  <cp:revision>24</cp:revision>
  <dcterms:created xsi:type="dcterms:W3CDTF">2019-09-17T07:57:23Z</dcterms:created>
  <dcterms:modified xsi:type="dcterms:W3CDTF">2019-09-20T09:04:09Z</dcterms:modified>
</cp:coreProperties>
</file>