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7"/>
            <a:ext cx="7886700" cy="1325563"/>
          </a:xfrm>
        </p:spPr>
        <p:txBody>
          <a:bodyPr/>
          <a:lstStyle>
            <a:lvl1pPr>
              <a:defRPr sz="315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315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662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7336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2B9038-C309-440B-A231-3F644BBAE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D17760C-9E87-4317-8801-E290F1B32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1DF23C0-943D-4798-8473-DF30612C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4FA17BD-2516-4681-89CA-BAB74F76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F6984C1-5AED-4F4C-BB61-123BA00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531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FD770C-6D63-4992-9B66-AF5C6F0C0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4CF7D4B-3424-43EE-AA03-3D013B836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7980B0-E792-41E5-9AE8-744DC9E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71376A-1716-4E43-B8EB-A441E993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DC52BE-80AB-4AF6-8D0B-11F2DD88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9582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BF8AFE-2E08-4C32-B3B2-02F1AB4B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69670D8-75EC-46A5-AA1E-CB7E4B3F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DB4315-8F34-42B2-8BC6-19139E9F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DBBC57-BBA1-46EB-B009-5932EC34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227AB3-0D78-42B7-8591-DDEFC994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2958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DA17EF-4212-4F2C-93AB-2BFC44C8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1E85B4C-CED3-4FE4-927F-F79F890D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FBFB1E-49BB-4075-B83B-95A8F3A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7F5935-E516-49AD-80C6-39F30616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3CF70D-BFCF-4382-9936-60B99B56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9805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DB6373-05DC-4871-92E9-82EB1060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622D5FB-1A54-4C85-B647-C76B2D784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2ABEDA0-212D-44C3-9ED7-468B56ED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B8FD72B-5837-4E50-A528-AA286165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E6398A8-AAD7-4BC3-9905-5FB6AE64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601356C-835A-4569-83AF-E7BDA924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33799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7F54B9-81AD-4D46-BF23-BB5C3EF5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C719B3D-ACEB-4A94-82CD-04EEB4DB5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3A66631-06EC-401C-ADC3-91040CFE9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83A0AE49-C6CA-4D43-B807-CD2EABE7F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61BE4D1-FEDE-4124-9A0B-37CC97B5C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CEDDC796-7848-4C00-B038-C2EEDC05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61E52DB3-D4E2-483B-A953-E3A95EFE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BC96A8FD-ADA4-48E5-B94D-60CEADD7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83427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2F317E-F38F-4DF2-9589-6703C408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71509D16-1D2C-4E4F-8D94-9617A2AD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9DA4EC0-225E-4AD2-9664-1B1E5479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0C65043-85AA-4EF8-80C9-B0F28045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3084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837CE9A-AC15-4EF2-AA7D-0D90CB84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C8BA172F-4F7A-4893-B344-6CC01A11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DFA173F-E2DE-4E66-940D-E87AF809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22142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4533FC-CB22-4BC3-85B2-ADE9C7DD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819BE61-4BDE-48AF-A64B-0171EDCA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F5BDF26-6CCB-4F60-98DD-E2FE6CD1F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776125F-83D0-4325-A882-C7A6044B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FAC1CBE-9BBC-4290-B395-0EE0604D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BE82125-8A77-4FE0-826A-27C22F91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862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31197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34C7D1-B602-44AB-BEDD-C801AB2E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1D19C59C-3452-45B4-B49C-2426E79C5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5F9B48D-DE18-49F9-8429-DB41CBBC7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B27EA65-63F7-41A0-A9FB-CDB770E6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A8D213C-A81F-4AA1-8A46-889ECFE3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02A7A92-EAD7-40B7-90C6-B4B5D77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6068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7177708-70FA-4E0A-AC0D-6A95C0EB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9B125A7-F261-4BE6-8DBB-AFF8C68DA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02D44B-5D29-40E5-BF0E-DFD40C2D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F0B69F-E00F-4769-B7A4-B248F172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44810EA-9BC2-42C3-81AB-5E99E428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70293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18F54030-69A6-4E36-869B-FE8BC7240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9FE4CE6-1978-4C9F-B5E7-EB25055F6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6E7C267-BEF6-4AD2-B396-59284CC8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3962FF4-78B9-4E59-B529-A22A27A5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6873DE2-23E1-4B9C-A68C-2D24C23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626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92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7868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2203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4815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4875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4705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41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8700-F4C7-45E1-B830-3CA6CF4F6FA3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14FA-4F85-402B-9FFE-9AB87A057DB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000" cy="2628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sz="1350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EF38D842-BDAD-4B2E-84C2-1EA0132DA6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081" y="2"/>
            <a:ext cx="1781920" cy="171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3655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0" indent="0" algn="ctr" defTabSz="685800" rtl="0" eaLnBrk="1" latinLnBrk="0" hangingPunct="1">
        <a:lnSpc>
          <a:spcPct val="90000"/>
        </a:lnSpc>
        <a:spcBef>
          <a:spcPts val="750"/>
        </a:spcBef>
        <a:buFontTx/>
        <a:buNone/>
        <a:defRPr sz="315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342900" indent="0" algn="ctr" defTabSz="685800" rtl="0" eaLnBrk="1" latinLnBrk="0" hangingPunct="1">
        <a:lnSpc>
          <a:spcPct val="90000"/>
        </a:lnSpc>
        <a:spcBef>
          <a:spcPts val="375"/>
        </a:spcBef>
        <a:buFontTx/>
        <a:buNone/>
        <a:defRPr sz="315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685800" indent="0" algn="ctr" defTabSz="685800" rtl="0" eaLnBrk="1" latinLnBrk="0" hangingPunct="1">
        <a:lnSpc>
          <a:spcPct val="90000"/>
        </a:lnSpc>
        <a:spcBef>
          <a:spcPts val="375"/>
        </a:spcBef>
        <a:buFontTx/>
        <a:buNone/>
        <a:defRPr sz="315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028700" indent="0" algn="ctr" defTabSz="685800" rtl="0" eaLnBrk="1" latinLnBrk="0" hangingPunct="1">
        <a:lnSpc>
          <a:spcPct val="90000"/>
        </a:lnSpc>
        <a:spcBef>
          <a:spcPts val="375"/>
        </a:spcBef>
        <a:buFontTx/>
        <a:buNone/>
        <a:defRPr sz="315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371600" indent="0" algn="ctr" defTabSz="685800" rtl="0" eaLnBrk="1" latinLnBrk="0" hangingPunct="1">
        <a:lnSpc>
          <a:spcPct val="90000"/>
        </a:lnSpc>
        <a:spcBef>
          <a:spcPts val="375"/>
        </a:spcBef>
        <a:buFontTx/>
        <a:buNone/>
        <a:defRPr sz="315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538F1F6D-ECFC-434D-ABFD-6B8ACE82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C638EED-2C1C-4F41-923E-E98F1B32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D1FF30-D54F-4B11-B235-96C0BCFAC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023C-4D3E-42F8-BBE1-9CC55A94853F}" type="datetimeFigureOut">
              <a:rPr lang="de-DE" smtClean="0"/>
              <a:pPr/>
              <a:t>24.02.2019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4497C54-DB3E-499C-B6CE-045B06EB4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F6F2E2-9275-4D8D-ABF8-E8CDEBC38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501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8CEF92-99AB-4753-9E91-8619B2F5E4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de-DE" sz="5400" b="1" dirty="0"/>
              <a:t>近观波阿斯</a:t>
            </a:r>
            <a:endParaRPr lang="de-DE" sz="54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3497611-BA73-4B04-BD02-D2A2BD360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de-DE" sz="2700" dirty="0"/>
              <a:t>                                   （得二章</a:t>
            </a:r>
            <a:r>
              <a:rPr lang="de-DE" altLang="zh-CN" sz="2700" dirty="0"/>
              <a:t>1—16</a:t>
            </a:r>
            <a:r>
              <a:rPr lang="zh-CN" altLang="de-DE" sz="2700" dirty="0"/>
              <a:t>）</a:t>
            </a:r>
            <a:endParaRPr lang="de-DE" sz="2700" dirty="0"/>
          </a:p>
        </p:txBody>
      </p:sp>
    </p:spTree>
    <p:extLst>
      <p:ext uri="{BB962C8B-B14F-4D97-AF65-F5344CB8AC3E}">
        <p14:creationId xmlns:p14="http://schemas.microsoft.com/office/powerpoint/2010/main" xmlns="" val="381778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B3E7CD6-264B-4F2C-9C2D-A338473A3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796C382-67EF-4E76-B6D3-924D21ED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59" y="1454690"/>
            <a:ext cx="7886700" cy="4351338"/>
          </a:xfrm>
        </p:spPr>
        <p:txBody>
          <a:bodyPr>
            <a:normAutofit/>
          </a:bodyPr>
          <a:lstStyle/>
          <a:p>
            <a:pPr algn="l"/>
            <a:r>
              <a:rPr lang="de-DE" altLang="zh-CN" dirty="0"/>
              <a:t>1.	</a:t>
            </a:r>
            <a:r>
              <a:rPr lang="zh-CN" altLang="de-DE" dirty="0"/>
              <a:t>基督徒当活出生命见证，活出神心意。但具体怎样行呢？</a:t>
            </a:r>
          </a:p>
          <a:p>
            <a:pPr algn="l"/>
            <a:r>
              <a:rPr lang="de-DE" altLang="zh-CN" dirty="0"/>
              <a:t>2.	</a:t>
            </a:r>
            <a:r>
              <a:rPr lang="zh-CN" altLang="de-DE" dirty="0"/>
              <a:t>见证：在具体情境和处境中表征出来，受环景中具体因素特征和处境条件的影响。</a:t>
            </a:r>
          </a:p>
          <a:p>
            <a:pPr algn="l"/>
            <a:r>
              <a:rPr lang="de-DE" altLang="zh-CN" dirty="0"/>
              <a:t>3.	</a:t>
            </a:r>
            <a:r>
              <a:rPr lang="zh-CN" altLang="de-DE" dirty="0"/>
              <a:t>个人如何在具体处境中按神心意做判断和选择行动？</a:t>
            </a:r>
          </a:p>
          <a:p>
            <a:pPr algn="l"/>
            <a:r>
              <a:rPr lang="de-DE" altLang="zh-CN" dirty="0"/>
              <a:t>4.	</a:t>
            </a:r>
            <a:r>
              <a:rPr lang="zh-CN" altLang="de-DE" dirty="0"/>
              <a:t>波阿斯在与路得的关系中的行为选择所带出的生命见证。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6222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B96634-087B-4FCE-9872-5BE1BF1B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7FBDA66-8398-4745-91BA-49CE3CE1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254" y="1343820"/>
            <a:ext cx="7886700" cy="4351338"/>
          </a:xfrm>
        </p:spPr>
        <p:txBody>
          <a:bodyPr>
            <a:normAutofit/>
          </a:bodyPr>
          <a:lstStyle/>
          <a:p>
            <a:pPr algn="l"/>
            <a:r>
              <a:rPr lang="de-DE" altLang="zh-CN" dirty="0"/>
              <a:t>1.	</a:t>
            </a:r>
            <a:r>
              <a:rPr lang="zh-CN" altLang="de-DE" sz="3200" dirty="0"/>
              <a:t>波阿斯：生活在信仰混乱而迷失士师时代，成为明光见证。</a:t>
            </a:r>
            <a:endParaRPr lang="de-DE" altLang="zh-CN" sz="3200" dirty="0"/>
          </a:p>
          <a:p>
            <a:pPr algn="l"/>
            <a:endParaRPr lang="zh-CN" altLang="de-DE" sz="3200" dirty="0"/>
          </a:p>
          <a:p>
            <a:pPr algn="l"/>
            <a:r>
              <a:rPr lang="de-DE" altLang="zh-CN" sz="3200" dirty="0"/>
              <a:t>2.	</a:t>
            </a:r>
            <a:r>
              <a:rPr lang="zh-CN" altLang="de-DE" sz="3200" dirty="0"/>
              <a:t>拿娥米与路德：两个失去依靠，身处人生绝境中的无助寡妇。</a:t>
            </a:r>
            <a:endParaRPr lang="de-DE" altLang="zh-CN" sz="3200" dirty="0"/>
          </a:p>
          <a:p>
            <a:pPr algn="l"/>
            <a:endParaRPr lang="de-DE" altLang="zh-CN" sz="4200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8168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B96634-087B-4FCE-9872-5BE1BF1B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7FBDA66-8398-4745-91BA-49CE3CE1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75" y="1341919"/>
            <a:ext cx="7886700" cy="542119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altLang="zh-CN" sz="4200" dirty="0"/>
              <a:t>3. </a:t>
            </a:r>
            <a:r>
              <a:rPr lang="zh-CN" altLang="de-DE" sz="4200" dirty="0"/>
              <a:t>波阿斯不仅物质被神祝福，家业富足，其生命特征也与众不同：</a:t>
            </a:r>
          </a:p>
          <a:p>
            <a:pPr algn="l">
              <a:lnSpc>
                <a:spcPct val="120000"/>
              </a:lnSpc>
            </a:pPr>
            <a:r>
              <a:rPr lang="zh-CN" altLang="de-DE" sz="4200" dirty="0"/>
              <a:t>     </a:t>
            </a:r>
            <a:r>
              <a:rPr lang="de-DE" altLang="zh-CN" sz="4200" dirty="0" smtClean="0"/>
              <a:t>--- </a:t>
            </a:r>
            <a:r>
              <a:rPr lang="zh-CN" altLang="de-DE" sz="4200" dirty="0"/>
              <a:t>将神心意放在生命中心，明白神是赐福之源（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4</a:t>
            </a:r>
            <a:r>
              <a:rPr lang="zh-CN" altLang="de-DE" sz="4200" dirty="0"/>
              <a:t>和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12</a:t>
            </a:r>
            <a:r>
              <a:rPr lang="zh-CN" altLang="de-DE" sz="4200" dirty="0"/>
              <a:t>）</a:t>
            </a:r>
          </a:p>
          <a:p>
            <a:pPr algn="l">
              <a:lnSpc>
                <a:spcPct val="120000"/>
              </a:lnSpc>
            </a:pPr>
            <a:r>
              <a:rPr lang="zh-CN" altLang="de-DE" sz="4200" dirty="0"/>
              <a:t> </a:t>
            </a:r>
            <a:r>
              <a:rPr lang="zh-CN" altLang="de-DE" sz="4200" dirty="0" smtClean="0"/>
              <a:t>    </a:t>
            </a:r>
            <a:r>
              <a:rPr lang="de-DE" altLang="zh-CN" sz="4200" dirty="0"/>
              <a:t>--- </a:t>
            </a:r>
            <a:r>
              <a:rPr lang="zh-CN" altLang="de-DE" sz="4200" dirty="0"/>
              <a:t>遵循旧约律法，不歧视路德为外邦人，顾恤路德困境，留她在自己田间紧跟使女仆人拾麦穗，对初来陌生环境求生的路德是极大帮助（申</a:t>
            </a:r>
            <a:r>
              <a:rPr lang="de-DE" altLang="zh-CN" sz="4200" dirty="0"/>
              <a:t>24</a:t>
            </a:r>
            <a:r>
              <a:rPr lang="zh-CN" altLang="de-DE" sz="4200" dirty="0"/>
              <a:t>：</a:t>
            </a:r>
            <a:r>
              <a:rPr lang="de-DE" altLang="zh-CN" sz="4200" dirty="0"/>
              <a:t>19</a:t>
            </a:r>
            <a:r>
              <a:rPr lang="zh-CN" altLang="de-DE" sz="4200" dirty="0"/>
              <a:t>；利</a:t>
            </a:r>
            <a:r>
              <a:rPr lang="de-DE" altLang="zh-CN" sz="4200" dirty="0"/>
              <a:t>19</a:t>
            </a:r>
            <a:r>
              <a:rPr lang="zh-CN" altLang="de-DE" sz="4200" dirty="0"/>
              <a:t>：</a:t>
            </a:r>
            <a:r>
              <a:rPr lang="de-DE" altLang="zh-CN" sz="4200" dirty="0"/>
              <a:t>9</a:t>
            </a:r>
            <a:r>
              <a:rPr lang="zh-CN" altLang="de-DE" sz="4200" dirty="0"/>
              <a:t>）。</a:t>
            </a:r>
          </a:p>
          <a:p>
            <a:pPr algn="l">
              <a:lnSpc>
                <a:spcPct val="120000"/>
              </a:lnSpc>
            </a:pPr>
            <a:r>
              <a:rPr lang="zh-CN" altLang="de-DE" sz="4200" dirty="0"/>
              <a:t>     </a:t>
            </a:r>
            <a:r>
              <a:rPr lang="de-DE" altLang="zh-CN" sz="4200" dirty="0" smtClean="0"/>
              <a:t>--- </a:t>
            </a:r>
            <a:r>
              <a:rPr lang="zh-CN" altLang="de-DE" sz="4200" dirty="0"/>
              <a:t>细致周全眷顾路得具体需要：吩咐仆人不可欺负路德，给她水喝、饭吃（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8-9</a:t>
            </a:r>
            <a:r>
              <a:rPr lang="zh-CN" altLang="de-DE" sz="4200" dirty="0"/>
              <a:t>，</a:t>
            </a:r>
            <a:r>
              <a:rPr lang="de-DE" altLang="zh-CN" sz="4200" dirty="0"/>
              <a:t>14</a:t>
            </a:r>
            <a:r>
              <a:rPr lang="zh-CN" altLang="de-DE" sz="4200" dirty="0"/>
              <a:t>），加增她麦穗量等（得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8-18</a:t>
            </a:r>
            <a:r>
              <a:rPr lang="zh-CN" altLang="de-DE" sz="4200" dirty="0"/>
              <a:t>），表明波阿斯是慷慨施予之人。</a:t>
            </a:r>
          </a:p>
          <a:p>
            <a:pPr algn="l">
              <a:lnSpc>
                <a:spcPct val="120000"/>
              </a:lnSpc>
            </a:pPr>
            <a:r>
              <a:rPr lang="zh-CN" altLang="de-DE" sz="4200" dirty="0"/>
              <a:t>      </a:t>
            </a:r>
            <a:r>
              <a:rPr lang="de-DE" altLang="zh-CN" sz="4200" dirty="0" smtClean="0"/>
              <a:t>--- </a:t>
            </a:r>
            <a:r>
              <a:rPr lang="zh-CN" altLang="de-DE" sz="4200" dirty="0"/>
              <a:t>尊重路德善良品行，看重外邦女子对神的投靠，愿神赐福路德（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11-12</a:t>
            </a:r>
            <a:r>
              <a:rPr lang="zh-CN" altLang="de-DE" sz="4200" dirty="0"/>
              <a:t>）。</a:t>
            </a:r>
          </a:p>
          <a:p>
            <a:pPr algn="l">
              <a:lnSpc>
                <a:spcPct val="120000"/>
              </a:lnSpc>
            </a:pPr>
            <a:r>
              <a:rPr lang="zh-CN" altLang="de-DE" sz="4200" dirty="0"/>
              <a:t>      </a:t>
            </a:r>
            <a:r>
              <a:rPr lang="de-DE" altLang="zh-CN" sz="4200" dirty="0" smtClean="0"/>
              <a:t>--- </a:t>
            </a:r>
            <a:r>
              <a:rPr lang="zh-CN" altLang="de-DE" sz="4200" dirty="0"/>
              <a:t>明了路德投靠神，自己身体力行， 以恩典待路德：吩咐仆人允许路德从捆中抽麦穗（</a:t>
            </a:r>
            <a:r>
              <a:rPr lang="de-DE" altLang="zh-CN" sz="4200" dirty="0"/>
              <a:t>2</a:t>
            </a:r>
            <a:r>
              <a:rPr lang="zh-CN" altLang="de-DE" sz="4200" dirty="0"/>
              <a:t>：</a:t>
            </a:r>
            <a:r>
              <a:rPr lang="de-DE" altLang="zh-CN" sz="4200" dirty="0"/>
              <a:t>15-17</a:t>
            </a:r>
            <a:r>
              <a:rPr lang="zh-CN" altLang="de-DE" sz="4200" dirty="0"/>
              <a:t>），使路德所得丰富（一伊法大麦，约</a:t>
            </a:r>
            <a:r>
              <a:rPr lang="de-DE" altLang="zh-CN" sz="4200" dirty="0"/>
              <a:t>14</a:t>
            </a:r>
            <a:r>
              <a:rPr lang="zh-CN" altLang="de-DE" sz="4200" dirty="0"/>
              <a:t>公斤）。</a:t>
            </a:r>
          </a:p>
          <a:p>
            <a:pPr algn="l"/>
            <a:endParaRPr lang="de-DE" altLang="zh-CN" sz="4200" dirty="0"/>
          </a:p>
        </p:txBody>
      </p:sp>
    </p:spTree>
    <p:extLst>
      <p:ext uri="{BB962C8B-B14F-4D97-AF65-F5344CB8AC3E}">
        <p14:creationId xmlns:p14="http://schemas.microsoft.com/office/powerpoint/2010/main" xmlns="" val="292433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CE1AAB-AC5A-4331-B964-AAD763B6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FD1DCDD-F51B-4504-B7BA-8CD310BE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80" y="1343820"/>
            <a:ext cx="8108897" cy="5048354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altLang="zh-CN" dirty="0"/>
              <a:t>4.	</a:t>
            </a:r>
            <a:r>
              <a:rPr lang="zh-CN" altLang="de-DE" sz="3800" dirty="0"/>
              <a:t>拿娥米得知波阿斯恩待路德，对其品格信任，想让路德投靠他，为路德未来人生做安排（得</a:t>
            </a:r>
            <a:r>
              <a:rPr lang="de-DE" altLang="zh-CN" sz="3800" dirty="0"/>
              <a:t>2:20</a:t>
            </a:r>
            <a:r>
              <a:rPr lang="zh-CN" altLang="de-DE" sz="3800" dirty="0"/>
              <a:t>）（申</a:t>
            </a:r>
            <a:r>
              <a:rPr lang="de-DE" altLang="zh-CN" sz="3800" dirty="0"/>
              <a:t>25:5-7</a:t>
            </a:r>
            <a:r>
              <a:rPr lang="zh-CN" altLang="de-DE" sz="3800" dirty="0"/>
              <a:t>）</a:t>
            </a:r>
            <a:endParaRPr lang="de-DE" altLang="zh-CN" sz="3800" dirty="0"/>
          </a:p>
          <a:p>
            <a:pPr algn="l">
              <a:lnSpc>
                <a:spcPct val="120000"/>
              </a:lnSpc>
            </a:pPr>
            <a:endParaRPr lang="de-DE" altLang="zh-CN" sz="3800" dirty="0"/>
          </a:p>
          <a:p>
            <a:pPr algn="l">
              <a:lnSpc>
                <a:spcPct val="120000"/>
              </a:lnSpc>
            </a:pPr>
            <a:r>
              <a:rPr lang="de-DE" altLang="zh-CN" sz="3800" dirty="0"/>
              <a:t>5.	</a:t>
            </a:r>
            <a:r>
              <a:rPr lang="zh-CN" altLang="de-DE" sz="3800" dirty="0"/>
              <a:t>波阿斯顾念路德的处境，看重路德品行，愿意按神旨意（当时以律法为准）尽本分，承担照顾寡妇的托付，使拿俄米家族血脉和财产得以延续继承（得</a:t>
            </a:r>
            <a:r>
              <a:rPr lang="de-DE" altLang="zh-CN" sz="3800" dirty="0"/>
              <a:t>3</a:t>
            </a:r>
            <a:r>
              <a:rPr lang="zh-CN" altLang="de-DE" sz="3800" dirty="0"/>
              <a:t>：</a:t>
            </a:r>
            <a:r>
              <a:rPr lang="de-DE" altLang="zh-CN" sz="3800" dirty="0"/>
              <a:t>9</a:t>
            </a:r>
            <a:r>
              <a:rPr lang="zh-CN" altLang="de-DE" sz="3800" dirty="0"/>
              <a:t>；得</a:t>
            </a:r>
            <a:r>
              <a:rPr lang="de-DE" altLang="zh-CN" sz="3800" dirty="0"/>
              <a:t>3</a:t>
            </a:r>
            <a:r>
              <a:rPr lang="zh-CN" altLang="de-DE" sz="3800" dirty="0"/>
              <a:t>：</a:t>
            </a:r>
            <a:r>
              <a:rPr lang="de-DE" altLang="zh-CN" sz="3800" dirty="0"/>
              <a:t>13</a:t>
            </a:r>
            <a:r>
              <a:rPr lang="zh-CN" altLang="de-DE" sz="3800" dirty="0"/>
              <a:t>）。</a:t>
            </a:r>
            <a:endParaRPr lang="de-DE" altLang="zh-CN" sz="3800" dirty="0"/>
          </a:p>
          <a:p>
            <a:pPr algn="l">
              <a:lnSpc>
                <a:spcPct val="120000"/>
              </a:lnSpc>
            </a:pPr>
            <a:endParaRPr lang="de-DE" altLang="zh-CN" sz="3800" dirty="0"/>
          </a:p>
          <a:p>
            <a:pPr algn="l">
              <a:lnSpc>
                <a:spcPct val="120000"/>
              </a:lnSpc>
            </a:pPr>
            <a:r>
              <a:rPr lang="de-DE" altLang="zh-CN" sz="3800" dirty="0"/>
              <a:t>6.	</a:t>
            </a:r>
            <a:r>
              <a:rPr lang="zh-CN" altLang="de-DE" sz="3800" dirty="0"/>
              <a:t>拿娥米的计划尽管可能不稳妥，但波阿斯却有敬畏之心而谨守自律，为保护路德声誉考虑周全（得</a:t>
            </a:r>
            <a:r>
              <a:rPr lang="de-DE" altLang="zh-CN" sz="3800" dirty="0"/>
              <a:t>3: 14-15</a:t>
            </a:r>
            <a:r>
              <a:rPr lang="zh-CN" altLang="de-DE" sz="3800" dirty="0"/>
              <a:t>）。</a:t>
            </a:r>
          </a:p>
          <a:p>
            <a:endParaRPr lang="zh-CN" altLang="de-DE" sz="3800" dirty="0"/>
          </a:p>
          <a:p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6395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D6E6CC-8956-4E5B-BEA4-50EBD6354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541FDE9-663A-43B0-B449-EE7F35B3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85" y="1343819"/>
            <a:ext cx="7886700" cy="5203629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altLang="zh-CN" dirty="0"/>
              <a:t>7.	</a:t>
            </a:r>
            <a:r>
              <a:rPr lang="zh-CN" altLang="de-DE" sz="3600" dirty="0"/>
              <a:t>动机良善，行动公正。波阿斯不因自己动机纯良而冒然行事，仍将行为放置在公正的传统规则之下，以便公正面对各方利益冲突，（得</a:t>
            </a:r>
            <a:r>
              <a:rPr lang="de-DE" altLang="zh-CN" sz="3600" dirty="0"/>
              <a:t>4</a:t>
            </a:r>
            <a:r>
              <a:rPr lang="zh-CN" altLang="de-DE" sz="3600" dirty="0"/>
              <a:t>：</a:t>
            </a:r>
            <a:r>
              <a:rPr lang="de-DE" altLang="zh-CN" sz="3600" dirty="0"/>
              <a:t>5-6</a:t>
            </a:r>
            <a:r>
              <a:rPr lang="zh-CN" altLang="de-DE" sz="3600" dirty="0"/>
              <a:t>、</a:t>
            </a:r>
            <a:r>
              <a:rPr lang="de-DE" altLang="zh-CN" sz="3600" dirty="0"/>
              <a:t>4</a:t>
            </a:r>
            <a:r>
              <a:rPr lang="zh-CN" altLang="de-DE" sz="3600" dirty="0"/>
              <a:t>：</a:t>
            </a:r>
            <a:r>
              <a:rPr lang="de-DE" altLang="zh-CN" sz="3600" dirty="0"/>
              <a:t>9-10</a:t>
            </a:r>
            <a:r>
              <a:rPr lang="zh-CN" altLang="de-DE" sz="3600" dirty="0"/>
              <a:t>）表明其正直无私。</a:t>
            </a:r>
            <a:endParaRPr lang="de-DE" altLang="zh-CN" sz="3600" dirty="0"/>
          </a:p>
          <a:p>
            <a:pPr algn="l">
              <a:lnSpc>
                <a:spcPct val="120000"/>
              </a:lnSpc>
            </a:pPr>
            <a:endParaRPr lang="zh-CN" altLang="de-DE" sz="3600" dirty="0"/>
          </a:p>
          <a:p>
            <a:pPr algn="l">
              <a:lnSpc>
                <a:spcPct val="120000"/>
              </a:lnSpc>
            </a:pPr>
            <a:r>
              <a:rPr lang="de-DE" altLang="zh-CN" sz="3600" dirty="0"/>
              <a:t>8.	</a:t>
            </a:r>
            <a:r>
              <a:rPr lang="zh-CN" altLang="de-DE" sz="3600" dirty="0"/>
              <a:t>波阿斯娶路德为妻，显明为神在路德和拿俄米患难中所伸出来保护的翅膀，成为她们的依靠与祝福。</a:t>
            </a:r>
            <a:endParaRPr lang="de-DE" altLang="zh-CN" sz="3600" dirty="0"/>
          </a:p>
          <a:p>
            <a:pPr algn="l">
              <a:lnSpc>
                <a:spcPct val="120000"/>
              </a:lnSpc>
            </a:pPr>
            <a:endParaRPr lang="de-DE" altLang="zh-CN" sz="3600" dirty="0"/>
          </a:p>
          <a:p>
            <a:pPr algn="l">
              <a:lnSpc>
                <a:spcPct val="120000"/>
              </a:lnSpc>
            </a:pPr>
            <a:r>
              <a:rPr lang="de-DE" altLang="zh-CN" sz="3600" dirty="0"/>
              <a:t>9.	</a:t>
            </a:r>
            <a:r>
              <a:rPr lang="zh-CN" altLang="de-DE" sz="3600" dirty="0"/>
              <a:t>神的心意和恩典借助波阿斯品行被显明，不仅成为路德的救赎，更成为万邦救赎的管道：大卫王和基督从其后代而出（马太福音</a:t>
            </a:r>
            <a:r>
              <a:rPr lang="de-DE" altLang="zh-CN" sz="3600" dirty="0"/>
              <a:t>1</a:t>
            </a:r>
            <a:r>
              <a:rPr lang="zh-CN" altLang="de-DE" sz="3600" dirty="0"/>
              <a:t>章）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4915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69EB53-CCFC-479E-8D62-1DFC9757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AA3BF49-E5B5-4EA0-9389-3D607F2D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81" y="1428810"/>
            <a:ext cx="7886700" cy="4351338"/>
          </a:xfrm>
        </p:spPr>
        <p:txBody>
          <a:bodyPr>
            <a:normAutofit/>
          </a:bodyPr>
          <a:lstStyle/>
          <a:p>
            <a:pPr algn="l"/>
            <a:r>
              <a:rPr lang="zh-CN" altLang="de-DE" dirty="0"/>
              <a:t>波阿斯在与路德的关系互动中呈现出属神的生命品格和灵性之光。</a:t>
            </a:r>
            <a:r>
              <a:rPr lang="zh-CN" altLang="de-DE"/>
              <a:t>顾惜、怜悯、恩典、救赎、公平、公</a:t>
            </a:r>
            <a:r>
              <a:rPr lang="zh-CN" altLang="de-DE" dirty="0"/>
              <a:t>正等属神的灵性品格被表征和彰显出来。波阿斯与路德的爱情关系超越了单一的男女两性情爱，更多地带出怜恤之爱、恩典之爱和救赎之爱，显明了行公义、好怜悯，与神同行的特征，成为见证上帝心意的美好典范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05798487"/>
      </p:ext>
    </p:extLst>
  </p:cSld>
  <p:clrMapOvr>
    <a:masterClrMapping/>
  </p:clrMapOvr>
</p:sld>
</file>

<file path=ppt/theme/theme1.xml><?xml version="1.0" encoding="utf-8"?>
<a:theme xmlns:a="http://schemas.openxmlformats.org/drawingml/2006/main" name="Muster Sh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 Shi</Template>
  <TotalTime>0</TotalTime>
  <Words>489</Words>
  <Application>Microsoft Office PowerPoint</Application>
  <PresentationFormat>Bildschirmpräsentation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Muster Shi</vt:lpstr>
      <vt:lpstr>Benutzerdefiniertes Design</vt:lpstr>
      <vt:lpstr>近观波阿斯</vt:lpstr>
      <vt:lpstr>引言</vt:lpstr>
      <vt:lpstr>经文的理解和应用</vt:lpstr>
      <vt:lpstr>经文的理解和应用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近观波阿斯</dc:title>
  <dc:creator>HP</dc:creator>
  <cp:lastModifiedBy>Dongdong</cp:lastModifiedBy>
  <cp:revision>17</cp:revision>
  <dcterms:created xsi:type="dcterms:W3CDTF">2019-02-22T08:31:29Z</dcterms:created>
  <dcterms:modified xsi:type="dcterms:W3CDTF">2019-02-24T00:17:18Z</dcterms:modified>
</cp:coreProperties>
</file>