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6" r:id="rId5"/>
    <p:sldId id="274" r:id="rId6"/>
    <p:sldId id="270" r:id="rId7"/>
    <p:sldId id="271" r:id="rId8"/>
    <p:sldId id="260" r:id="rId9"/>
    <p:sldId id="264" r:id="rId10"/>
    <p:sldId id="275" r:id="rId11"/>
    <p:sldId id="259" r:id="rId12"/>
    <p:sldId id="266" r:id="rId13"/>
    <p:sldId id="267" r:id="rId14"/>
    <p:sldId id="277" r:id="rId15"/>
    <p:sldId id="268" r:id="rId16"/>
    <p:sldId id="269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3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696B-BE2A-489B-850A-9DB3A85C06CF}" type="datetimeFigureOut">
              <a:rPr lang="zh-TW" altLang="en-US" smtClean="0"/>
              <a:pPr/>
              <a:t>2018/11/27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9737-783C-47A4-9E31-22E1AA5A530F}" type="slidenum">
              <a:rPr lang="zh-TW" altLang="en-US" smtClean="0"/>
              <a:pPr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4389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696B-BE2A-489B-850A-9DB3A85C06CF}" type="datetimeFigureOut">
              <a:rPr lang="zh-TW" altLang="en-US" smtClean="0"/>
              <a:pPr/>
              <a:t>2018/11/27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9737-783C-47A4-9E31-22E1AA5A530F}" type="slidenum">
              <a:rPr lang="zh-TW" altLang="en-US" smtClean="0"/>
              <a:pPr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422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696B-BE2A-489B-850A-9DB3A85C06CF}" type="datetimeFigureOut">
              <a:rPr lang="zh-TW" altLang="en-US" smtClean="0"/>
              <a:pPr/>
              <a:t>2018/11/27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9737-783C-47A4-9E31-22E1AA5A530F}" type="slidenum">
              <a:rPr lang="zh-TW" altLang="en-US" smtClean="0"/>
              <a:pPr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8534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696B-BE2A-489B-850A-9DB3A85C06CF}" type="datetimeFigureOut">
              <a:rPr lang="zh-TW" altLang="en-US" smtClean="0"/>
              <a:pPr/>
              <a:t>2018/11/27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9737-783C-47A4-9E31-22E1AA5A530F}" type="slidenum">
              <a:rPr lang="zh-TW" altLang="en-US" smtClean="0"/>
              <a:pPr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952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696B-BE2A-489B-850A-9DB3A85C06CF}" type="datetimeFigureOut">
              <a:rPr lang="zh-TW" altLang="en-US" smtClean="0"/>
              <a:pPr/>
              <a:t>2018/11/27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9737-783C-47A4-9E31-22E1AA5A530F}" type="slidenum">
              <a:rPr lang="zh-TW" altLang="en-US" smtClean="0"/>
              <a:pPr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1510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696B-BE2A-489B-850A-9DB3A85C06CF}" type="datetimeFigureOut">
              <a:rPr lang="zh-TW" altLang="en-US" smtClean="0"/>
              <a:pPr/>
              <a:t>2018/11/27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9737-783C-47A4-9E31-22E1AA5A530F}" type="slidenum">
              <a:rPr lang="zh-TW" altLang="en-US" smtClean="0"/>
              <a:pPr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8879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696B-BE2A-489B-850A-9DB3A85C06CF}" type="datetimeFigureOut">
              <a:rPr lang="zh-TW" altLang="en-US" smtClean="0"/>
              <a:pPr/>
              <a:t>2018/11/27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9737-783C-47A4-9E31-22E1AA5A530F}" type="slidenum">
              <a:rPr lang="zh-TW" altLang="en-US" smtClean="0"/>
              <a:pPr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5200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696B-BE2A-489B-850A-9DB3A85C06CF}" type="datetimeFigureOut">
              <a:rPr lang="zh-TW" altLang="en-US" smtClean="0"/>
              <a:pPr/>
              <a:t>2018/11/27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9737-783C-47A4-9E31-22E1AA5A530F}" type="slidenum">
              <a:rPr lang="zh-TW" altLang="en-US" smtClean="0"/>
              <a:pPr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9804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696B-BE2A-489B-850A-9DB3A85C06CF}" type="datetimeFigureOut">
              <a:rPr lang="zh-TW" altLang="en-US" smtClean="0"/>
              <a:pPr/>
              <a:t>2018/11/27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9737-783C-47A4-9E31-22E1AA5A530F}" type="slidenum">
              <a:rPr lang="zh-TW" altLang="en-US" smtClean="0"/>
              <a:pPr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9538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696B-BE2A-489B-850A-9DB3A85C06CF}" type="datetimeFigureOut">
              <a:rPr lang="zh-TW" altLang="en-US" smtClean="0"/>
              <a:pPr/>
              <a:t>2018/11/27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9737-783C-47A4-9E31-22E1AA5A530F}" type="slidenum">
              <a:rPr lang="zh-TW" altLang="en-US" smtClean="0"/>
              <a:pPr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0895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696B-BE2A-489B-850A-9DB3A85C06CF}" type="datetimeFigureOut">
              <a:rPr lang="zh-TW" altLang="en-US" smtClean="0"/>
              <a:pPr/>
              <a:t>2018/11/27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9737-783C-47A4-9E31-22E1AA5A530F}" type="slidenum">
              <a:rPr lang="zh-TW" altLang="en-US" smtClean="0"/>
              <a:pPr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4185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0696B-BE2A-489B-850A-9DB3A85C06CF}" type="datetimeFigureOut">
              <a:rPr lang="zh-TW" altLang="en-US" smtClean="0"/>
              <a:pPr/>
              <a:t>2018/11/27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59737-783C-47A4-9E31-22E1AA5A530F}" type="slidenum">
              <a:rPr lang="zh-TW" altLang="en-US" smtClean="0"/>
              <a:pPr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514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「</a:t>
            </a:r>
            <a:r>
              <a:rPr lang="zh-TW" altLang="zh-TW" b="1" dirty="0" smtClean="0"/>
              <a:t>眷顾人</a:t>
            </a:r>
            <a:r>
              <a:rPr lang="zh-TW" altLang="zh-TW" b="1" dirty="0"/>
              <a:t>的</a:t>
            </a:r>
            <a:r>
              <a:rPr lang="zh-TW" altLang="zh-TW" b="1" dirty="0" smtClean="0"/>
              <a:t>神</a:t>
            </a:r>
            <a:r>
              <a:rPr lang="zh-TW" altLang="en-US" b="1" dirty="0" smtClean="0"/>
              <a:t>」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zh-TW" b="1" dirty="0" smtClean="0"/>
              <a:t>创</a:t>
            </a:r>
            <a:r>
              <a:rPr lang="en-US" altLang="zh-TW" b="1" dirty="0" smtClean="0"/>
              <a:t>16.1-16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TW" altLang="en-US" dirty="0" smtClean="0"/>
              <a:t>蔡定邦老师</a:t>
            </a:r>
            <a:endParaRPr lang="en-US" altLang="zh-TW" dirty="0" smtClean="0"/>
          </a:p>
          <a:p>
            <a:pPr algn="r"/>
            <a:r>
              <a:rPr lang="zh-TW" altLang="en-US" dirty="0" smtClean="0"/>
              <a:t>德华福音会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5971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神的态度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74573"/>
            <a:ext cx="7886700" cy="470239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baseline="30000" dirty="0">
                <a:ea typeface="標楷體" panose="03000509000000000000" pitchFamily="65" charset="-120"/>
              </a:rPr>
              <a:t>7</a:t>
            </a:r>
            <a:r>
              <a:rPr lang="zh-TW" altLang="zh-TW" dirty="0">
                <a:ea typeface="標楷體" panose="03000509000000000000" pitchFamily="65" charset="-120"/>
              </a:rPr>
              <a:t>耶和华的使者在旷野书珥路上的水泉旁遇见她，</a:t>
            </a:r>
            <a:r>
              <a:rPr lang="en-US" altLang="zh-TW" baseline="30000" dirty="0">
                <a:ea typeface="標楷體" panose="03000509000000000000" pitchFamily="65" charset="-120"/>
              </a:rPr>
              <a:t>8</a:t>
            </a:r>
            <a:r>
              <a:rPr lang="zh-TW" altLang="zh-TW" dirty="0">
                <a:ea typeface="標楷體" panose="03000509000000000000" pitchFamily="65" charset="-120"/>
              </a:rPr>
              <a:t>对她说：「撒莱的使女夏甲，你从哪里来？要往哪里去？」夏甲说：「我从我的主母撒莱面前逃出来。」</a:t>
            </a:r>
            <a:r>
              <a:rPr lang="en-US" altLang="zh-TW" baseline="30000" dirty="0">
                <a:ea typeface="標楷體" panose="03000509000000000000" pitchFamily="65" charset="-120"/>
              </a:rPr>
              <a:t>9</a:t>
            </a:r>
            <a:r>
              <a:rPr lang="zh-TW" altLang="zh-TW" dirty="0">
                <a:ea typeface="標楷體" panose="03000509000000000000" pitchFamily="65" charset="-120"/>
              </a:rPr>
              <a:t>耶和华的使者对她说：「你回到你主母那里，服在她手下</a:t>
            </a:r>
            <a:r>
              <a:rPr lang="zh-TW" altLang="zh-TW" dirty="0" smtClean="0">
                <a:ea typeface="標楷體" panose="03000509000000000000" pitchFamily="65" charset="-120"/>
              </a:rPr>
              <a:t>」</a:t>
            </a:r>
            <a:endParaRPr lang="en-US" altLang="zh-TW" dirty="0" smtClean="0"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这是圣经第一次神的使者（代表神）向一个地位低微的埃及婢女显现！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称呼：</a:t>
            </a:r>
            <a:r>
              <a:rPr lang="zh-TW" altLang="zh-TW" sz="2800" dirty="0" smtClean="0">
                <a:ea typeface="標楷體" panose="03000509000000000000" pitchFamily="65" charset="-120"/>
              </a:rPr>
              <a:t>撒</a:t>
            </a:r>
            <a:r>
              <a:rPr lang="zh-TW" altLang="zh-TW" sz="2800" dirty="0">
                <a:ea typeface="標楷體" panose="03000509000000000000" pitchFamily="65" charset="-120"/>
              </a:rPr>
              <a:t>莱的使女夏</a:t>
            </a:r>
            <a:r>
              <a:rPr lang="zh-TW" altLang="zh-TW" sz="2800" dirty="0" smtClean="0">
                <a:ea typeface="標楷體" panose="03000509000000000000" pitchFamily="65" charset="-120"/>
              </a:rPr>
              <a:t>甲</a:t>
            </a:r>
            <a:r>
              <a:rPr lang="en-US" altLang="zh-TW" sz="2800" dirty="0" smtClean="0"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 smtClean="0">
                <a:latin typeface="+mn-ea"/>
                <a:sym typeface="Wingdings" panose="05000000000000000000" pitchFamily="2" charset="2"/>
              </a:rPr>
              <a:t>提醒她现今的地位</a:t>
            </a:r>
            <a:endParaRPr lang="en-US" altLang="zh-TW" sz="2800" dirty="0" smtClean="0">
              <a:latin typeface="+mn-ea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你从哪里来</a:t>
            </a:r>
            <a:r>
              <a:rPr lang="zh-TW" altLang="zh-TW" sz="28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？</a:t>
            </a:r>
            <a:r>
              <a:rPr lang="en-US" altLang="zh-TW" sz="2800" dirty="0" smtClean="0"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sz="2800" baseline="30000" dirty="0" smtClean="0">
                <a:ea typeface="標楷體" panose="03000509000000000000" pitchFamily="65" charset="-120"/>
                <a:sym typeface="Wingdings" panose="05000000000000000000" pitchFamily="2" charset="2"/>
              </a:rPr>
              <a:t>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我</a:t>
            </a:r>
            <a:r>
              <a:rPr lang="en-US" altLang="zh-TW" sz="2800" i="1" dirty="0" smtClean="0"/>
              <a:t>’</a:t>
            </a:r>
            <a:r>
              <a:rPr lang="en-US" altLang="zh-TW" sz="2800" i="1" dirty="0" err="1" smtClean="0"/>
              <a:t>ānōkî</a:t>
            </a:r>
            <a:r>
              <a:rPr lang="zh-TW" altLang="en-US" sz="2800" dirty="0" smtClean="0">
                <a:sym typeface="Wingdings" panose="05000000000000000000" pitchFamily="2" charset="2"/>
              </a:rPr>
              <a:t>（撒莱）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放在你怀中</a:t>
            </a:r>
            <a:r>
              <a:rPr lang="zh-TW" altLang="en-US" sz="2800" dirty="0" smtClean="0">
                <a:sym typeface="Wingdings" panose="05000000000000000000" pitchFamily="2" charset="2"/>
              </a:rPr>
              <a:t> </a:t>
            </a:r>
            <a:r>
              <a:rPr lang="en-US" altLang="zh-TW" sz="2800" dirty="0" smtClean="0"/>
              <a:t>vs </a:t>
            </a:r>
            <a:r>
              <a:rPr lang="en-US" altLang="zh-TW" sz="2800" baseline="30000" dirty="0" smtClean="0"/>
              <a:t>8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我</a:t>
            </a:r>
            <a:r>
              <a:rPr lang="en-US" altLang="zh-TW" sz="2800" i="1" dirty="0" smtClean="0"/>
              <a:t>’</a:t>
            </a:r>
            <a:r>
              <a:rPr lang="en-US" altLang="zh-TW" sz="2800" i="1" dirty="0" err="1" smtClean="0"/>
              <a:t>ānōkî</a:t>
            </a:r>
            <a:r>
              <a:rPr lang="zh-TW" altLang="en-US" sz="2800" dirty="0" smtClean="0">
                <a:sym typeface="Wingdings" panose="05000000000000000000" pitchFamily="2" charset="2"/>
              </a:rPr>
              <a:t>（夏甲）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从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逃出来</a:t>
            </a:r>
            <a:r>
              <a:rPr lang="en-US" altLang="zh-TW" sz="2800" dirty="0" smtClean="0">
                <a:sym typeface="Wingdings" panose="05000000000000000000" pitchFamily="2" charset="2"/>
              </a:rPr>
              <a:t>【</a:t>
            </a:r>
            <a:r>
              <a:rPr lang="zh-TW" altLang="en-US" sz="2800" dirty="0" smtClean="0">
                <a:sym typeface="Wingdings" panose="05000000000000000000" pitchFamily="2" charset="2"/>
              </a:rPr>
              <a:t>摆脱奴仆的命运</a:t>
            </a:r>
            <a:r>
              <a:rPr lang="en-US" altLang="zh-TW" sz="2800" dirty="0" smtClean="0">
                <a:sym typeface="Wingdings" panose="05000000000000000000" pitchFamily="2" charset="2"/>
              </a:rPr>
              <a:t>】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要往哪里去</a:t>
            </a:r>
            <a:r>
              <a:rPr lang="zh-TW" altLang="zh-TW" sz="28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？</a:t>
            </a:r>
            <a:r>
              <a:rPr lang="en-US" altLang="zh-TW" sz="2800" dirty="0" smtClean="0"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 smtClean="0">
                <a:latin typeface="+mn-ea"/>
                <a:sym typeface="Wingdings" panose="05000000000000000000" pitchFamily="2" charset="2"/>
              </a:rPr>
              <a:t>旷野不是终点，而是回头的地方</a:t>
            </a:r>
            <a:endParaRPr lang="en-US" altLang="zh-TW" sz="2800" dirty="0" smtClean="0">
              <a:latin typeface="+mn-ea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+mn-ea"/>
                <a:sym typeface="Wingdings" panose="05000000000000000000" pitchFamily="2" charset="2"/>
              </a:rPr>
              <a:t>上帝要夏甲继续服在撒莱的手下！</a:t>
            </a:r>
            <a:endParaRPr lang="en-US" altLang="zh-TW" sz="2800" dirty="0" smtClean="0">
              <a:latin typeface="+mn-ea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4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神的拣选</a:t>
            </a:r>
            <a:r>
              <a:rPr lang="en-US" altLang="zh-TW" b="1" dirty="0" smtClean="0"/>
              <a:t>/</a:t>
            </a:r>
            <a:r>
              <a:rPr lang="zh-TW" altLang="en-US" b="1" dirty="0" smtClean="0"/>
              <a:t>不拣选及后果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创</a:t>
            </a:r>
            <a:r>
              <a:rPr lang="en-US" altLang="zh-TW" dirty="0" smtClean="0"/>
              <a:t>16.11</a:t>
            </a:r>
            <a:r>
              <a:rPr lang="zh-TW" altLang="en-US" dirty="0" smtClean="0"/>
              <a:t>：人名</a:t>
            </a:r>
            <a:r>
              <a:rPr lang="en-US" altLang="zh-TW" dirty="0" smtClean="0"/>
              <a:t>--</a:t>
            </a:r>
            <a:r>
              <a:rPr lang="zh-TW" altLang="en-US" dirty="0" smtClean="0"/>
              <a:t>以实玛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rgbClr val="FF0000"/>
                </a:solidFill>
              </a:rPr>
              <a:t>利</a:t>
            </a:r>
            <a:r>
              <a:rPr lang="zh-TW" altLang="en-US" dirty="0" smtClean="0"/>
              <a:t>（</a:t>
            </a:r>
            <a:r>
              <a:rPr lang="en-US" altLang="zh-TW" i="1" dirty="0" err="1" smtClean="0"/>
              <a:t>yišma</a:t>
            </a:r>
            <a:r>
              <a:rPr lang="en-US" altLang="zh-TW" i="1" dirty="0" smtClean="0"/>
              <a:t>‘ </a:t>
            </a:r>
            <a:r>
              <a:rPr lang="en-US" altLang="zh-TW" i="1" dirty="0" smtClean="0">
                <a:solidFill>
                  <a:srgbClr val="FF0000"/>
                </a:solidFill>
              </a:rPr>
              <a:t>’</a:t>
            </a:r>
            <a:r>
              <a:rPr lang="en-US" altLang="zh-TW" i="1" dirty="0" err="1" smtClean="0">
                <a:solidFill>
                  <a:srgbClr val="FF0000"/>
                </a:solidFill>
              </a:rPr>
              <a:t>ēl</a:t>
            </a:r>
            <a:r>
              <a:rPr lang="en-US" altLang="zh-TW" dirty="0" smtClean="0"/>
              <a:t> ; </a:t>
            </a:r>
            <a:r>
              <a:rPr lang="zh-TW" altLang="en-US" dirty="0" smtClean="0">
                <a:solidFill>
                  <a:srgbClr val="FF0000"/>
                </a:solidFill>
              </a:rPr>
              <a:t>神</a:t>
            </a:r>
            <a:r>
              <a:rPr lang="zh-TW" altLang="en-US" dirty="0" smtClean="0"/>
              <a:t>听见）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创</a:t>
            </a:r>
            <a:r>
              <a:rPr lang="en-US" altLang="zh-TW" dirty="0" smtClean="0"/>
              <a:t>16.14</a:t>
            </a:r>
            <a:r>
              <a:rPr lang="zh-TW" altLang="en-US" dirty="0" smtClean="0"/>
              <a:t>：地名</a:t>
            </a:r>
            <a:r>
              <a:rPr lang="en-US" altLang="zh-TW" dirty="0" smtClean="0"/>
              <a:t>--</a:t>
            </a:r>
            <a:r>
              <a:rPr lang="zh-TW" altLang="zh-TW" dirty="0" smtClean="0">
                <a:solidFill>
                  <a:srgbClr val="FF0000"/>
                </a:solidFill>
              </a:rPr>
              <a:t>庇耳</a:t>
            </a:r>
            <a:r>
              <a:rPr lang="en-US" altLang="zh-TW" dirty="0" smtClean="0"/>
              <a:t>-</a:t>
            </a:r>
            <a:r>
              <a:rPr lang="zh-TW" altLang="zh-TW" dirty="0" smtClean="0">
                <a:solidFill>
                  <a:srgbClr val="7030A0"/>
                </a:solidFill>
              </a:rPr>
              <a:t>拉海</a:t>
            </a:r>
            <a:r>
              <a:rPr lang="en-US" altLang="zh-TW" dirty="0" smtClean="0"/>
              <a:t>-</a:t>
            </a:r>
            <a:r>
              <a:rPr lang="zh-TW" altLang="zh-TW" dirty="0" smtClean="0">
                <a:solidFill>
                  <a:srgbClr val="C00000"/>
                </a:solidFill>
              </a:rPr>
              <a:t>莱</a:t>
            </a:r>
            <a:r>
              <a:rPr lang="zh-TW" altLang="en-US" dirty="0" smtClean="0"/>
              <a:t>（</a:t>
            </a:r>
            <a:r>
              <a:rPr lang="zh-TW" altLang="en-US" dirty="0" smtClean="0">
                <a:solidFill>
                  <a:srgbClr val="FF0000"/>
                </a:solidFill>
              </a:rPr>
              <a:t>井</a:t>
            </a:r>
            <a:r>
              <a:rPr lang="en-US" altLang="zh-TW" dirty="0" smtClean="0"/>
              <a:t>—</a:t>
            </a:r>
            <a:r>
              <a:rPr lang="zh-TW" altLang="en-US" dirty="0" smtClean="0">
                <a:solidFill>
                  <a:srgbClr val="7030A0"/>
                </a:solidFill>
              </a:rPr>
              <a:t>使人活</a:t>
            </a:r>
            <a:r>
              <a:rPr lang="en-US" altLang="zh-TW" dirty="0" smtClean="0">
                <a:solidFill>
                  <a:srgbClr val="7030A0"/>
                </a:solidFill>
              </a:rPr>
              <a:t>[</a:t>
            </a:r>
            <a:r>
              <a:rPr lang="zh-TW" altLang="en-US" dirty="0" smtClean="0">
                <a:solidFill>
                  <a:srgbClr val="7030A0"/>
                </a:solidFill>
              </a:rPr>
              <a:t>的神</a:t>
            </a:r>
            <a:r>
              <a:rPr lang="en-US" altLang="zh-TW" dirty="0" smtClean="0">
                <a:solidFill>
                  <a:srgbClr val="7030A0"/>
                </a:solidFill>
              </a:rPr>
              <a:t>]</a:t>
            </a:r>
            <a:r>
              <a:rPr lang="zh-TW" altLang="en-US" dirty="0" smtClean="0">
                <a:solidFill>
                  <a:srgbClr val="7030A0"/>
                </a:solidFill>
              </a:rPr>
              <a:t>的</a:t>
            </a:r>
            <a:r>
              <a:rPr lang="en-US" altLang="zh-TW" dirty="0" smtClean="0"/>
              <a:t>—</a:t>
            </a:r>
            <a:r>
              <a:rPr lang="zh-TW" altLang="en-US" dirty="0" smtClean="0">
                <a:solidFill>
                  <a:srgbClr val="C00000"/>
                </a:solidFill>
              </a:rPr>
              <a:t>看见我的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对象：夏甲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以实玛利，在拣选恩约以外的人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创</a:t>
            </a:r>
            <a:r>
              <a:rPr lang="en-US" altLang="zh-TW" dirty="0" smtClean="0"/>
              <a:t>22.14</a:t>
            </a:r>
            <a:r>
              <a:rPr lang="zh-TW" altLang="en-US" dirty="0"/>
              <a:t>：地名</a:t>
            </a:r>
            <a:r>
              <a:rPr lang="en-US" altLang="zh-TW" dirty="0"/>
              <a:t>--</a:t>
            </a:r>
            <a:r>
              <a:rPr lang="zh-TW" altLang="en-US" dirty="0" smtClean="0">
                <a:solidFill>
                  <a:srgbClr val="FF0000"/>
                </a:solidFill>
              </a:rPr>
              <a:t>耶和华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rgbClr val="7030A0"/>
                </a:solidFill>
              </a:rPr>
              <a:t>以勒</a:t>
            </a:r>
            <a:r>
              <a:rPr lang="zh-TW" altLang="en-US" dirty="0" smtClean="0"/>
              <a:t>（</a:t>
            </a:r>
            <a:r>
              <a:rPr lang="zh-TW" altLang="en-US" dirty="0" smtClean="0">
                <a:solidFill>
                  <a:srgbClr val="FF0000"/>
                </a:solidFill>
              </a:rPr>
              <a:t>耶和华</a:t>
            </a:r>
            <a:r>
              <a:rPr lang="zh-TW" altLang="en-US" dirty="0" smtClean="0"/>
              <a:t>是</a:t>
            </a:r>
            <a:r>
              <a:rPr lang="zh-TW" altLang="en-US" dirty="0" smtClean="0">
                <a:solidFill>
                  <a:srgbClr val="7030A0"/>
                </a:solidFill>
              </a:rPr>
              <a:t>那位看见的</a:t>
            </a:r>
            <a:r>
              <a:rPr lang="en-US" altLang="zh-TW" dirty="0" smtClean="0"/>
              <a:t>/ </a:t>
            </a:r>
            <a:r>
              <a:rPr lang="zh-TW" altLang="en-US" dirty="0" smtClean="0">
                <a:solidFill>
                  <a:srgbClr val="7030A0"/>
                </a:solidFill>
              </a:rPr>
              <a:t>供应者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对象：亚伯拉罕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以撒，神与之立约、民族的始祖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神对那些不是祂拣选的族群的待遇 </a:t>
            </a:r>
            <a:r>
              <a:rPr lang="en-US" altLang="zh-TW" dirty="0" smtClean="0"/>
              <a:t>=</a:t>
            </a:r>
            <a:r>
              <a:rPr lang="zh-TW" altLang="en-US" dirty="0" smtClean="0"/>
              <a:t>？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376179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经文对后世（新约）的含义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神对蒙祂拣选的人特别恩待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但同时对他们要求也份外严格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在地上万族中，我只认识你们；因此，我必追讨你们的一切罪孽。</a:t>
            </a:r>
            <a:r>
              <a:rPr lang="en-US" altLang="zh-TW" sz="2800" dirty="0" smtClean="0"/>
              <a:t>			</a:t>
            </a:r>
            <a:r>
              <a:rPr lang="zh-TW" altLang="en-US" sz="2800" dirty="0" smtClean="0"/>
              <a:t>（摩</a:t>
            </a:r>
            <a:r>
              <a:rPr lang="en-US" altLang="zh-TW" sz="2800" dirty="0" smtClean="0"/>
              <a:t>3.2</a:t>
            </a:r>
            <a:r>
              <a:rPr lang="zh-TW" altLang="en-US" sz="2800" dirty="0" smtClean="0"/>
              <a:t>）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审判要从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神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起首</a:t>
            </a:r>
            <a:r>
              <a:rPr lang="en-US" altLang="zh-TW" sz="2800" dirty="0" smtClean="0"/>
              <a:t>		</a:t>
            </a:r>
            <a:r>
              <a:rPr lang="zh-TW" altLang="en-US" sz="2800" dirty="0" smtClean="0"/>
              <a:t>（彼前</a:t>
            </a:r>
            <a:r>
              <a:rPr lang="en-US" altLang="zh-TW" sz="2800" dirty="0" smtClean="0"/>
              <a:t>4.17</a:t>
            </a:r>
            <a:r>
              <a:rPr lang="zh-TW" altLang="en-US" sz="2800" dirty="0" smtClean="0"/>
              <a:t>）</a:t>
            </a:r>
            <a:endParaRPr lang="zh-TW" altLang="en-US" sz="2800" dirty="0"/>
          </a:p>
          <a:p>
            <a:pPr>
              <a:buFont typeface="Wingdings" panose="05000000000000000000" pitchFamily="2" charset="2"/>
              <a:buChar char="l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72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在末后，因着耶稣的救赎，外邦人被神拣选，与以色列</a:t>
            </a:r>
            <a:r>
              <a:rPr lang="en-US" altLang="zh-TW" dirty="0" smtClean="0"/>
              <a:t>/</a:t>
            </a:r>
            <a:r>
              <a:rPr lang="zh-TW" altLang="en-US" dirty="0" smtClean="0"/>
              <a:t>犹太人一同成为神的儿女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以你们应当记念：你们从前按肉体是外邦人，是称为没受割礼的；这名原是那些凭人手在肉身上称为受割礼之人所起的。那时，你们与基督无关，在以色列国民以外，在所应许的诸约上是局外人，并且活在世上没有指望，没有神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		</a:t>
            </a:r>
            <a:r>
              <a:rPr lang="zh-TW" altLang="en-US" sz="2800" dirty="0"/>
              <a:t> （弗</a:t>
            </a:r>
            <a:r>
              <a:rPr lang="de-DE" altLang="zh-TW" sz="2800" dirty="0"/>
              <a:t>2</a:t>
            </a:r>
            <a:r>
              <a:rPr lang="en-US" altLang="zh-TW" sz="2800" dirty="0"/>
              <a:t>.</a:t>
            </a:r>
            <a:r>
              <a:rPr lang="de-DE" altLang="zh-TW" sz="2800" dirty="0" smtClean="0"/>
              <a:t>11-12</a:t>
            </a:r>
            <a:r>
              <a:rPr lang="zh-TW" altLang="en-US" sz="2800" dirty="0" smtClean="0"/>
              <a:t>）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祂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使我们和睦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		</a:t>
            </a:r>
            <a:r>
              <a:rPr lang="zh-TW" altLang="en-US" sz="2800" dirty="0" smtClean="0"/>
              <a:t>（弗</a:t>
            </a:r>
            <a:r>
              <a:rPr lang="en-US" altLang="zh-TW" sz="2800" dirty="0" smtClean="0"/>
              <a:t>2.14</a:t>
            </a:r>
            <a:r>
              <a:rPr lang="zh-TW" altLang="en-US" sz="2800" dirty="0" smtClean="0"/>
              <a:t>）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因为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祂自己是我们的和平</a:t>
            </a:r>
            <a:r>
              <a:rPr lang="zh-TW" altLang="en-US" sz="2800" dirty="0" smtClean="0"/>
              <a:t>（和修）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TW" sz="2800" i="1" dirty="0"/>
              <a:t> </a:t>
            </a:r>
            <a:r>
              <a:rPr lang="en-US" altLang="zh-TW" sz="2800" i="1" dirty="0" err="1" smtClean="0">
                <a:solidFill>
                  <a:srgbClr val="FF0000"/>
                </a:solidFill>
              </a:rPr>
              <a:t>Er</a:t>
            </a:r>
            <a:r>
              <a:rPr lang="en-US" altLang="zh-TW" sz="2800" i="1" dirty="0" smtClean="0">
                <a:solidFill>
                  <a:srgbClr val="FF0000"/>
                </a:solidFill>
              </a:rPr>
              <a:t> </a:t>
            </a:r>
            <a:r>
              <a:rPr lang="en-US" altLang="zh-TW" sz="2800" i="1" dirty="0" err="1">
                <a:solidFill>
                  <a:srgbClr val="FF0000"/>
                </a:solidFill>
              </a:rPr>
              <a:t>ist</a:t>
            </a:r>
            <a:r>
              <a:rPr lang="en-US" altLang="zh-TW" sz="2800" i="1" dirty="0">
                <a:solidFill>
                  <a:srgbClr val="FF0000"/>
                </a:solidFill>
              </a:rPr>
              <a:t> </a:t>
            </a:r>
            <a:r>
              <a:rPr lang="en-US" altLang="zh-TW" sz="2800" i="1" dirty="0" err="1">
                <a:solidFill>
                  <a:srgbClr val="FF0000"/>
                </a:solidFill>
              </a:rPr>
              <a:t>unser</a:t>
            </a:r>
            <a:r>
              <a:rPr lang="en-US" altLang="zh-TW" sz="2800" i="1" dirty="0">
                <a:solidFill>
                  <a:srgbClr val="FF0000"/>
                </a:solidFill>
              </a:rPr>
              <a:t> </a:t>
            </a:r>
            <a:r>
              <a:rPr lang="en-US" altLang="zh-TW" sz="2800" i="1" dirty="0" err="1" smtClean="0">
                <a:solidFill>
                  <a:srgbClr val="FF0000"/>
                </a:solidFill>
              </a:rPr>
              <a:t>Friede</a:t>
            </a:r>
            <a:r>
              <a:rPr lang="zh-TW" altLang="en-US" sz="2800" dirty="0" smtClean="0"/>
              <a:t>（</a:t>
            </a:r>
            <a:r>
              <a:rPr lang="en-US" altLang="zh-TW" sz="2800" dirty="0" smtClean="0"/>
              <a:t>Luther</a:t>
            </a:r>
            <a:r>
              <a:rPr lang="zh-TW" altLang="en-US" sz="2800" dirty="0" smtClean="0"/>
              <a:t>）</a:t>
            </a:r>
            <a:endParaRPr lang="de-DE" altLang="zh-TW" sz="2800" dirty="0"/>
          </a:p>
          <a:p>
            <a:pPr lvl="1">
              <a:buFont typeface="Wingdings" panose="05000000000000000000" pitchFamily="2" charset="2"/>
              <a:buChar char="l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092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144" y="601362"/>
            <a:ext cx="9156103" cy="6100254"/>
          </a:xfrm>
        </p:spPr>
      </p:pic>
    </p:spTree>
    <p:extLst>
      <p:ext uri="{BB962C8B-B14F-4D97-AF65-F5344CB8AC3E}">
        <p14:creationId xmlns:p14="http://schemas.microsoft.com/office/powerpoint/2010/main" xmlns="" val="9356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15762"/>
            <a:ext cx="7886700" cy="46612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夏甲是圣经中第一位经历被人利用、虐待，并拒绝的女性，她的经历让我们想起自己的过去，也想起其他被忽略、甚至遭受欺凌的人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不可亏负寄居的，也不可欺压他，因为你们在埃及地也作过寄居的。不可苦待寡妇和孤儿</a:t>
            </a:r>
            <a:r>
              <a:rPr lang="en-US" altLang="zh-TW" sz="2800" dirty="0" smtClean="0"/>
              <a:t>...					</a:t>
            </a:r>
            <a:r>
              <a:rPr lang="zh-TW" altLang="en-US" sz="2800" dirty="0" smtClean="0"/>
              <a:t>（出</a:t>
            </a:r>
            <a:r>
              <a:rPr lang="en-US" altLang="zh-TW" sz="2800" dirty="0" smtClean="0"/>
              <a:t>22.21-22</a:t>
            </a:r>
            <a:r>
              <a:rPr lang="zh-TW" altLang="en-US" sz="2800" dirty="0" smtClean="0"/>
              <a:t>）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不可欺压寄居的；因为你们在埃及地作过寄居的，知道寄居的心。</a:t>
            </a:r>
            <a:r>
              <a:rPr lang="en-US" altLang="zh-TW" sz="2800" dirty="0" smtClean="0"/>
              <a:t>		</a:t>
            </a:r>
            <a:r>
              <a:rPr lang="zh-TW" altLang="en-US" sz="2800" dirty="0" smtClean="0"/>
              <a:t>（</a:t>
            </a:r>
            <a:r>
              <a:rPr lang="zh-TW" altLang="en-US" sz="2800" dirty="0"/>
              <a:t>出</a:t>
            </a:r>
            <a:r>
              <a:rPr lang="en-US" altLang="zh-TW" sz="2800" dirty="0" smtClean="0"/>
              <a:t>23.9</a:t>
            </a:r>
            <a:r>
              <a:rPr lang="zh-TW" altLang="en-US" sz="2800" dirty="0" smtClean="0"/>
              <a:t>）</a:t>
            </a:r>
            <a:endParaRPr lang="en-US" altLang="zh-TW" sz="2800" dirty="0" smtClean="0"/>
          </a:p>
          <a:p>
            <a:pPr marL="457200" lvl="1" indent="0">
              <a:buNone/>
            </a:pPr>
            <a:endParaRPr lang="en-US" altLang="zh-TW" sz="2800" dirty="0" smtClean="0"/>
          </a:p>
          <a:p>
            <a:pPr marL="0" indent="0" algn="ctr">
              <a:buNone/>
            </a:pPr>
            <a:r>
              <a:rPr lang="en-US" altLang="zh-TW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</a:t>
            </a:r>
            <a:r>
              <a:rPr lang="zh-TW" alt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同理心（</a:t>
            </a:r>
            <a:r>
              <a:rPr lang="en-US" altLang="zh-TW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empathy</a:t>
            </a:r>
            <a:r>
              <a:rPr lang="zh-TW" alt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）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！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0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结语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5618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「</a:t>
            </a:r>
            <a:r>
              <a:rPr lang="zh-TW" altLang="zh-TW" dirty="0"/>
              <a:t>眷顾人的神</a:t>
            </a:r>
            <a:r>
              <a:rPr lang="zh-TW" altLang="en-US" dirty="0" smtClean="0"/>
              <a:t>」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我们相信的神是一位眷顾世人（利</a:t>
            </a:r>
            <a:r>
              <a:rPr lang="en-US" altLang="zh-TW" dirty="0" smtClean="0">
                <a:sym typeface="Wingdings" panose="05000000000000000000" pitchFamily="2" charset="2"/>
              </a:rPr>
              <a:t>19.18</a:t>
            </a:r>
            <a:r>
              <a:rPr lang="zh-TW" altLang="en-US" dirty="0" smtClean="0">
                <a:sym typeface="Wingdings" panose="05000000000000000000" pitchFamily="2" charset="2"/>
              </a:rPr>
              <a:t>「爱人如己」中的他者）的神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你们要成为圣，因为我耶和华－你们的上帝是神圣的。</a:t>
            </a:r>
            <a:r>
              <a:rPr lang="zh-TW" altLang="en-US" dirty="0" smtClean="0"/>
              <a:t> </a:t>
            </a:r>
            <a:r>
              <a:rPr lang="en-US" altLang="zh-TW" dirty="0" smtClean="0"/>
              <a:t>						</a:t>
            </a:r>
            <a:r>
              <a:rPr lang="zh-TW" altLang="en-US" dirty="0" smtClean="0"/>
              <a:t>利</a:t>
            </a:r>
            <a:r>
              <a:rPr lang="en-US" altLang="zh-TW" dirty="0" smtClean="0"/>
              <a:t>19.2b</a:t>
            </a:r>
            <a:endParaRPr lang="en-US" altLang="zh-TW" b="1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我给你们作了榜样，叫你们照着我向你们所做的去做。</a:t>
            </a:r>
            <a:r>
              <a:rPr lang="en-US" altLang="zh-TW" dirty="0" smtClean="0"/>
              <a:t>						</a:t>
            </a:r>
            <a:r>
              <a:rPr lang="zh-TW" altLang="en-US" dirty="0" smtClean="0"/>
              <a:t>约</a:t>
            </a:r>
            <a:r>
              <a:rPr lang="en-US" altLang="zh-TW" dirty="0" smtClean="0"/>
              <a:t>13.15</a:t>
            </a:r>
            <a:endParaRPr lang="en-US" altLang="zh-TW" dirty="0" smtClean="0">
              <a:latin typeface="+mn-ea"/>
            </a:endParaRPr>
          </a:p>
          <a:p>
            <a:pPr marL="0" indent="0" algn="just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zh-TW" altLang="en-US" sz="4000" b="1" dirty="0" smtClean="0">
                <a:solidFill>
                  <a:srgbClr val="FF0000"/>
                </a:solidFill>
              </a:rPr>
              <a:t>今天我们怎样对待其他人？</a:t>
            </a:r>
            <a:endParaRPr lang="en-US" altLang="zh-TW" sz="40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264374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39866"/>
            <a:ext cx="8515350" cy="1325563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引言：为何德国这么多土耳其人？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214" y="1314879"/>
            <a:ext cx="4158976" cy="4152646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2033" y="3695614"/>
            <a:ext cx="3838831" cy="270217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2033" y="1331140"/>
            <a:ext cx="3838831" cy="215827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20459" y="5541666"/>
            <a:ext cx="4723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Wiki “</a:t>
            </a:r>
            <a:r>
              <a:rPr lang="de-DE" altLang="zh-TW" sz="2400" dirty="0" smtClean="0"/>
              <a:t>Turks </a:t>
            </a:r>
            <a:r>
              <a:rPr lang="de-DE" altLang="zh-TW" sz="2400" dirty="0"/>
              <a:t>in </a:t>
            </a:r>
            <a:r>
              <a:rPr lang="de-DE" altLang="zh-TW" sz="2400" dirty="0" smtClean="0"/>
              <a:t>Germany“: 1961-</a:t>
            </a:r>
          </a:p>
          <a:p>
            <a:r>
              <a:rPr lang="zh-TW" altLang="en-US" sz="2400" dirty="0" smtClean="0"/>
              <a:t>土耳其人 </a:t>
            </a:r>
            <a:r>
              <a:rPr lang="en-US" altLang="zh-TW" sz="2400" dirty="0" smtClean="0"/>
              <a:t>= </a:t>
            </a:r>
            <a:r>
              <a:rPr lang="zh-TW" altLang="en-US" sz="2400" dirty="0" smtClean="0"/>
              <a:t>德国最大的</a:t>
            </a:r>
            <a:r>
              <a:rPr lang="zh-TW" altLang="en-US" sz="2400" dirty="0"/>
              <a:t>少</a:t>
            </a:r>
            <a:r>
              <a:rPr lang="zh-TW" altLang="en-US" sz="2400" dirty="0" smtClean="0"/>
              <a:t>数族裔：</a:t>
            </a:r>
            <a:r>
              <a:rPr lang="en-US" altLang="zh-TW" sz="2400" dirty="0" smtClean="0"/>
              <a:t>4~7 Mio</a:t>
            </a:r>
            <a:r>
              <a:rPr lang="zh-TW" altLang="en-US" sz="2400" dirty="0" smtClean="0"/>
              <a:t> </a:t>
            </a:r>
            <a:r>
              <a:rPr lang="en-US" altLang="zh-TW" sz="2400" b="1" i="1" dirty="0" smtClean="0"/>
              <a:t>vs </a:t>
            </a:r>
            <a:r>
              <a:rPr lang="zh-TW" altLang="en-US" sz="2400" dirty="0" smtClean="0"/>
              <a:t>德</a:t>
            </a:r>
            <a:r>
              <a:rPr lang="zh-TW" altLang="en-US" sz="2400" dirty="0"/>
              <a:t>国</a:t>
            </a:r>
            <a:r>
              <a:rPr lang="zh-TW" altLang="en-US" sz="2400" dirty="0" smtClean="0"/>
              <a:t>华人：</a:t>
            </a:r>
            <a:r>
              <a:rPr lang="en-US" altLang="zh-TW" sz="2400" dirty="0" smtClean="0"/>
              <a:t>0,1~0,2 Mio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888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撒莱的计谋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94704"/>
            <a:ext cx="7886700" cy="45637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baseline="30000" dirty="0">
                <a:ea typeface="標楷體" panose="03000509000000000000" pitchFamily="65" charset="-120"/>
              </a:rPr>
              <a:t>1</a:t>
            </a:r>
            <a:r>
              <a:rPr lang="zh-TW" altLang="en-US" dirty="0">
                <a:ea typeface="標楷體" panose="03000509000000000000" pitchFamily="65" charset="-120"/>
              </a:rPr>
              <a:t>亚伯兰</a:t>
            </a:r>
            <a:r>
              <a:rPr lang="zh-TW" altLang="zh-TW" dirty="0">
                <a:ea typeface="標楷體" panose="03000509000000000000" pitchFamily="65" charset="-120"/>
              </a:rPr>
              <a:t>的妻子撒莱不给他生儿女。撒莱有一个使女，名叫夏甲，是埃及人。</a:t>
            </a:r>
            <a:r>
              <a:rPr lang="en-US" altLang="zh-TW" baseline="30000" dirty="0">
                <a:ea typeface="標楷體" panose="03000509000000000000" pitchFamily="65" charset="-120"/>
              </a:rPr>
              <a:t>2</a:t>
            </a:r>
            <a:r>
              <a:rPr lang="zh-TW" altLang="zh-TW" dirty="0">
                <a:ea typeface="標楷體" panose="03000509000000000000" pitchFamily="65" charset="-120"/>
              </a:rPr>
              <a:t>撒莱对</a:t>
            </a:r>
            <a:r>
              <a:rPr lang="zh-TW" altLang="en-US" dirty="0">
                <a:ea typeface="標楷體" panose="03000509000000000000" pitchFamily="65" charset="-120"/>
              </a:rPr>
              <a:t>亚伯兰</a:t>
            </a:r>
            <a:r>
              <a:rPr lang="zh-TW" altLang="zh-TW" dirty="0">
                <a:ea typeface="標楷體" panose="03000509000000000000" pitchFamily="65" charset="-120"/>
              </a:rPr>
              <a:t>说：「耶和华使我不能生育。</a:t>
            </a:r>
            <a:r>
              <a:rPr lang="zh-TW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求你和我的使女同房</a:t>
            </a:r>
            <a:r>
              <a:rPr lang="zh-TW" altLang="zh-TW" dirty="0">
                <a:ea typeface="標楷體" panose="03000509000000000000" pitchFamily="65" charset="-120"/>
              </a:rPr>
              <a:t>，或者我可以因她得</a:t>
            </a:r>
            <a:r>
              <a:rPr lang="zh-TW" altLang="zh-TW" dirty="0" smtClean="0">
                <a:ea typeface="標楷體" panose="03000509000000000000" pitchFamily="65" charset="-120"/>
              </a:rPr>
              <a:t>孩子</a:t>
            </a:r>
            <a:r>
              <a:rPr lang="zh-TW" altLang="en-US" dirty="0">
                <a:ea typeface="標楷體" panose="03000509000000000000" pitchFamily="65" charset="-120"/>
              </a:rPr>
              <a:t>（</a:t>
            </a:r>
            <a:r>
              <a:rPr lang="zh-TW" altLang="en-US" dirty="0">
                <a:latin typeface="+mn-ea"/>
              </a:rPr>
              <a:t>得孩子：原文是被</a:t>
            </a:r>
            <a:r>
              <a:rPr lang="zh-TW" altLang="en-US" dirty="0" smtClean="0">
                <a:latin typeface="+mn-ea"/>
              </a:rPr>
              <a:t>建立</a:t>
            </a:r>
            <a:r>
              <a:rPr lang="en-US" altLang="zh-TW" dirty="0" smtClean="0"/>
              <a:t>// </a:t>
            </a:r>
            <a:r>
              <a:rPr lang="zh-TW" altLang="en-US" dirty="0" smtClean="0"/>
              <a:t>创</a:t>
            </a:r>
            <a:r>
              <a:rPr lang="en-US" altLang="zh-TW" dirty="0" smtClean="0"/>
              <a:t>30.3</a:t>
            </a:r>
            <a:r>
              <a:rPr lang="zh-TW" altLang="en-US" dirty="0" smtClean="0"/>
              <a:t>：拉結</a:t>
            </a:r>
            <a:r>
              <a:rPr lang="en-US" altLang="zh-TW" dirty="0" smtClean="0"/>
              <a:t>-</a:t>
            </a:r>
            <a:r>
              <a:rPr lang="zh-TW" altLang="en-US" dirty="0"/>
              <a:t>辟</a:t>
            </a:r>
            <a:r>
              <a:rPr lang="zh-TW" altLang="en-US" dirty="0" smtClean="0"/>
              <a:t>拉</a:t>
            </a:r>
            <a:r>
              <a:rPr lang="zh-TW" altLang="en-US" dirty="0" smtClean="0">
                <a:ea typeface="標楷體" panose="03000509000000000000" pitchFamily="65" charset="-120"/>
              </a:rPr>
              <a:t>）</a:t>
            </a:r>
            <a:r>
              <a:rPr lang="zh-TW" altLang="zh-TW" dirty="0" smtClean="0"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ea typeface="標楷體" panose="03000509000000000000" pitchFamily="65" charset="-120"/>
              </a:rPr>
              <a:t>」亚</a:t>
            </a:r>
            <a:r>
              <a:rPr lang="zh-TW" altLang="en-US" dirty="0">
                <a:ea typeface="標楷體" panose="03000509000000000000" pitchFamily="65" charset="-120"/>
              </a:rPr>
              <a:t>伯兰</a:t>
            </a:r>
            <a:r>
              <a:rPr lang="zh-TW" altLang="zh-TW" dirty="0">
                <a:ea typeface="標楷體" panose="03000509000000000000" pitchFamily="65" charset="-120"/>
              </a:rPr>
              <a:t>听从了撒莱的话</a:t>
            </a:r>
            <a:r>
              <a:rPr lang="zh-TW" altLang="zh-TW" dirty="0" smtClean="0">
                <a:ea typeface="標楷體" panose="03000509000000000000" pitchFamily="65" charset="-120"/>
              </a:rPr>
              <a:t>。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+mn-ea"/>
              </a:rPr>
              <a:t>大老婆允许：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求你…同房</a:t>
            </a:r>
            <a:r>
              <a:rPr lang="en-US" altLang="zh-TW" sz="2800" dirty="0">
                <a:latin typeface="+mn-ea"/>
              </a:rPr>
              <a:t>/ </a:t>
            </a:r>
            <a:r>
              <a:rPr lang="zh-TW" altLang="en-US" sz="2800" dirty="0" smtClean="0">
                <a:latin typeface="+mn-ea"/>
              </a:rPr>
              <a:t>你可以进去（思高</a:t>
            </a:r>
            <a:r>
              <a:rPr lang="en-US" altLang="zh-TW" sz="2800" dirty="0" smtClean="0">
                <a:latin typeface="+mn-ea"/>
              </a:rPr>
              <a:t>= </a:t>
            </a:r>
            <a:r>
              <a:rPr lang="zh-TW" altLang="en-US" sz="2800" dirty="0" smtClean="0"/>
              <a:t>你可去亲近</a:t>
            </a:r>
            <a:r>
              <a:rPr lang="zh-TW" altLang="en-US" sz="2800" dirty="0" smtClean="0">
                <a:latin typeface="+mn-ea"/>
              </a:rPr>
              <a:t>）</a:t>
            </a:r>
            <a:r>
              <a:rPr lang="zh-TW" altLang="zh-TW" sz="2800" dirty="0" smtClean="0">
                <a:latin typeface="+mn-ea"/>
              </a:rPr>
              <a:t>…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28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zh-TW" baseline="30000" dirty="0"/>
              <a:t>3</a:t>
            </a:r>
            <a:r>
              <a:rPr lang="en-US" altLang="zh-TW" baseline="30000" dirty="0"/>
              <a:t>a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于是亚伯兰的妻子撒莱将使女埃及人夏甲给了丈夫为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妾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dirty="0">
                <a:latin typeface="+mn-ea"/>
              </a:rPr>
              <a:t>原文 </a:t>
            </a:r>
            <a:r>
              <a:rPr lang="en-US" altLang="zh-TW" i="1" dirty="0"/>
              <a:t>’</a:t>
            </a:r>
            <a:r>
              <a:rPr lang="en-US" altLang="zh-TW" i="1" dirty="0" err="1"/>
              <a:t>iššāh</a:t>
            </a:r>
            <a:r>
              <a:rPr lang="en-US" altLang="zh-TW" dirty="0"/>
              <a:t> = </a:t>
            </a:r>
            <a:r>
              <a:rPr lang="zh-TW" altLang="en-US" dirty="0" smtClean="0"/>
              <a:t>妻子 </a:t>
            </a:r>
            <a:r>
              <a:rPr lang="en-US" altLang="zh-TW" dirty="0" smtClean="0"/>
              <a:t>// </a:t>
            </a:r>
            <a:r>
              <a:rPr lang="zh-TW" altLang="en-US" dirty="0"/>
              <a:t>创</a:t>
            </a:r>
            <a:r>
              <a:rPr lang="en-US" altLang="zh-TW" dirty="0"/>
              <a:t>30.9</a:t>
            </a:r>
            <a:r>
              <a:rPr lang="zh-TW" altLang="en-US" dirty="0"/>
              <a:t>：利亚</a:t>
            </a:r>
            <a:r>
              <a:rPr lang="en-US" altLang="zh-TW" dirty="0"/>
              <a:t>-</a:t>
            </a:r>
            <a:r>
              <a:rPr lang="zh-TW" altLang="en-US" dirty="0"/>
              <a:t>悉</a:t>
            </a:r>
            <a:r>
              <a:rPr lang="zh-TW" altLang="en-US" dirty="0" smtClean="0"/>
              <a:t>帕 </a:t>
            </a:r>
            <a:r>
              <a:rPr lang="en-US" altLang="zh-TW" i="1" dirty="0" smtClean="0"/>
              <a:t>vs </a:t>
            </a:r>
            <a:r>
              <a:rPr lang="zh-TW" altLang="en-US" dirty="0" smtClean="0"/>
              <a:t>士</a:t>
            </a:r>
            <a:r>
              <a:rPr lang="en-US" altLang="zh-TW" dirty="0"/>
              <a:t>19.1 </a:t>
            </a:r>
            <a:r>
              <a:rPr lang="en-US" altLang="zh-TW" i="1" dirty="0" err="1"/>
              <a:t>pîlegeš</a:t>
            </a:r>
            <a:r>
              <a:rPr lang="en-US" altLang="zh-TW" dirty="0"/>
              <a:t> = </a:t>
            </a:r>
            <a:r>
              <a:rPr lang="zh-TW" altLang="en-US" dirty="0"/>
              <a:t>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+mn-ea"/>
              </a:rPr>
              <a:t>大老婆暂时降低自己地位</a:t>
            </a:r>
            <a:endParaRPr lang="en-US" altLang="zh-TW" sz="2800" dirty="0"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baseline="30000" dirty="0"/>
              <a:t>3b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那时亚伯兰在迦南已经住了十年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夏甲在撒莱眼中</a:t>
            </a:r>
            <a:r>
              <a:rPr lang="en-US" altLang="zh-TW" sz="2800" dirty="0" smtClean="0"/>
              <a:t>=</a:t>
            </a:r>
            <a:r>
              <a:rPr lang="zh-TW" altLang="en-US" sz="2800" dirty="0" smtClean="0"/>
              <a:t>一件工具，让自己可以因她被建立</a:t>
            </a:r>
            <a:r>
              <a:rPr lang="en-US" altLang="zh-TW" sz="2800" dirty="0" smtClean="0"/>
              <a:t>=</a:t>
            </a:r>
            <a:r>
              <a:rPr lang="zh-TW" altLang="en-US" sz="2800" dirty="0" smtClean="0"/>
              <a:t>？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工具不能有自己的意思，要完全</a:t>
            </a:r>
            <a:r>
              <a:rPr lang="en-US" altLang="zh-TW" sz="2800" dirty="0" smtClean="0"/>
              <a:t>under control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5983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撒莱</a:t>
            </a:r>
            <a:r>
              <a:rPr lang="zh-TW" altLang="en-US" b="1" dirty="0" smtClean="0"/>
              <a:t>的埋怨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2508" y="1400432"/>
            <a:ext cx="8221362" cy="50745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baseline="30000" dirty="0" smtClean="0"/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伯兰与夏甲同房，夏甲就怀了孕；她见自己有孕，就小看她的主母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+mn-ea"/>
              </a:rPr>
              <a:t>夏甲怀孕</a:t>
            </a:r>
            <a:r>
              <a:rPr lang="en-US" altLang="zh-TW" sz="2800" dirty="0" smtClean="0">
                <a:latin typeface="+mn-ea"/>
                <a:sym typeface="Wingdings" panose="05000000000000000000" pitchFamily="2" charset="2"/>
              </a:rPr>
              <a:t></a:t>
            </a:r>
            <a:r>
              <a:rPr lang="zh-TW" altLang="en-US" sz="2800" dirty="0" smtClean="0">
                <a:latin typeface="+mn-ea"/>
                <a:sym typeface="Wingdings" panose="05000000000000000000" pitchFamily="2" charset="2"/>
              </a:rPr>
              <a:t>小看她的主母</a:t>
            </a:r>
            <a:endParaRPr lang="en-US" altLang="zh-TW" sz="2800" dirty="0" smtClean="0">
              <a:latin typeface="+mn-ea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+mn-ea"/>
                <a:sym typeface="Wingdings" panose="05000000000000000000" pitchFamily="2" charset="2"/>
              </a:rPr>
              <a:t>不甘于成为工具，要反抗，失控了！</a:t>
            </a:r>
            <a:endParaRPr lang="en-US" altLang="zh-TW" sz="2800" dirty="0" smtClean="0">
              <a:latin typeface="+mn-ea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+mn-ea"/>
                <a:sym typeface="Wingdings" panose="05000000000000000000" pitchFamily="2" charset="2"/>
              </a:rPr>
              <a:t>主人会容许吗？</a:t>
            </a:r>
            <a:endParaRPr lang="en-US" altLang="zh-TW" sz="2800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baseline="30000" dirty="0" smtClean="0"/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莱对亚伯兰说：「我因你受屈。我将我的使女放在你怀中，她见自己有了孕，就小看我。愿耶和华在你我中间判断。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dirty="0" smtClean="0">
                <a:latin typeface="+mn-ea"/>
              </a:rPr>
              <a:t>传统价值（</a:t>
            </a:r>
            <a:r>
              <a:rPr lang="zh-CN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箴</a:t>
            </a:r>
            <a:r>
              <a:rPr lang="en-US" altLang="zh-CN" dirty="0" smtClean="0"/>
              <a:t>30.21-23</a:t>
            </a:r>
            <a:r>
              <a:rPr lang="zh-TW" altLang="en-US" dirty="0" smtClean="0"/>
              <a:t>）</a:t>
            </a:r>
            <a:r>
              <a:rPr lang="en-US" altLang="zh-TW" dirty="0" smtClean="0"/>
              <a:t>-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使地震动的有三样，连地担不起的共有四样：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就是仆人作王；愚顽人吃饱</a:t>
            </a:r>
            <a:r>
              <a:rPr lang="zh-CN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CN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丑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恶的女子出嫁</a:t>
            </a:r>
            <a:r>
              <a:rPr lang="zh-CN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；婢女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接续主母</a:t>
            </a:r>
            <a:r>
              <a:rPr lang="zh-CN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61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zh-TW" altLang="en-US" b="1" dirty="0" smtClean="0"/>
              <a:t>夏甲的遭遇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3200" baseline="30000" dirty="0" smtClean="0">
                <a:ea typeface="標楷體" panose="03000509000000000000" pitchFamily="65" charset="-120"/>
              </a:rPr>
              <a:t>6</a:t>
            </a:r>
            <a:r>
              <a:rPr lang="zh-TW" altLang="en-US" sz="3200" dirty="0" smtClean="0">
                <a:ea typeface="標楷體" panose="03000509000000000000" pitchFamily="65" charset="-120"/>
              </a:rPr>
              <a:t>亚伯兰</a:t>
            </a:r>
            <a:r>
              <a:rPr lang="zh-TW" altLang="zh-TW" sz="3200" dirty="0" smtClean="0">
                <a:ea typeface="標楷體" panose="03000509000000000000" pitchFamily="65" charset="-120"/>
              </a:rPr>
              <a:t>对撒莱说：使女在你手下，你可以随意待她</a:t>
            </a:r>
            <a:r>
              <a:rPr lang="en-US" altLang="zh-TW" sz="3200" dirty="0" smtClean="0">
                <a:ea typeface="標楷體" panose="03000509000000000000" pitchFamily="65" charset="-120"/>
              </a:rPr>
              <a:t>/ </a:t>
            </a:r>
            <a:r>
              <a:rPr lang="zh-TW" altLang="en-US" sz="3200" dirty="0" smtClean="0">
                <a:latin typeface="+mn-ea"/>
              </a:rPr>
              <a:t>和修</a:t>
            </a:r>
            <a:r>
              <a:rPr lang="en-US" altLang="zh-TW" sz="3200" dirty="0" smtClean="0">
                <a:latin typeface="+mn-ea"/>
              </a:rPr>
              <a:t>=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你可以照你看为好的对待她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sz="3200" dirty="0" smtClean="0">
                <a:ea typeface="標楷體" panose="03000509000000000000" pitchFamily="65" charset="-120"/>
              </a:rPr>
              <a:t>撒莱</a:t>
            </a:r>
            <a:r>
              <a:rPr lang="zh-TW" altLang="zh-TW" sz="32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苦待</a:t>
            </a:r>
            <a:r>
              <a:rPr lang="zh-TW" altLang="zh-TW" sz="3200" dirty="0" smtClean="0">
                <a:ea typeface="標楷體" panose="03000509000000000000" pitchFamily="65" charset="-120"/>
              </a:rPr>
              <a:t>她，她就从撒莱面前逃走了。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 smtClean="0"/>
              <a:t>怎样苦待？</a:t>
            </a:r>
            <a:endParaRPr lang="en-US" altLang="zh-TW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3200" i="1" dirty="0" smtClean="0"/>
              <a:t>‘</a:t>
            </a:r>
            <a:r>
              <a:rPr lang="en-US" altLang="zh-TW" sz="3200" i="1" dirty="0" err="1" smtClean="0"/>
              <a:t>ānah</a:t>
            </a:r>
            <a:r>
              <a:rPr lang="en-US" altLang="zh-TW" sz="3200" dirty="0" smtClean="0"/>
              <a:t>, </a:t>
            </a:r>
            <a:r>
              <a:rPr lang="en-US" altLang="zh-TW" sz="3200" dirty="0" err="1" smtClean="0"/>
              <a:t>piel</a:t>
            </a:r>
            <a:r>
              <a:rPr lang="en-US" altLang="zh-TW" sz="3200" dirty="0" smtClean="0"/>
              <a:t>: cause </a:t>
            </a:r>
            <a:r>
              <a:rPr lang="en-US" altLang="zh-TW" sz="3200" dirty="0"/>
              <a:t>someone to feel </a:t>
            </a:r>
            <a:r>
              <a:rPr lang="en-US" altLang="zh-TW" sz="3200" dirty="0" smtClean="0"/>
              <a:t>dependent</a:t>
            </a:r>
            <a:r>
              <a:rPr lang="en-US" altLang="zh-TW" sz="3200" dirty="0"/>
              <a:t>; to </a:t>
            </a:r>
            <a:r>
              <a:rPr lang="en-US" altLang="zh-TW" sz="3200" dirty="0" smtClean="0"/>
              <a:t>humiliate… (</a:t>
            </a:r>
            <a:r>
              <a:rPr lang="en-US" altLang="zh-TW" sz="3200" i="1" dirty="0" smtClean="0"/>
              <a:t>HALOT</a:t>
            </a:r>
            <a:r>
              <a:rPr lang="en-US" altLang="zh-TW" sz="3200" dirty="0" smtClean="0"/>
              <a:t>, 853)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4700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古代近东的奴隶生活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716" y="1529600"/>
            <a:ext cx="2932775" cy="211811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716" y="3753638"/>
            <a:ext cx="2932775" cy="3049752"/>
          </a:xfrm>
          <a:prstGeom prst="rect">
            <a:avLst/>
          </a:prstGeom>
        </p:spPr>
      </p:pic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1160" y="1690689"/>
            <a:ext cx="2857500" cy="1714500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9961" y="3385751"/>
            <a:ext cx="2076896" cy="332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9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397" y="2784463"/>
            <a:ext cx="7339914" cy="3958912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082" y="365126"/>
            <a:ext cx="5430054" cy="3620036"/>
          </a:xfrm>
        </p:spPr>
      </p:pic>
      <p:sp>
        <p:nvSpPr>
          <p:cNvPr id="5" name="橢圓形圖說文字 4"/>
          <p:cNvSpPr/>
          <p:nvPr/>
        </p:nvSpPr>
        <p:spPr>
          <a:xfrm>
            <a:off x="4572000" y="1779373"/>
            <a:ext cx="2529016" cy="1378767"/>
          </a:xfrm>
          <a:prstGeom prst="wedgeEllipseCallout">
            <a:avLst>
              <a:gd name="adj1" fmla="val -58359"/>
              <a:gd name="adj2" fmla="val 240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FF00"/>
                </a:solidFill>
              </a:rPr>
              <a:t>埃及的边界：快要回家了！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8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2312"/>
          </a:xfrm>
        </p:spPr>
        <p:txBody>
          <a:bodyPr/>
          <a:lstStyle/>
          <a:p>
            <a:pPr algn="ctr"/>
            <a:r>
              <a:rPr lang="zh-TW" altLang="en-US" b="1" dirty="0" smtClean="0"/>
              <a:t>小结：圣经对三位主角的描述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27440"/>
            <a:ext cx="7886700" cy="533811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撒莱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年老，没有孩子的女主人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霸道，把人当成工具</a:t>
            </a:r>
            <a:r>
              <a:rPr lang="en-US" altLang="zh-TW" sz="2800" dirty="0" smtClean="0"/>
              <a:t>【</a:t>
            </a:r>
            <a:r>
              <a:rPr lang="zh-TW" altLang="en-US" sz="2800" dirty="0" smtClean="0"/>
              <a:t>古代近东习俗：</a:t>
            </a:r>
            <a:r>
              <a:rPr lang="en-US" altLang="zh-TW" sz="2800" dirty="0" smtClean="0"/>
              <a:t>《</a:t>
            </a:r>
            <a:r>
              <a:rPr lang="zh-TW" altLang="en-US" sz="2800" dirty="0" smtClean="0"/>
              <a:t>汉谟拉比法典 </a:t>
            </a:r>
            <a:r>
              <a:rPr lang="en-US" altLang="zh-TW" sz="2800" dirty="0" smtClean="0"/>
              <a:t>Code of Hammurabi》, 2285-2242 BC】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会向丈夫投诉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凶狠，虐待佣人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夏甲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奴隶，女性，外族人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刻苦，</a:t>
            </a:r>
            <a:r>
              <a:rPr lang="zh-TW" altLang="en-US" sz="2800" dirty="0"/>
              <a:t>年青，</a:t>
            </a:r>
            <a:r>
              <a:rPr lang="zh-TW" altLang="en-US" sz="2800" dirty="0" smtClean="0"/>
              <a:t>能生孩子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一朝得志（怀孕），看不起女主人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亚伯兰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三无：无奈、无主见、无信心的男人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489620" y="2825579"/>
            <a:ext cx="200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夏甲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=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代母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71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1466</Words>
  <Application>Microsoft Office PowerPoint</Application>
  <PresentationFormat>Bildschirmpräsentation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 佈景主題</vt:lpstr>
      <vt:lpstr>「眷顾人的神」 创16.1-16</vt:lpstr>
      <vt:lpstr>引言：为何德国这么多土耳其人？</vt:lpstr>
      <vt:lpstr>撒莱的计谋</vt:lpstr>
      <vt:lpstr>Folie 4</vt:lpstr>
      <vt:lpstr>撒莱的埋怨</vt:lpstr>
      <vt:lpstr>夏甲的遭遇</vt:lpstr>
      <vt:lpstr>古代近东的奴隶生活</vt:lpstr>
      <vt:lpstr>Folie 8</vt:lpstr>
      <vt:lpstr>小结：圣经对三位主角的描述</vt:lpstr>
      <vt:lpstr>神的态度</vt:lpstr>
      <vt:lpstr>神的拣选/不拣选及后果</vt:lpstr>
      <vt:lpstr>经文对后世（新约）的含义</vt:lpstr>
      <vt:lpstr>Folie 13</vt:lpstr>
      <vt:lpstr>Folie 14</vt:lpstr>
      <vt:lpstr>Folie 15</vt:lpstr>
      <vt:lpstr>结语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「眷顧人的神」 創十六1-16</dc:title>
  <dc:creator>Windows-Benutzer</dc:creator>
  <cp:lastModifiedBy>Dongdong</cp:lastModifiedBy>
  <cp:revision>67</cp:revision>
  <dcterms:created xsi:type="dcterms:W3CDTF">2018-11-15T15:22:17Z</dcterms:created>
  <dcterms:modified xsi:type="dcterms:W3CDTF">2018-11-27T19:48:49Z</dcterms:modified>
</cp:coreProperties>
</file>