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BA53FF4-C82B-4E61-A1CC-9E0FCFEDD5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C4A03E60-5F0E-40A2-BAA5-64173ED12D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AB2619D-94E6-4465-8014-CC6D15561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1705-18BB-4B01-B1D1-D28C45847808}" type="datetimeFigureOut">
              <a:rPr lang="de-DE" smtClean="0"/>
              <a:pPr/>
              <a:t>18.11.2018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8370693-254D-4955-8FC9-C9326C16D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3657CD2-CFBB-42B2-8DF3-470F56B7E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7628-756B-4314-8317-5392EA2FDD4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849058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E4D939F-7C56-48B3-A886-53ADA7AEB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5F8FC97A-F981-4A89-80E2-3157AE064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E8B2DB7-DE6B-4E14-9F52-A6E8052E4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1705-18BB-4B01-B1D1-D28C45847808}" type="datetimeFigureOut">
              <a:rPr lang="de-DE" smtClean="0"/>
              <a:pPr/>
              <a:t>18.11.2018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3947DE3-0D81-4240-9F17-D51DA3969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6752F72-E491-447A-8FEA-D8C8A13DB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7628-756B-4314-8317-5392EA2FDD4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41719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xmlns="" id="{533B4BC1-245A-4C87-A169-0ADEFBBC7B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xmlns="" id="{1687B4DF-B775-42C4-BE08-FB8EE8396B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490B150-29F0-44D1-B5FB-3744773CB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1705-18BB-4B01-B1D1-D28C45847808}" type="datetimeFigureOut">
              <a:rPr lang="de-DE" smtClean="0"/>
              <a:pPr/>
              <a:t>18.11.2018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641FFA9-0D8D-477D-865D-8BDD778F9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4DAAA82-9E9E-4C14-8469-1DD247DF0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7628-756B-4314-8317-5392EA2FDD4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691477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B928194-7A7E-47AD-88A2-DE97974A0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93F520D8-7237-403D-AF7C-5DD98B986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CE3A9F4-C8AB-491E-B3CE-BF4F82D3D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1705-18BB-4B01-B1D1-D28C45847808}" type="datetimeFigureOut">
              <a:rPr lang="de-DE" smtClean="0"/>
              <a:pPr/>
              <a:t>18.11.2018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2F98C50-D2FE-4C7A-9EEA-28C5145D7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210CC91-3D7D-421F-81D0-647978B84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7628-756B-4314-8317-5392EA2FDD4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82606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BD7FCA57-B83F-4000-BF1B-A4671987A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EA125E81-BA08-4958-B560-21F672967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659BD5F-B4DF-4392-A546-1732474A8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1705-18BB-4B01-B1D1-D28C45847808}" type="datetimeFigureOut">
              <a:rPr lang="de-DE" smtClean="0"/>
              <a:pPr/>
              <a:t>18.11.2018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0D83EFE-731A-4AD3-B839-6652F028D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DA2BB64-36E6-4F75-B5C6-7C3CF4662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7628-756B-4314-8317-5392EA2FDD4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699831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56DAA4CE-B6DC-46C3-85A1-DF90D39F3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1BB8E4E2-372F-4480-9945-0D7EBC1492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B4BBCF87-F647-4DAF-B645-86A057A7C2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50F8DA2F-4A44-46B4-B741-77FFD546F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1705-18BB-4B01-B1D1-D28C45847808}" type="datetimeFigureOut">
              <a:rPr lang="de-DE" smtClean="0"/>
              <a:pPr/>
              <a:t>18.11.2018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F7B3B242-EA85-4E1E-BEC3-629871F7E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EEDB740E-D0FE-40E8-81C1-5F83F6DF5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7628-756B-4314-8317-5392EA2FDD4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605938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DDEB8FE-EF19-425E-BDAA-B0CB9CD74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6E4E2D72-2902-4675-B91B-ED5D55066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C0AC08D0-4D1E-45D3-89E3-0BF30BE8F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xmlns="" id="{D114DA30-6696-4AD1-92BD-06AFA77913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xmlns="" id="{72439AC7-8010-416C-860C-A95E5F2F23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xmlns="" id="{7183D7FD-237C-4A02-8196-942251B75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1705-18BB-4B01-B1D1-D28C45847808}" type="datetimeFigureOut">
              <a:rPr lang="de-DE" smtClean="0"/>
              <a:pPr/>
              <a:t>18.11.2018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xmlns="" id="{FFF12E1B-F999-496B-AEC5-889E75DAF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xmlns="" id="{2963C4DA-6C60-4B57-B3B9-9A282CC44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7628-756B-4314-8317-5392EA2FDD4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577701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BF406D1-29A0-414B-A7BF-FBC782E4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ACE063C3-1AAB-498D-8F14-4ED648834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1705-18BB-4B01-B1D1-D28C45847808}" type="datetimeFigureOut">
              <a:rPr lang="de-DE" smtClean="0"/>
              <a:pPr/>
              <a:t>18.11.2018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4869CB08-8DFB-43EE-8356-5BB434D75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074CC1A3-EE56-427E-A22A-94161CD5C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7628-756B-4314-8317-5392EA2FDD4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60679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xmlns="" id="{B354FBEE-4F11-4B0D-BD8A-D24075D71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1705-18BB-4B01-B1D1-D28C45847808}" type="datetimeFigureOut">
              <a:rPr lang="de-DE" smtClean="0"/>
              <a:pPr/>
              <a:t>18.11.2018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xmlns="" id="{7358688F-140D-488D-BD06-8BFAEA3E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xmlns="" id="{880B997B-70DA-4E11-9C14-15AAAFDE6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7628-756B-4314-8317-5392EA2FDD4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667778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DE56B2BF-D215-4EE3-9F95-BBF42E9A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AD419442-BB93-45CA-82CB-91AED9E90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470BD6E0-83BF-47BD-AE91-7531BF4A3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11DB3997-67D6-4448-8C2A-F3B70335A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1705-18BB-4B01-B1D1-D28C45847808}" type="datetimeFigureOut">
              <a:rPr lang="de-DE" smtClean="0"/>
              <a:pPr/>
              <a:t>18.11.2018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70001D90-2A49-4EDC-A07F-EAC2BAA1E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4B1C8E86-C12D-40CB-B23E-38DD0B775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7628-756B-4314-8317-5392EA2FDD4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793091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1E44CA9-F59D-43AD-AE86-0389671DF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xmlns="" id="{F7B589EC-A323-4EBA-8625-5D4697440D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xmlns="" id="{4F471917-65AD-4105-B8CB-565F9E6029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xmlns="" id="{87F13DB4-06A3-473F-AD1D-EA05F593E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01705-18BB-4B01-B1D1-D28C45847808}" type="datetimeFigureOut">
              <a:rPr lang="de-DE" smtClean="0"/>
              <a:pPr/>
              <a:t>18.11.2018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xmlns="" id="{594C513D-0D6F-40BB-ABF9-752315A4C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xmlns="" id="{3E6B69D1-9A23-4D88-85EB-F1DE24291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17628-756B-4314-8317-5392EA2FDD4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44382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xmlns="" id="{4EC2322A-22C3-46FB-927B-DA574A7AB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xmlns="" id="{E0B272DB-F0D8-4B9F-A06E-626960F5F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DD07EBC-FCD0-44EE-A66F-36F53DC6A0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01705-18BB-4B01-B1D1-D28C45847808}" type="datetimeFigureOut">
              <a:rPr lang="de-DE" smtClean="0"/>
              <a:pPr/>
              <a:t>18.11.2018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A534D3F-B01A-435B-8C38-85582603F4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B3B4F32-0D22-4555-8767-9B6926ED2B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17628-756B-4314-8317-5392EA2FDD4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175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782170D-A9AB-4252-A9F5-5B1B51DEC6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36189"/>
            <a:ext cx="9144000" cy="1828801"/>
          </a:xfrm>
        </p:spPr>
        <p:txBody>
          <a:bodyPr>
            <a:normAutofit/>
          </a:bodyPr>
          <a:lstStyle/>
          <a:p>
            <a:r>
              <a:rPr lang="zh-CN" altLang="de-DE" sz="4800" dirty="0"/>
              <a:t>以利亚的纠结和使命</a:t>
            </a:r>
            <a:endParaRPr lang="de-DE" sz="48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B828BD94-F10A-4B48-8DD9-8FC2DD5278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8436" y="4251489"/>
            <a:ext cx="5379563" cy="1006310"/>
          </a:xfrm>
        </p:spPr>
        <p:txBody>
          <a:bodyPr>
            <a:normAutofit/>
          </a:bodyPr>
          <a:lstStyle/>
          <a:p>
            <a:r>
              <a:rPr lang="zh-CN" altLang="de-DE" sz="3200" dirty="0"/>
              <a:t>列王纪上</a:t>
            </a:r>
            <a:r>
              <a:rPr lang="de-DE" altLang="zh-CN" sz="3200" dirty="0"/>
              <a:t>19</a:t>
            </a:r>
            <a:r>
              <a:rPr lang="zh-CN" altLang="de-DE" sz="3200" dirty="0"/>
              <a:t>章</a:t>
            </a:r>
            <a:r>
              <a:rPr lang="de-DE" altLang="zh-CN" sz="3200" dirty="0"/>
              <a:t>1-18</a:t>
            </a:r>
            <a:r>
              <a:rPr lang="zh-CN" altLang="de-DE" sz="3200" dirty="0"/>
              <a:t>节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xmlns="" val="2544379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FBFEAE9D-F3DF-4970-87B2-E16B9598C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引言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D8CDB3E5-AEE4-4C8B-BDF1-8AF6A701D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4350"/>
            <a:ext cx="10515600" cy="435133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de-DE" altLang="zh-CN" dirty="0">
                <a:latin typeface="SimSun" pitchFamily="2" charset="-122"/>
                <a:ea typeface="SimSun" pitchFamily="2" charset="-122"/>
              </a:rPr>
              <a:t>1</a:t>
            </a:r>
            <a:r>
              <a:rPr lang="de-DE" altLang="zh-CN" dirty="0" smtClean="0">
                <a:latin typeface="SimSun" pitchFamily="2" charset="-122"/>
                <a:ea typeface="SimSun" pitchFamily="2" charset="-122"/>
              </a:rPr>
              <a:t>.</a:t>
            </a: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基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督徒的人生是事奉人生，在事奉中信仰从枯燥的理念转为生动的生命经验。</a:t>
            </a:r>
          </a:p>
          <a:p>
            <a:pPr>
              <a:buNone/>
            </a:pPr>
            <a:r>
              <a:rPr lang="de-DE" altLang="zh-CN" dirty="0">
                <a:latin typeface="SimSun" pitchFamily="2" charset="-122"/>
                <a:ea typeface="SimSun" pitchFamily="2" charset="-122"/>
              </a:rPr>
              <a:t>2</a:t>
            </a:r>
            <a:r>
              <a:rPr lang="de-DE" altLang="zh-CN" dirty="0" smtClean="0">
                <a:latin typeface="SimSun" pitchFamily="2" charset="-122"/>
                <a:ea typeface="SimSun" pitchFamily="2" charset="-122"/>
              </a:rPr>
              <a:t>.</a:t>
            </a: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事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奉是美好的，但辛苦。会经历疲劳、困乏、无助、透支甚至逼迫。</a:t>
            </a:r>
          </a:p>
          <a:p>
            <a:pPr>
              <a:buNone/>
            </a:pPr>
            <a:r>
              <a:rPr lang="de-DE" altLang="zh-CN" dirty="0">
                <a:latin typeface="SimSun" pitchFamily="2" charset="-122"/>
                <a:ea typeface="SimSun" pitchFamily="2" charset="-122"/>
              </a:rPr>
              <a:t>3</a:t>
            </a:r>
            <a:r>
              <a:rPr lang="de-DE" altLang="zh-CN" dirty="0" smtClean="0">
                <a:latin typeface="SimSun" pitchFamily="2" charset="-122"/>
                <a:ea typeface="SimSun" pitchFamily="2" charset="-122"/>
              </a:rPr>
              <a:t>.</a:t>
            </a: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在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事奉的压力和疲倦中，我们会体验到什么？可能对属灵生会产生怎样的影响？是否曾在疲惫中对事奉产生厌倦和排斥？</a:t>
            </a:r>
          </a:p>
          <a:p>
            <a:pPr>
              <a:buNone/>
            </a:pPr>
            <a:r>
              <a:rPr lang="de-DE" altLang="zh-CN" dirty="0" smtClean="0">
                <a:latin typeface="SimSun" pitchFamily="2" charset="-122"/>
                <a:ea typeface="SimSun" pitchFamily="2" charset="-122"/>
              </a:rPr>
              <a:t>4.</a:t>
            </a: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警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觉压力和疲倦中的属灵危机，学习健康面对，避免服事的辛劳成为属灵生命的杀手</a:t>
            </a: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。</a:t>
            </a:r>
          </a:p>
          <a:p>
            <a:pPr>
              <a:buNone/>
            </a:pPr>
            <a:r>
              <a:rPr lang="de-DE" altLang="zh-CN" dirty="0" smtClean="0">
                <a:latin typeface="SimSun" pitchFamily="2" charset="-122"/>
                <a:ea typeface="SimSun" pitchFamily="2" charset="-122"/>
              </a:rPr>
              <a:t>5.</a:t>
            </a: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教会作为属灵整体，如何在服事中共同成长，不使服事仅成为部分同工的责任和义务。</a:t>
            </a:r>
          </a:p>
          <a:p>
            <a:pPr>
              <a:buNone/>
            </a:pPr>
            <a:r>
              <a:rPr lang="de-DE" altLang="zh-CN" dirty="0" smtClean="0">
                <a:latin typeface="SimSun" pitchFamily="2" charset="-122"/>
                <a:ea typeface="SimSun" pitchFamily="2" charset="-122"/>
              </a:rPr>
              <a:t>6.</a:t>
            </a: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以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利亚，一个伟大先知在事奉中的挣扎历程可成为每个事奉者的提醒。</a:t>
            </a:r>
          </a:p>
          <a:p>
            <a:endParaRPr lang="zh-CN" altLang="de-DE" dirty="0">
              <a:latin typeface="SimSun" pitchFamily="2" charset="-122"/>
              <a:ea typeface="SimSun" pitchFamily="2" charset="-122"/>
            </a:endParaRPr>
          </a:p>
          <a:p>
            <a:endParaRPr lang="de-DE" dirty="0">
              <a:latin typeface="SimSun" pitchFamily="2" charset="-122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4631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10B93AF-BBFE-4B54-8030-546E93C2D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经文的理解和应用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C8E42B93-6AF5-4994-895B-2770ACBE1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altLang="zh-CN" dirty="0">
                <a:latin typeface="SimSun" pitchFamily="2" charset="-122"/>
                <a:ea typeface="SimSun" pitchFamily="2" charset="-122"/>
              </a:rPr>
              <a:t>1</a:t>
            </a:r>
            <a:r>
              <a:rPr lang="de-DE" altLang="zh-CN" dirty="0" smtClean="0">
                <a:latin typeface="SimSun" pitchFamily="2" charset="-122"/>
                <a:ea typeface="SimSun" pitchFamily="2" charset="-122"/>
              </a:rPr>
              <a:t>.</a:t>
            </a: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神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忠心的仆人以利亚，经历过神的信实和大能。</a:t>
            </a:r>
          </a:p>
          <a:p>
            <a:pPr>
              <a:buNone/>
            </a:pPr>
            <a:r>
              <a:rPr lang="de-DE" altLang="zh-CN" dirty="0">
                <a:latin typeface="SimSun" pitchFamily="2" charset="-122"/>
                <a:ea typeface="SimSun" pitchFamily="2" charset="-122"/>
              </a:rPr>
              <a:t>2</a:t>
            </a:r>
            <a:r>
              <a:rPr lang="de-DE" altLang="zh-CN" dirty="0" smtClean="0">
                <a:latin typeface="SimSun" pitchFamily="2" charset="-122"/>
                <a:ea typeface="SimSun" pitchFamily="2" charset="-122"/>
              </a:rPr>
              <a:t>.</a:t>
            </a: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有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丰富属灵经历的以利亚在内外压力、逼迫和疲劳中陷入属灵低潮和危机。</a:t>
            </a:r>
          </a:p>
          <a:p>
            <a:pPr>
              <a:buNone/>
            </a:pPr>
            <a:r>
              <a:rPr lang="de-DE" altLang="zh-CN" dirty="0">
                <a:latin typeface="SimSun" pitchFamily="2" charset="-122"/>
                <a:ea typeface="SimSun" pitchFamily="2" charset="-122"/>
              </a:rPr>
              <a:t>3</a:t>
            </a:r>
            <a:r>
              <a:rPr lang="de-DE" altLang="zh-CN" dirty="0" smtClean="0">
                <a:latin typeface="SimSun" pitchFamily="2" charset="-122"/>
                <a:ea typeface="SimSun" pitchFamily="2" charset="-122"/>
              </a:rPr>
              <a:t>.</a:t>
            </a: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属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灵低潮中的眼光：委屈、抱怨、自怜、失望。</a:t>
            </a:r>
          </a:p>
          <a:p>
            <a:pPr>
              <a:buNone/>
            </a:pPr>
            <a:r>
              <a:rPr lang="de-DE" altLang="zh-CN" dirty="0">
                <a:latin typeface="SimSun" pitchFamily="2" charset="-122"/>
                <a:ea typeface="SimSun" pitchFamily="2" charset="-122"/>
              </a:rPr>
              <a:t>4</a:t>
            </a:r>
            <a:r>
              <a:rPr lang="de-DE" altLang="zh-CN" dirty="0" smtClean="0">
                <a:latin typeface="SimSun" pitchFamily="2" charset="-122"/>
                <a:ea typeface="SimSun" pitchFamily="2" charset="-122"/>
              </a:rPr>
              <a:t>.</a:t>
            </a: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属</a:t>
            </a:r>
            <a:r>
              <a:rPr lang="zh-CN" altLang="de-DE" dirty="0">
                <a:latin typeface="SimSun" pitchFamily="2" charset="-122"/>
                <a:ea typeface="SimSun" pitchFamily="2" charset="-122"/>
              </a:rPr>
              <a:t>灵低谷中的行为和态度：自我有限、弱小无助，自我封闭、不愿前行、冷漠放弃。</a:t>
            </a:r>
          </a:p>
          <a:p>
            <a:endParaRPr lang="de-DE" dirty="0">
              <a:latin typeface="SimSun" pitchFamily="2" charset="-122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2488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A35FF32-9FDA-4F69-BCDF-78123A3E4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/>
              <a:t>经文的理解和应用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A9722F3D-20D7-4B6F-9E04-7935C039C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altLang="zh-CN" dirty="0" smtClean="0">
                <a:latin typeface="SimSun" pitchFamily="2" charset="-122"/>
                <a:ea typeface="SimSun" pitchFamily="2" charset="-122"/>
              </a:rPr>
              <a:t>5.</a:t>
            </a: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属灵低谷中需要有外在天使般针对需要的切实帮助，需要扶持、鼓励和提醒。</a:t>
            </a:r>
            <a:endParaRPr lang="de-DE" altLang="zh-CN" dirty="0" smtClean="0">
              <a:latin typeface="SimSun" pitchFamily="2" charset="-122"/>
              <a:ea typeface="SimSun" pitchFamily="2" charset="-122"/>
            </a:endParaRPr>
          </a:p>
          <a:p>
            <a:pPr>
              <a:buNone/>
            </a:pPr>
            <a:r>
              <a:rPr lang="de-DE" altLang="zh-CN" dirty="0" smtClean="0">
                <a:latin typeface="SimSun" pitchFamily="2" charset="-122"/>
                <a:ea typeface="SimSun" pitchFamily="2" charset="-122"/>
              </a:rPr>
              <a:t>6.</a:t>
            </a: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低潮中需要体力心力的休整，需要在神的话语中的省思，看见神的作为，重新拓展眼光。</a:t>
            </a:r>
          </a:p>
          <a:p>
            <a:pPr>
              <a:buNone/>
            </a:pPr>
            <a:r>
              <a:rPr lang="de-DE" altLang="zh-CN" dirty="0" smtClean="0">
                <a:latin typeface="SimSun" pitchFamily="2" charset="-122"/>
                <a:ea typeface="SimSun" pitchFamily="2" charset="-122"/>
              </a:rPr>
              <a:t>7.</a:t>
            </a: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找回信心，重新得力，继续上路前行，与属灵同伴共同承担使命。</a:t>
            </a:r>
            <a:endParaRPr lang="de-DE" altLang="zh-CN" dirty="0" smtClean="0">
              <a:latin typeface="SimSun" pitchFamily="2" charset="-122"/>
              <a:ea typeface="SimSun" pitchFamily="2" charset="-122"/>
            </a:endParaRPr>
          </a:p>
          <a:p>
            <a:pPr>
              <a:buNone/>
            </a:pPr>
            <a:r>
              <a:rPr lang="de-DE" altLang="zh-CN" dirty="0" smtClean="0">
                <a:latin typeface="SimSun" pitchFamily="2" charset="-122"/>
                <a:ea typeface="SimSun" pitchFamily="2" charset="-122"/>
              </a:rPr>
              <a:t>8.</a:t>
            </a:r>
            <a:r>
              <a:rPr lang="zh-CN" altLang="de-DE" dirty="0" smtClean="0">
                <a:latin typeface="SimSun" pitchFamily="2" charset="-122"/>
                <a:ea typeface="SimSun" pitchFamily="2" charset="-122"/>
              </a:rPr>
              <a:t>在使命承担中每个人所做的固然有限，但神在个人之外彰显能力和作为。</a:t>
            </a:r>
          </a:p>
          <a:p>
            <a:endParaRPr lang="de-DE" dirty="0">
              <a:latin typeface="SimSun" pitchFamily="2" charset="-122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9988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533</Words>
  <Application>Microsoft Office PowerPoint</Application>
  <PresentationFormat>Benutzerdefiniert</PresentationFormat>
  <Paragraphs>19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Office</vt:lpstr>
      <vt:lpstr>以利亚的纠结和使命</vt:lpstr>
      <vt:lpstr>引言</vt:lpstr>
      <vt:lpstr>经文的理解和应用</vt:lpstr>
      <vt:lpstr>经文的理解和应用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HP</dc:creator>
  <cp:lastModifiedBy>Dongdong</cp:lastModifiedBy>
  <cp:revision>11</cp:revision>
  <dcterms:created xsi:type="dcterms:W3CDTF">2018-11-15T10:53:58Z</dcterms:created>
  <dcterms:modified xsi:type="dcterms:W3CDTF">2018-11-18T00:03:49Z</dcterms:modified>
</cp:coreProperties>
</file>