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70" r:id="rId6"/>
    <p:sldId id="271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0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9381-9232-4907-8CD3-79A80057D6FC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CCE-C473-4AB3-8695-D9D633BF284A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讲题：「最大的诫命」</a:t>
            </a:r>
            <a:br>
              <a:rPr lang="zh-TW" altLang="zh-TW" b="1" dirty="0" smtClean="0"/>
            </a:br>
            <a:r>
              <a:rPr lang="zh-TW" altLang="zh-TW" b="1" dirty="0" smtClean="0"/>
              <a:t>经文：利十九</a:t>
            </a:r>
            <a:r>
              <a:rPr lang="en-US" altLang="zh-TW" b="1" dirty="0" smtClean="0"/>
              <a:t>1-18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蔡定邦老师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德华福音会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香港</a:t>
            </a:r>
            <a:r>
              <a:rPr lang="en-US" altLang="zh-TW" sz="4000" b="1" dirty="0" smtClean="0"/>
              <a:t>/</a:t>
            </a:r>
            <a:r>
              <a:rPr lang="zh-TW" altLang="en-US" sz="4000" b="1" dirty="0" smtClean="0"/>
              <a:t>世界各地</a:t>
            </a:r>
            <a:r>
              <a:rPr lang="zh-TW" altLang="zh-TW" sz="4000" b="1" dirty="0" smtClean="0"/>
              <a:t>贫富悬殊</a:t>
            </a:r>
            <a:r>
              <a:rPr lang="zh-TW" altLang="en-US" sz="4000" b="1" dirty="0" smtClean="0"/>
              <a:t>问题严重</a:t>
            </a:r>
            <a:endParaRPr lang="zh-TW" altLang="en-US" sz="4000" b="1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955018"/>
            <a:ext cx="4572000" cy="2533650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47102"/>
            <a:ext cx="2749883" cy="29820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" y="4329197"/>
            <a:ext cx="3738611" cy="24861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15" y="1347102"/>
            <a:ext cx="4150120" cy="259382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366054" y="6488668"/>
            <a:ext cx="398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太空舱，面积</a:t>
            </a:r>
            <a:r>
              <a:rPr lang="en-US" altLang="zh-TW" dirty="0" smtClean="0"/>
              <a:t>1.6</a:t>
            </a:r>
            <a:r>
              <a:rPr lang="zh-TW" altLang="en-US" dirty="0" smtClean="0"/>
              <a:t>平方米，</a:t>
            </a:r>
            <a:r>
              <a:rPr lang="en-US" altLang="zh-TW" dirty="0" smtClean="0"/>
              <a:t>380€/</a:t>
            </a:r>
            <a:r>
              <a:rPr lang="en-US" altLang="zh-TW" dirty="0" err="1" smtClean="0"/>
              <a:t>monat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坚尼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基尼系数（</a:t>
            </a:r>
            <a:r>
              <a:rPr lang="en-US" altLang="zh-TW" b="1" dirty="0" smtClean="0"/>
              <a:t>Gini coefficient</a:t>
            </a:r>
            <a:r>
              <a:rPr lang="zh-TW" altLang="en-US" b="1" dirty="0" smtClean="0"/>
              <a:t>）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" y="1449152"/>
            <a:ext cx="4967418" cy="248599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" y="4045578"/>
            <a:ext cx="5082748" cy="25656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45" y="1690689"/>
            <a:ext cx="3828455" cy="23963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45" y="4589275"/>
            <a:ext cx="3543891" cy="193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在你们的地收割庄稼，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不可割尽田角，也不可拾取所遗落的。不可摘尽葡萄园的果子，也不可拾取葡萄园所掉的果子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要留给穷人和寄居的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。我是耶和华－你们的上帝。</a:t>
            </a:r>
            <a:r>
              <a:rPr lang="en-US" altLang="zh-TW" dirty="0" smtClean="0"/>
              <a:t>					</a:t>
            </a:r>
            <a:r>
              <a:rPr lang="zh-TW" altLang="en-US" dirty="0" smtClean="0"/>
              <a:t>利</a:t>
            </a:r>
            <a:r>
              <a:rPr lang="en-US" altLang="zh-TW" dirty="0" smtClean="0"/>
              <a:t>19.9-10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这段经文对于今天</a:t>
            </a:r>
            <a:r>
              <a:rPr lang="zh-TW" altLang="zh-TW" dirty="0" smtClean="0"/>
              <a:t>贫富悬殊</a:t>
            </a:r>
            <a:r>
              <a:rPr lang="zh-TW" altLang="en-US" dirty="0" smtClean="0"/>
              <a:t>的社会有何含义？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 </a:t>
            </a:r>
            <a:r>
              <a:rPr lang="zh-TW" altLang="zh-TW" b="1" dirty="0" smtClean="0"/>
              <a:t>谁是爱人如己中的「人」？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7524"/>
            <a:ext cx="7886700" cy="46694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不可报仇，也不可埋怨你本国的子民，却要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爱人如己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。我是耶和华。 </a:t>
            </a:r>
            <a:r>
              <a:rPr lang="en-US" altLang="zh-TW" dirty="0" smtClean="0"/>
              <a:t>			</a:t>
            </a:r>
            <a:r>
              <a:rPr lang="zh-TW" altLang="en-US" dirty="0" smtClean="0"/>
              <a:t>利</a:t>
            </a:r>
            <a:r>
              <a:rPr lang="en-US" altLang="zh-TW" dirty="0" smtClean="0"/>
              <a:t>19.18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希伯来</a:t>
            </a:r>
            <a:r>
              <a:rPr lang="zh-TW" altLang="zh-TW" sz="2800" dirty="0" smtClean="0"/>
              <a:t>文</a:t>
            </a:r>
            <a:r>
              <a:rPr lang="zh-TW" altLang="zh-TW" sz="2800" dirty="0"/>
              <a:t>的</a:t>
            </a:r>
            <a:r>
              <a:rPr lang="en-US" altLang="zh-TW" sz="2800" i="1" dirty="0" err="1"/>
              <a:t>rēa</a:t>
            </a:r>
            <a:r>
              <a:rPr lang="en-US" altLang="zh-TW" sz="2800" i="1" dirty="0"/>
              <a:t>‛</a:t>
            </a:r>
            <a:r>
              <a:rPr lang="en-US" altLang="zh-TW" sz="2800" dirty="0"/>
              <a:t> </a:t>
            </a:r>
            <a:r>
              <a:rPr lang="zh-TW" altLang="zh-TW" sz="2800" dirty="0"/>
              <a:t>包含很多</a:t>
            </a:r>
            <a:r>
              <a:rPr lang="zh-TW" altLang="zh-TW" sz="2800" dirty="0" smtClean="0"/>
              <a:t>意思</a:t>
            </a:r>
            <a:r>
              <a:rPr lang="zh-TW" altLang="en-US" sz="2800" dirty="0" smtClean="0"/>
              <a:t>：</a:t>
            </a:r>
            <a:r>
              <a:rPr lang="zh-TW" altLang="zh-TW" sz="2800" dirty="0" smtClean="0"/>
              <a:t>朋友，亲密朋友，或者泛指人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希腊文七十士译本将</a:t>
            </a:r>
            <a:r>
              <a:rPr lang="en-US" altLang="zh-TW" sz="2800" i="1" dirty="0" err="1" smtClean="0"/>
              <a:t>rēa</a:t>
            </a:r>
            <a:r>
              <a:rPr lang="en-US" altLang="zh-TW" sz="2800" i="1" dirty="0"/>
              <a:t>‛</a:t>
            </a:r>
            <a:r>
              <a:rPr lang="en-US" altLang="zh-TW" sz="2800" dirty="0"/>
              <a:t> </a:t>
            </a:r>
            <a:r>
              <a:rPr lang="zh-TW" altLang="zh-TW" sz="2800" dirty="0" smtClean="0"/>
              <a:t>译作</a:t>
            </a:r>
            <a:r>
              <a:rPr lang="en-US" altLang="zh-TW" sz="2800" i="1" dirty="0" err="1" smtClean="0"/>
              <a:t>plēsion</a:t>
            </a:r>
            <a:r>
              <a:rPr lang="zh-TW" altLang="zh-TW" sz="2800" dirty="0"/>
              <a:t>，</a:t>
            </a:r>
            <a:r>
              <a:rPr lang="en-US" altLang="zh-TW" sz="2800" i="1" dirty="0" err="1" smtClean="0"/>
              <a:t>plēsion</a:t>
            </a:r>
            <a:r>
              <a:rPr lang="en-US" altLang="zh-TW" sz="2800" i="1" dirty="0" smtClean="0"/>
              <a:t> </a:t>
            </a:r>
            <a:r>
              <a:rPr lang="en-US" altLang="zh-TW" sz="2800" dirty="0" smtClean="0"/>
              <a:t>=</a:t>
            </a:r>
            <a:r>
              <a:rPr lang="zh-TW" altLang="zh-TW" sz="2800" dirty="0" smtClean="0"/>
              <a:t>「邻舍」，所以路加福音将「爱人如己」译为「爱邻舍如同自己」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但并没有解决问题，因为邻舍的意思同样亦很阔</a:t>
            </a:r>
            <a:r>
              <a:rPr lang="en-US" altLang="zh-TW" sz="2800" dirty="0" smtClean="0"/>
              <a:t>〔</a:t>
            </a:r>
            <a:r>
              <a:rPr lang="zh-TW" altLang="zh-TW" sz="2800" dirty="0" smtClean="0"/>
              <a:t>今天在中国、香港或是德国，大家认识我们的邻舍吗？</a:t>
            </a:r>
            <a:r>
              <a:rPr lang="en-US" altLang="zh-TW" sz="2800" dirty="0" smtClean="0"/>
              <a:t>〕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56736"/>
            <a:ext cx="7886700" cy="5535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「爱</a:t>
            </a:r>
            <a:r>
              <a:rPr lang="en-US" altLang="zh-TW" i="1" dirty="0" err="1" smtClean="0"/>
              <a:t>rēa</a:t>
            </a:r>
            <a:r>
              <a:rPr lang="en-US" altLang="zh-TW" i="1" dirty="0"/>
              <a:t>‛ </a:t>
            </a:r>
            <a:r>
              <a:rPr lang="zh-TW" altLang="zh-TW" dirty="0"/>
              <a:t>如同自己」是</a:t>
            </a:r>
            <a:r>
              <a:rPr lang="en-US" altLang="zh-TW" dirty="0" smtClean="0"/>
              <a:t>9-18</a:t>
            </a:r>
            <a:r>
              <a:rPr lang="zh-TW" altLang="zh-TW" dirty="0" smtClean="0"/>
              <a:t>节这段经文的总结，</a:t>
            </a:r>
            <a:r>
              <a:rPr lang="en-US" altLang="zh-TW" i="1" dirty="0" err="1" smtClean="0"/>
              <a:t>rēa</a:t>
            </a:r>
            <a:r>
              <a:rPr lang="en-US" altLang="zh-TW" i="1" dirty="0"/>
              <a:t>‛</a:t>
            </a:r>
            <a:r>
              <a:rPr lang="en-US" altLang="zh-TW" dirty="0"/>
              <a:t> </a:t>
            </a:r>
            <a:r>
              <a:rPr lang="zh-TW" altLang="zh-TW" dirty="0" smtClean="0"/>
              <a:t>便是经文上文中所</a:t>
            </a:r>
            <a:r>
              <a:rPr lang="zh-TW" altLang="zh-TW" dirty="0"/>
              <a:t>指的不同的</a:t>
            </a:r>
            <a:r>
              <a:rPr lang="zh-TW" altLang="zh-TW" dirty="0" smtClean="0"/>
              <a:t>人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9-10</a:t>
            </a:r>
            <a:r>
              <a:rPr lang="zh-TW" altLang="zh-TW" sz="2800" dirty="0" smtClean="0"/>
              <a:t>节的穷人和寄居的</a:t>
            </a:r>
            <a:r>
              <a:rPr lang="en-US" altLang="zh-TW" sz="2800" dirty="0" smtClean="0"/>
              <a:t>/ 11-12</a:t>
            </a:r>
            <a:r>
              <a:rPr lang="zh-TW" altLang="zh-TW" sz="2800" dirty="0" smtClean="0"/>
              <a:t>节被你偷盗和</a:t>
            </a:r>
            <a:r>
              <a:rPr lang="zh-TW" altLang="en-US" sz="2800" dirty="0" smtClean="0"/>
              <a:t>说谎话</a:t>
            </a:r>
            <a:r>
              <a:rPr lang="zh-TW" altLang="zh-TW" sz="2800" dirty="0" smtClean="0"/>
              <a:t>欺骗的</a:t>
            </a:r>
            <a:r>
              <a:rPr lang="en-US" altLang="zh-TW" sz="2800" dirty="0" smtClean="0"/>
              <a:t>/ 13-14</a:t>
            </a:r>
            <a:r>
              <a:rPr lang="zh-TW" altLang="zh-TW" sz="2800" dirty="0" smtClean="0"/>
              <a:t>节被你欺负的邻舍，克扣工资的工人，和被你作弄的聋</a:t>
            </a:r>
            <a:r>
              <a:rPr lang="zh-TW" altLang="en-US" sz="2800" dirty="0" smtClean="0"/>
              <a:t>子</a:t>
            </a:r>
            <a:r>
              <a:rPr lang="zh-TW" altLang="zh-TW" sz="2800" dirty="0" smtClean="0"/>
              <a:t>、</a:t>
            </a:r>
            <a:r>
              <a:rPr lang="zh-TW" altLang="en-US" sz="2800" dirty="0" smtClean="0"/>
              <a:t>瞎子</a:t>
            </a:r>
            <a:r>
              <a:rPr lang="en-US" altLang="zh-TW" sz="2800" dirty="0" smtClean="0"/>
              <a:t>/ 15-16</a:t>
            </a:r>
            <a:r>
              <a:rPr lang="zh-TW" altLang="zh-TW" sz="2800" dirty="0" smtClean="0"/>
              <a:t>节因你偏私袒护、而受到伤害的另一边的人，与及被你搬弄是非而受损的人</a:t>
            </a:r>
            <a:r>
              <a:rPr lang="en-US" altLang="zh-TW" sz="2800" dirty="0" smtClean="0"/>
              <a:t>/ 17</a:t>
            </a:r>
            <a:r>
              <a:rPr lang="zh-TW" altLang="zh-TW" sz="2800" dirty="0" smtClean="0"/>
              <a:t>节「心里所恨的弟兄」，表面上的弟兄、好朋友，但其实怀恨在心</a:t>
            </a:r>
            <a:endParaRPr lang="zh-TW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「爱人如己」中的「人」即是</a:t>
            </a:r>
            <a:r>
              <a:rPr lang="zh-TW" altLang="zh-TW" sz="2800" dirty="0" smtClean="0">
                <a:solidFill>
                  <a:srgbClr val="FF0000"/>
                </a:solidFill>
              </a:rPr>
              <a:t>「</a:t>
            </a:r>
            <a:r>
              <a:rPr lang="zh-TW" altLang="zh-TW" sz="2800" dirty="0">
                <a:solidFill>
                  <a:srgbClr val="FF0000"/>
                </a:solidFill>
              </a:rPr>
              <a:t>他人」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伦理学上的</a:t>
            </a:r>
            <a:r>
              <a:rPr lang="zh-TW" altLang="en-US" sz="2800" dirty="0" smtClean="0">
                <a:solidFill>
                  <a:srgbClr val="FF0000"/>
                </a:solidFill>
              </a:rPr>
              <a:t>「他者」</a:t>
            </a:r>
            <a:r>
              <a:rPr lang="zh-TW" altLang="en-US" sz="2800" dirty="0" smtClean="0"/>
              <a:t>，</a:t>
            </a:r>
            <a:r>
              <a:rPr lang="zh-TW" altLang="zh-TW" sz="2800" dirty="0" smtClean="0">
                <a:solidFill>
                  <a:srgbClr val="FF0000"/>
                </a:solidFill>
              </a:rPr>
              <a:t>一位有别于自己的人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甚至是一位</a:t>
            </a:r>
            <a:r>
              <a:rPr lang="zh-TW" altLang="zh-TW" sz="2800" dirty="0" smtClean="0"/>
              <a:t>你</a:t>
            </a:r>
            <a:r>
              <a:rPr lang="zh-TW" altLang="en-US" sz="2800" dirty="0" smtClean="0"/>
              <a:t>不喜欢</a:t>
            </a:r>
            <a:r>
              <a:rPr lang="zh-TW" altLang="zh-TW" sz="2800" dirty="0" smtClean="0"/>
              <a:t>、但却是需要你去关心的</a:t>
            </a:r>
            <a:r>
              <a:rPr lang="zh-TW" altLang="zh-TW" sz="2800" dirty="0"/>
              <a:t>人！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利未记中的大小诫命，是我们必须遵守的「神圣的命令」，以至我们可以从世俗社会分别出来，成为一群圣洁的子民，为上帝所喜悦。愿我们都谨记从上帝而来的命令！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结语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82811"/>
            <a:ext cx="7886700" cy="4967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HK" altLang="zh-TW" dirty="0" smtClean="0"/>
              <a:t>这是</a:t>
            </a:r>
            <a:r>
              <a:rPr lang="zh-TW" altLang="zh-TW" dirty="0" smtClean="0"/>
              <a:t>最大的诫命</a:t>
            </a:r>
            <a:r>
              <a:rPr lang="en-US" altLang="zh-TW" dirty="0" smtClean="0"/>
              <a:t>→</a:t>
            </a:r>
            <a:r>
              <a:rPr lang="zh-TW" altLang="en-US" dirty="0" smtClean="0"/>
              <a:t>广东话「</a:t>
            </a:r>
            <a:r>
              <a:rPr lang="zh-TW" altLang="zh-TW" dirty="0" smtClean="0"/>
              <a:t>无得拣</a:t>
            </a:r>
            <a:r>
              <a:rPr lang="zh-TW" altLang="en-US" dirty="0" smtClean="0"/>
              <a:t>」</a:t>
            </a:r>
            <a:r>
              <a:rPr lang="en-US" altLang="zh-TW" dirty="0" smtClean="0"/>
              <a:t>/ </a:t>
            </a:r>
            <a:r>
              <a:rPr lang="zh-TW" altLang="en-US" dirty="0" smtClean="0"/>
              <a:t>没有选择</a:t>
            </a:r>
            <a:r>
              <a:rPr lang="zh-TW" altLang="zh-TW" dirty="0" smtClean="0"/>
              <a:t>！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彼前</a:t>
            </a:r>
            <a:r>
              <a:rPr lang="en-US" altLang="zh-TW" dirty="0" smtClean="0"/>
              <a:t>4.7-10</a:t>
            </a:r>
            <a:r>
              <a:rPr lang="zh-TW" altLang="zh-TW" dirty="0" smtClean="0"/>
              <a:t>：</a:t>
            </a:r>
            <a:r>
              <a:rPr lang="en-US" altLang="zh-TW" baseline="30000" dirty="0" smtClean="0"/>
              <a:t>7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万物的结局近了。所以，你们要谨慎自守，警醒祷告…</a:t>
            </a: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彼</a:t>
            </a:r>
            <a:r>
              <a:rPr lang="zh-TW" altLang="zh-TW" dirty="0"/>
              <a:t>前</a:t>
            </a:r>
            <a:r>
              <a:rPr lang="en-US" altLang="zh-TW" dirty="0" smtClean="0"/>
              <a:t>2.9</a:t>
            </a:r>
            <a:r>
              <a:rPr lang="zh-TW" altLang="en-US" dirty="0" smtClean="0"/>
              <a:t>：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惟有你们是被拣选的族类，是有君尊的祭司，是圣洁的国度，是属上帝的子民，要叫你们宣扬那召你们出黑暗入奇妙光明者的美德。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指的不单是传福音</a:t>
            </a:r>
            <a:r>
              <a:rPr lang="en-US" altLang="zh-TW" dirty="0" smtClean="0"/>
              <a:t>【</a:t>
            </a:r>
            <a:r>
              <a:rPr lang="zh-TW" altLang="en-US" dirty="0" smtClean="0"/>
              <a:t>三福、四律</a:t>
            </a:r>
            <a:r>
              <a:rPr lang="en-US" altLang="zh-TW" dirty="0" smtClean="0"/>
              <a:t>】</a:t>
            </a:r>
            <a:r>
              <a:rPr lang="zh-TW" altLang="zh-TW" dirty="0" smtClean="0"/>
              <a:t>；</a:t>
            </a:r>
            <a:r>
              <a:rPr lang="zh-TW" altLang="en-US" dirty="0" smtClean="0"/>
              <a:t>还</a:t>
            </a:r>
            <a:r>
              <a:rPr lang="zh-TW" altLang="zh-TW" dirty="0" smtClean="0"/>
              <a:t>应该包括传扬上帝的美德，包括祂所创造这个原来美好、公义的世界，但因人类的自私、贪婪而</a:t>
            </a:r>
            <a:r>
              <a:rPr lang="zh-TW" altLang="en-US" dirty="0" smtClean="0"/>
              <a:t>屡遭</a:t>
            </a:r>
            <a:r>
              <a:rPr lang="zh-TW" altLang="zh-TW" dirty="0" smtClean="0"/>
              <a:t>破坏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宣扬祂的美德，同时还包括谴责邪恶和不公义→旧约先知经常作的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引言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7523"/>
            <a:ext cx="7886700" cy="506627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主耶稣论</a:t>
            </a:r>
            <a:r>
              <a:rPr lang="zh-TW" altLang="zh-TW" dirty="0" smtClean="0"/>
              <a:t>到</a:t>
            </a:r>
            <a:r>
              <a:rPr lang="zh-TW" altLang="en-US" dirty="0" smtClean="0"/>
              <a:t>最大的诫命（太</a:t>
            </a:r>
            <a:r>
              <a:rPr lang="en-US" altLang="zh-TW" dirty="0" smtClean="0"/>
              <a:t>22.34-40 // </a:t>
            </a:r>
            <a:r>
              <a:rPr lang="zh-TW" altLang="en-US" dirty="0" smtClean="0"/>
              <a:t>可</a:t>
            </a:r>
            <a:r>
              <a:rPr lang="en-US" altLang="zh-TW" dirty="0" smtClean="0"/>
              <a:t>12.28-34 // </a:t>
            </a:r>
            <a:r>
              <a:rPr lang="zh-TW" altLang="en-US" dirty="0" smtClean="0"/>
              <a:t>路</a:t>
            </a:r>
            <a:r>
              <a:rPr lang="en-US" altLang="zh-TW" dirty="0" smtClean="0"/>
              <a:t>10.25-28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你要尽心、尽性、尽意爱主－你的 神</a:t>
            </a:r>
            <a:r>
              <a:rPr lang="zh-TW" altLang="en-US" sz="2800" dirty="0" smtClean="0"/>
              <a:t>：来自「</a:t>
            </a:r>
            <a:r>
              <a:rPr lang="en-US" altLang="zh-TW" sz="2800" dirty="0" smtClean="0"/>
              <a:t>Shema </a:t>
            </a:r>
            <a:r>
              <a:rPr lang="zh-TW" altLang="en-US" sz="2800" dirty="0" smtClean="0"/>
              <a:t>示玛」</a:t>
            </a:r>
            <a:r>
              <a:rPr lang="en-US" altLang="zh-TW" sz="2800" dirty="0" smtClean="0"/>
              <a:t>--</a:t>
            </a:r>
            <a:r>
              <a:rPr lang="zh-TW" altLang="en-US" sz="2800" dirty="0" smtClean="0"/>
              <a:t>申命记</a:t>
            </a:r>
            <a:r>
              <a:rPr lang="en-US" altLang="zh-TW" sz="2800" dirty="0" smtClean="0"/>
              <a:t>6.4-9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爱人如己</a:t>
            </a:r>
            <a:r>
              <a:rPr lang="zh-TW" altLang="en-US" sz="2800" dirty="0" smtClean="0"/>
              <a:t>：来自利未记</a:t>
            </a:r>
            <a:r>
              <a:rPr lang="en-US" altLang="zh-TW" sz="2800" dirty="0" smtClean="0"/>
              <a:t>19.18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耶稣称这爱神</a:t>
            </a:r>
            <a:r>
              <a:rPr lang="en-US" altLang="zh-TW" dirty="0" smtClean="0"/>
              <a:t>/</a:t>
            </a:r>
            <a:r>
              <a:rPr lang="zh-TW" altLang="en-US" dirty="0" smtClean="0"/>
              <a:t>爱人的命令为「最大的诫命」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其次也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相仿</a:t>
            </a:r>
            <a:r>
              <a:rPr lang="zh-TW" altLang="en-US" dirty="0" smtClean="0"/>
              <a:t>（太</a:t>
            </a:r>
            <a:r>
              <a:rPr lang="en-US" altLang="zh-TW" dirty="0" smtClean="0"/>
              <a:t>22.34</a:t>
            </a:r>
            <a:r>
              <a:rPr lang="zh-TW" altLang="en-US" dirty="0" smtClean="0"/>
              <a:t>；</a:t>
            </a:r>
            <a:r>
              <a:rPr lang="en-US" altLang="zh-TW" dirty="0" smtClean="0"/>
              <a:t>Luther: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gleich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人若说「我爱上帝」，却恨他的弟兄，就是说谎话的；不爱他所看见的弟兄，就不能爱没有看见的上帝。</a:t>
            </a:r>
            <a:r>
              <a:rPr lang="en-US" altLang="zh-TW" dirty="0" smtClean="0"/>
              <a:t>						</a:t>
            </a:r>
            <a:r>
              <a:rPr lang="zh-TW" altLang="en-US" dirty="0" smtClean="0"/>
              <a:t>（约壹</a:t>
            </a:r>
            <a:r>
              <a:rPr lang="en-US" altLang="zh-TW" dirty="0" smtClean="0"/>
              <a:t>4.20</a:t>
            </a:r>
            <a:r>
              <a:rPr lang="zh-TW" altLang="en-US" dirty="0" smtClean="0"/>
              <a:t>） 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「爱神爱人」不分那一</a:t>
            </a:r>
            <a:r>
              <a:rPr lang="zh-TW" altLang="en-US" dirty="0"/>
              <a:t>方面较重要，乃是同一条诫命的一体两面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1. </a:t>
            </a:r>
            <a:r>
              <a:rPr lang="zh-TW" altLang="zh-TW" b="1" dirty="0" smtClean="0"/>
              <a:t>甚么是圣洁？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795321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利未记</a:t>
            </a:r>
            <a:r>
              <a:rPr lang="en-US" altLang="zh-TW" dirty="0" smtClean="0"/>
              <a:t>17-26</a:t>
            </a:r>
            <a:r>
              <a:rPr lang="zh-TW" altLang="zh-TW" dirty="0" smtClean="0"/>
              <a:t>章为「神圣法典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关于圣洁生活的要求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献祭、家庭、礼仪，以至社会上如何和别人相处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800" dirty="0" smtClean="0"/>
              <a:t>19.1-2</a:t>
            </a:r>
            <a:r>
              <a:rPr lang="zh-TW" altLang="en-US" sz="2800" dirty="0" smtClean="0"/>
              <a:t>：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耶和华对摩西说：你晓谕以色列全会众说：你们要圣洁，因为我耶和华－你们的 神是圣洁的。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+mn-ea"/>
              </a:rPr>
              <a:t>传统教会对圣洁的理解：</a:t>
            </a:r>
            <a:r>
              <a:rPr lang="zh-TW" altLang="zh-TW" sz="2800" dirty="0" smtClean="0"/>
              <a:t>性伦理上的贞洁（</a:t>
            </a:r>
            <a:r>
              <a:rPr lang="en-US" altLang="zh-TW" sz="2800" dirty="0" smtClean="0"/>
              <a:t>chastity</a:t>
            </a:r>
            <a:r>
              <a:rPr lang="en-US" altLang="zh-TW" sz="2800" dirty="0"/>
              <a:t>/ </a:t>
            </a:r>
            <a:r>
              <a:rPr lang="en-US" altLang="zh-TW" sz="2800" i="1" dirty="0" err="1" smtClean="0"/>
              <a:t>Keuschheit</a:t>
            </a:r>
            <a:r>
              <a:rPr lang="zh-TW" altLang="zh-TW" sz="2800" dirty="0" smtClean="0"/>
              <a:t>）</a:t>
            </a:r>
            <a:endParaRPr lang="zh-TW" altLang="en-US" sz="28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/>
              <a:t>利未记</a:t>
            </a:r>
            <a:r>
              <a:rPr lang="en-US" altLang="zh-TW" b="1" dirty="0" smtClean="0"/>
              <a:t>17-26</a:t>
            </a:r>
            <a:r>
              <a:rPr lang="zh-TW" altLang="zh-TW" b="1" dirty="0" smtClean="0"/>
              <a:t>章</a:t>
            </a:r>
            <a:r>
              <a:rPr lang="zh-TW" altLang="en-US" b="1" dirty="0" smtClean="0"/>
              <a:t>：</a:t>
            </a:r>
            <a:r>
              <a:rPr lang="zh-TW" altLang="zh-TW" b="1" dirty="0" smtClean="0"/>
              <a:t>「神圣法典</a:t>
            </a:r>
            <a:r>
              <a:rPr lang="en-US" altLang="zh-TW" b="1" dirty="0" smtClean="0"/>
              <a:t> </a:t>
            </a:r>
            <a:r>
              <a:rPr lang="de-DE" altLang="zh-TW" b="1" i="1" dirty="0" err="1"/>
              <a:t>Heiligkeitsgesetz</a:t>
            </a:r>
            <a:r>
              <a:rPr lang="de-DE" altLang="zh-TW" b="1" i="1" dirty="0"/>
              <a:t> </a:t>
            </a:r>
            <a:r>
              <a:rPr lang="en-US" altLang="zh-TW" b="1" dirty="0"/>
              <a:t>[H</a:t>
            </a:r>
            <a:r>
              <a:rPr lang="en-US" altLang="zh-TW" b="1" dirty="0" smtClean="0"/>
              <a:t>]</a:t>
            </a:r>
            <a:r>
              <a:rPr lang="zh-TW" altLang="en-US" b="1" dirty="0" smtClean="0"/>
              <a:t>」的内容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17</a:t>
            </a:r>
            <a:r>
              <a:rPr lang="zh-TW" altLang="zh-TW" dirty="0" smtClean="0"/>
              <a:t>章宰杀祭牲的条例和禁止吃血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18</a:t>
            </a:r>
            <a:r>
              <a:rPr lang="zh-TW" altLang="zh-TW" dirty="0"/>
              <a:t>章和</a:t>
            </a:r>
            <a:r>
              <a:rPr lang="en-US" altLang="zh-TW" dirty="0" smtClean="0"/>
              <a:t>20</a:t>
            </a:r>
            <a:r>
              <a:rPr lang="zh-TW" altLang="zh-TW" dirty="0" smtClean="0"/>
              <a:t>章是连串家庭生活的性规范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中间</a:t>
            </a:r>
            <a:r>
              <a:rPr lang="en-US" altLang="zh-TW" dirty="0" smtClean="0"/>
              <a:t>19</a:t>
            </a:r>
            <a:r>
              <a:rPr lang="zh-TW" altLang="zh-TW" dirty="0" smtClean="0"/>
              <a:t>章是社会生活的律例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21-24</a:t>
            </a:r>
            <a:r>
              <a:rPr lang="zh-TW" altLang="zh-TW" dirty="0" smtClean="0"/>
              <a:t>章是祭司的工作和各式各样庆典的指引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25</a:t>
            </a:r>
            <a:r>
              <a:rPr lang="zh-TW" altLang="zh-TW" dirty="0" smtClean="0"/>
              <a:t>章是关于于安息年和禧年，赎回房地产、与及借贷给穷人的条例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26</a:t>
            </a:r>
            <a:r>
              <a:rPr lang="zh-TW" altLang="zh-TW" dirty="0" smtClean="0"/>
              <a:t>章是藉重申上帝赏善罚恶准则来总结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</a:t>
            </a:r>
            <a:r>
              <a:rPr lang="zh-TW" altLang="en-US" dirty="0" smtClean="0">
                <a:solidFill>
                  <a:srgbClr val="FF0000"/>
                </a:solidFill>
              </a:rPr>
              <a:t>都是关于上帝的神圣法则，与世俗的不同！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你们要圣洁</a:t>
            </a:r>
            <a:r>
              <a:rPr lang="zh-TW" altLang="en-US" dirty="0" smtClean="0"/>
              <a:t>（</a:t>
            </a:r>
            <a:r>
              <a:rPr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qādôš</a:t>
            </a:r>
            <a:r>
              <a:rPr lang="zh-TW" altLang="en-US" dirty="0" smtClean="0"/>
              <a:t>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，因为我耶和华－你们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的上帝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是圣洁的</a:t>
            </a:r>
            <a:r>
              <a:rPr lang="zh-TW" altLang="en-US" dirty="0" smtClean="0"/>
              <a:t>（</a:t>
            </a:r>
            <a:r>
              <a:rPr lang="en-US" altLang="zh-TW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qādôš</a:t>
            </a:r>
            <a:r>
              <a:rPr lang="zh-TW" altLang="en-US" dirty="0" smtClean="0"/>
              <a:t>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dirty="0"/>
              <a:t>（利</a:t>
            </a:r>
            <a:r>
              <a:rPr lang="en-US" altLang="zh-TW" dirty="0"/>
              <a:t>19.2</a:t>
            </a:r>
            <a:r>
              <a:rPr lang="zh-TW" altLang="en-US" dirty="0"/>
              <a:t>；</a:t>
            </a:r>
            <a:r>
              <a:rPr lang="zh-TW" altLang="en-US" dirty="0" smtClean="0"/>
              <a:t>和合本）</a:t>
            </a:r>
            <a:endParaRPr lang="zh-TW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你们要成为圣，因为我耶和华－你们的上帝是神圣的。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dirty="0" smtClean="0"/>
              <a:t>			</a:t>
            </a:r>
            <a:r>
              <a:rPr lang="zh-TW" altLang="en-US" dirty="0" smtClean="0"/>
              <a:t>（利</a:t>
            </a:r>
            <a:r>
              <a:rPr lang="en-US" altLang="zh-TW" dirty="0" smtClean="0"/>
              <a:t>19.2</a:t>
            </a:r>
            <a:r>
              <a:rPr lang="zh-TW" altLang="en-US" dirty="0" smtClean="0"/>
              <a:t>；和修版）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qādôš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/>
              <a:t>= </a:t>
            </a:r>
            <a:r>
              <a:rPr lang="zh-TW" altLang="zh-TW" dirty="0" smtClean="0"/>
              <a:t>分别为圣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从世俗事物分别</a:t>
            </a:r>
            <a:r>
              <a:rPr lang="zh-TW" altLang="en-US" dirty="0" smtClean="0"/>
              <a:t>出来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从甚么分别出来？</a:t>
            </a:r>
            <a:r>
              <a:rPr lang="zh-TW" altLang="en-US" dirty="0" smtClean="0"/>
              <a:t>→</a:t>
            </a:r>
            <a:r>
              <a:rPr lang="zh-TW" altLang="zh-TW" dirty="0" smtClean="0"/>
              <a:t>从世俗的事物分别出来。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 smtClean="0"/>
              <a:t>外邦人有外邦人的做法，但属神的子民因着上帝是神圣（不是世俗），所以也应该有另一套的标准；千万不要将世俗的一套带</a:t>
            </a:r>
            <a:r>
              <a:rPr lang="zh-TW" altLang="en-US" dirty="0" smtClean="0"/>
              <a:t>进教会！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2. </a:t>
            </a:r>
            <a:r>
              <a:rPr lang="zh-HK" altLang="zh-TW" b="1" dirty="0" smtClean="0"/>
              <a:t>上帝对</a:t>
            </a:r>
            <a:r>
              <a:rPr lang="zh-TW" altLang="zh-TW" b="1" dirty="0" smtClean="0"/>
              <a:t>属神子民在社会生活的要求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17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3-8</a:t>
            </a:r>
            <a:r>
              <a:rPr lang="zh-TW" altLang="zh-TW" dirty="0" smtClean="0"/>
              <a:t>节</a:t>
            </a:r>
            <a:r>
              <a:rPr lang="zh-TW" altLang="en-US" dirty="0" smtClean="0"/>
              <a:t>（对长辈和上帝；第</a:t>
            </a:r>
            <a:r>
              <a:rPr lang="en-US" altLang="zh-TW" dirty="0" smtClean="0"/>
              <a:t>5, 2</a:t>
            </a:r>
            <a:r>
              <a:rPr lang="zh-TW" altLang="en-US" dirty="0" smtClean="0"/>
              <a:t>诫）：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关于孝敬</a:t>
            </a:r>
            <a:r>
              <a:rPr lang="zh-TW" altLang="zh-TW" sz="2800" dirty="0"/>
              <a:t>父母、</a:t>
            </a:r>
            <a:r>
              <a:rPr lang="zh-TW" altLang="zh-TW" sz="2800" dirty="0" smtClean="0"/>
              <a:t>禁拜偶像和处理祭物的规定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9-10</a:t>
            </a:r>
            <a:r>
              <a:rPr lang="zh-TW" altLang="zh-TW" dirty="0" smtClean="0"/>
              <a:t>节</a:t>
            </a:r>
            <a:r>
              <a:rPr lang="zh-TW" altLang="en-US" dirty="0" smtClean="0"/>
              <a:t>（对身处社会边缘的人）：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收割时不可割尽田角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收割</a:t>
            </a:r>
            <a:r>
              <a:rPr lang="zh-TW" altLang="en-US" sz="2800" dirty="0" smtClean="0"/>
              <a:t>时</a:t>
            </a:r>
            <a:r>
              <a:rPr lang="zh-TW" altLang="zh-TW" sz="2800" dirty="0" smtClean="0"/>
              <a:t>如果有遗落地上的，不要回头捡拾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收割葡萄时不可摘光园上的果子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掉落</a:t>
            </a:r>
            <a:r>
              <a:rPr lang="zh-TW" altLang="zh-TW" sz="2800" dirty="0"/>
              <a:t>地上的</a:t>
            </a:r>
            <a:r>
              <a:rPr lang="zh-TW" altLang="zh-TW" sz="2800" dirty="0" smtClean="0"/>
              <a:t>葡萄</a:t>
            </a:r>
            <a:r>
              <a:rPr lang="zh-TW" altLang="en-US" sz="2800" dirty="0" smtClean="0"/>
              <a:t>也</a:t>
            </a:r>
            <a:r>
              <a:rPr lang="zh-TW" altLang="zh-TW" sz="2800" dirty="0" smtClean="0"/>
              <a:t>不要</a:t>
            </a:r>
            <a:r>
              <a:rPr lang="zh-TW" altLang="en-US" sz="2800" dirty="0" smtClean="0"/>
              <a:t>捡</a:t>
            </a:r>
            <a:r>
              <a:rPr lang="zh-TW" altLang="zh-TW" sz="2800" dirty="0" smtClean="0"/>
              <a:t>拾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0000"/>
                </a:solidFill>
              </a:rPr>
              <a:t>目的</a:t>
            </a:r>
            <a:r>
              <a:rPr lang="zh-TW" altLang="en-US" sz="2800" dirty="0">
                <a:solidFill>
                  <a:srgbClr val="FF0000"/>
                </a:solidFill>
              </a:rPr>
              <a:t>：</a:t>
            </a:r>
            <a:r>
              <a:rPr lang="zh-TW" altLang="zh-TW" sz="2800" dirty="0" smtClean="0">
                <a:solidFill>
                  <a:srgbClr val="FF0000"/>
                </a:solidFill>
              </a:rPr>
              <a:t>要留给穷人和寄居的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11-12</a:t>
            </a:r>
            <a:r>
              <a:rPr lang="zh-TW" altLang="en-US" dirty="0" smtClean="0"/>
              <a:t>节（论欺骗）：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不可偷盗、欺骗、彼此说谎（第</a:t>
            </a:r>
            <a:r>
              <a:rPr lang="en-US" altLang="zh-TW" sz="2800" dirty="0" smtClean="0"/>
              <a:t>8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9</a:t>
            </a:r>
            <a:r>
              <a:rPr lang="zh-TW" altLang="en-US" sz="2800" dirty="0" smtClean="0"/>
              <a:t>诫）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不可指着上主的名起假誓（第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诫）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13-14</a:t>
            </a:r>
            <a:r>
              <a:rPr lang="zh-TW" altLang="en-US" dirty="0" smtClean="0"/>
              <a:t>节（保护弱势社群） ：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不可欺压邻舍，克扣工资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800" dirty="0"/>
              <a:t>不要</a:t>
            </a:r>
            <a:r>
              <a:rPr lang="zh-TW" altLang="zh-TW" sz="2800" dirty="0" smtClean="0"/>
              <a:t>欺</a:t>
            </a:r>
            <a:r>
              <a:rPr lang="zh-TW" altLang="en-US" sz="2800" dirty="0" smtClean="0"/>
              <a:t>侮</a:t>
            </a:r>
            <a:r>
              <a:rPr lang="zh-TW" altLang="zh-TW" sz="2800" dirty="0" smtClean="0"/>
              <a:t>残疾人士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15-16</a:t>
            </a:r>
            <a:r>
              <a:rPr lang="zh-TW" altLang="en-US" dirty="0" smtClean="0"/>
              <a:t>节（审判必须公平正义）：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审判时不可偏袒穷人或有势力人士</a:t>
            </a:r>
            <a:endParaRPr lang="en-US" altLang="zh-TW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不可在民中搬弄是非，不可在当中煽动仇恨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17-18</a:t>
            </a:r>
            <a:r>
              <a:rPr lang="zh-TW" altLang="en-US" dirty="0" smtClean="0"/>
              <a:t>节（如何对待邻舍）：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不可对邻舍怀恨在心，却要公开指出他们不是，否则便成为同谋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不可报仇，不可埋怨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要爱人如己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以上都是上帝对属祂子民在社会上与别人一起生活的要求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弟兄和睦同居是何等地善何等地美（诗</a:t>
            </a:r>
            <a:r>
              <a:rPr lang="en-US" altLang="zh-TW" dirty="0" smtClean="0"/>
              <a:t>133.1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何谓一起生活（</a:t>
            </a:r>
            <a:r>
              <a:rPr lang="en-US" altLang="zh-TW" i="1" dirty="0" err="1" smtClean="0"/>
              <a:t>Zusammenleben</a:t>
            </a:r>
            <a:r>
              <a:rPr lang="zh-TW" altLang="en-US" dirty="0" smtClean="0"/>
              <a:t>）？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57830"/>
            <a:ext cx="3697863" cy="200706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01" y="166880"/>
            <a:ext cx="5079365" cy="15238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23" y="3832035"/>
            <a:ext cx="4011774" cy="22741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888935"/>
            <a:ext cx="2857500" cy="19431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7" y="3832035"/>
            <a:ext cx="4755553" cy="227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2084</Words>
  <Application>WPS 演示</Application>
  <PresentationFormat>如螢幕大小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標楷體</vt:lpstr>
      <vt:lpstr>Times New Roman</vt:lpstr>
      <vt:lpstr>PMingLiU</vt:lpstr>
      <vt:lpstr>Segoe Print</vt:lpstr>
      <vt:lpstr>Calibri Light</vt:lpstr>
      <vt:lpstr>Calibri</vt:lpstr>
      <vt:lpstr>微软雅黑</vt:lpstr>
      <vt:lpstr>Arial Unicode MS</vt:lpstr>
      <vt:lpstr>PMingLiU</vt:lpstr>
      <vt:lpstr>Office 佈景主題</vt:lpstr>
      <vt:lpstr>讲题：「最大的诫命」 经文：利十九1-18</vt:lpstr>
      <vt:lpstr>引言</vt:lpstr>
      <vt:lpstr>1. 甚么是圣洁？</vt:lpstr>
      <vt:lpstr>利未记17-26章：「神圣法典 Heiligkeitsgesetz [H]」的内容</vt:lpstr>
      <vt:lpstr>PowerPoint 演示文稿</vt:lpstr>
      <vt:lpstr>2. 上帝对属神子民在社会生活的要求</vt:lpstr>
      <vt:lpstr>PowerPoint 演示文稿</vt:lpstr>
      <vt:lpstr>PowerPoint 演示文稿</vt:lpstr>
      <vt:lpstr>PowerPoint 演示文稿</vt:lpstr>
      <vt:lpstr>香港/世界各地贫富悬殊问题严重</vt:lpstr>
      <vt:lpstr>坚尼/基尼系数（Gini coefficient）</vt:lpstr>
      <vt:lpstr>PowerPoint 演示文稿</vt:lpstr>
      <vt:lpstr>3. 谁是爱人如己中的「人」？</vt:lpstr>
      <vt:lpstr>PowerPoint 演示文稿</vt:lpstr>
      <vt:lpstr>PowerPoint 演示文稿</vt:lpstr>
      <vt:lpstr>结语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講題：「最大的誡命」 經文：利十九1-18</dc:title>
  <dc:creator>Windows-Benutzer</dc:creator>
  <cp:lastModifiedBy>﹩开始</cp:lastModifiedBy>
  <cp:revision>36</cp:revision>
  <dcterms:created xsi:type="dcterms:W3CDTF">2018-10-18T16:26:00Z</dcterms:created>
  <dcterms:modified xsi:type="dcterms:W3CDTF">2018-10-26T22:30:30Z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