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326BE-2341-499E-B87B-16F0BD10DE6B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49570-D6E7-471E-9D47-D0E0AA26C3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63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59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4E1FCB4-D3E2-4918-A976-F3F755B68F9B}" type="slidenum">
              <a:rPr lang="zh-CN" altLang="en-US" sz="1200" smtClean="0">
                <a:solidFill>
                  <a:prstClr val="black"/>
                </a:solidFill>
              </a:rPr>
              <a:pPr/>
              <a:t>1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208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781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0EE989E-5770-4F0E-9F36-347C353C5E1B}" type="slidenum">
              <a:rPr lang="zh-CN" altLang="en-US" sz="1200" smtClean="0">
                <a:solidFill>
                  <a:prstClr val="black"/>
                </a:solidFill>
              </a:rPr>
              <a:pPr/>
              <a:t>10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97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802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6BF713D-954C-4EF7-BADA-192F8507C7E4}" type="slidenum">
              <a:rPr lang="zh-CN" altLang="en-US" sz="1200" smtClean="0">
                <a:solidFill>
                  <a:prstClr val="black"/>
                </a:solidFill>
              </a:rPr>
              <a:pPr/>
              <a:t>11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98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822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FC27E3C2-B8E5-431A-9EC4-EB97FBB4E639}" type="slidenum">
              <a:rPr lang="zh-CN" altLang="en-US" sz="1200" smtClean="0">
                <a:solidFill>
                  <a:prstClr val="black"/>
                </a:solidFill>
              </a:rPr>
              <a:pPr/>
              <a:t>12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89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843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D550DF2B-BB32-4787-B3F6-8E1CB599CB49}" type="slidenum">
              <a:rPr lang="zh-CN" altLang="en-US" sz="1200" smtClean="0">
                <a:solidFill>
                  <a:prstClr val="black"/>
                </a:solidFill>
              </a:rPr>
              <a:pPr/>
              <a:t>13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1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61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CACC380F-98DC-4197-B1BE-79711694F814}" type="slidenum">
              <a:rPr lang="zh-CN" altLang="en-US" sz="1200" smtClean="0">
                <a:solidFill>
                  <a:prstClr val="black"/>
                </a:solidFill>
              </a:rPr>
              <a:pPr/>
              <a:t>2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59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638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3CEDAA6-DDCE-431D-98CB-1E9861D8C24F}" type="slidenum">
              <a:rPr lang="zh-CN" altLang="en-US" sz="1200" smtClean="0">
                <a:solidFill>
                  <a:prstClr val="black"/>
                </a:solidFill>
              </a:rPr>
              <a:pPr/>
              <a:t>3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6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658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5EF6CBC3-53DC-4C5B-A6E8-8525B09C317A}" type="slidenum">
              <a:rPr lang="zh-CN" altLang="en-US" sz="1200" smtClean="0">
                <a:solidFill>
                  <a:prstClr val="black"/>
                </a:solidFill>
              </a:rPr>
              <a:pPr/>
              <a:t>4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77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679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C252672-F391-40D8-9367-6E245E10FA0E}" type="slidenum">
              <a:rPr lang="zh-CN" altLang="en-US" sz="1200" smtClean="0">
                <a:solidFill>
                  <a:prstClr val="black"/>
                </a:solidFill>
              </a:rPr>
              <a:pPr/>
              <a:t>5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33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69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CB7DF2D9-5765-4290-A8CB-6262927AE8C3}" type="slidenum">
              <a:rPr lang="zh-CN" altLang="en-US" sz="1200" smtClean="0">
                <a:solidFill>
                  <a:prstClr val="black"/>
                </a:solidFill>
              </a:rPr>
              <a:pPr/>
              <a:t>6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09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72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7FBBA1A2-6930-43E0-BBC7-B92D3B0BED6B}" type="slidenum">
              <a:rPr lang="zh-CN" altLang="en-US" sz="1200" smtClean="0">
                <a:solidFill>
                  <a:prstClr val="black"/>
                </a:solidFill>
              </a:rPr>
              <a:pPr/>
              <a:t>7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74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76524A0D-FAA3-4005-89D8-C890BCA74A2F}" type="slidenum">
              <a:rPr lang="zh-CN" altLang="en-US" sz="1200" smtClean="0">
                <a:solidFill>
                  <a:prstClr val="black"/>
                </a:solidFill>
              </a:rPr>
              <a:pPr/>
              <a:t>8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16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761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8DF35FB7-6133-4EB8-BF25-C756E077CCB7}" type="slidenum">
              <a:rPr lang="zh-CN" altLang="en-US" sz="1200" smtClean="0">
                <a:solidFill>
                  <a:prstClr val="black"/>
                </a:solidFill>
              </a:rPr>
              <a:pPr/>
              <a:t>9</a:t>
            </a:fld>
            <a:endParaRPr lang="en-US" altLang="zh-CN" sz="12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4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64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825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5D9E85-22D3-433F-AB19-E81AC3D1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+mn-ea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AF6763-5487-476F-A4D4-37E4CD626D71}" type="datetimeFigureOut">
              <a:rPr lang="de-DE" altLang="zh-CN" sz="440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21.10.2018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775CCE-F708-40BA-90F8-088347EE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+mn-ea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0BE0BCC-D8EE-455A-B1F4-B851D86B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+mn-ea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1784C4-1DE5-4A37-8244-FCFC5F2A3775}" type="slidenum">
              <a:rPr lang="de-DE" altLang="zh-CN" sz="4400">
                <a:solidFill>
                  <a:prstClr val="black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64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1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72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99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59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46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30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3053-FB7E-4195-A85F-4A054D579BD0}" type="datetimeFigureOut">
              <a:rPr lang="de-DE" smtClean="0"/>
              <a:t>21.10.2018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E2B2-E013-43AE-974E-7BD45B7152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88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F04E14C7-A48A-4EFE-A774-297B5F7DE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35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de-DE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证道</a:t>
            </a:r>
          </a:p>
        </p:txBody>
      </p:sp>
      <p:sp>
        <p:nvSpPr>
          <p:cNvPr id="158723" name="Inhaltsplatzhalter 2"/>
          <p:cNvSpPr txBox="1">
            <a:spLocks/>
          </p:cNvSpPr>
          <p:nvPr/>
        </p:nvSpPr>
        <p:spPr bwMode="auto">
          <a:xfrm>
            <a:off x="327025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de-DE" altLang="zh-CN" sz="660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de-DE" sz="660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</a:t>
            </a: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de-DE" sz="660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与人生悲剧</a:t>
            </a:r>
            <a:endParaRPr lang="de-DE" altLang="zh-CN" sz="660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zh-CN" altLang="en-US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（撒上</a:t>
            </a:r>
            <a:r>
              <a:rPr lang="en-US" altLang="zh-CN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</a:t>
            </a:r>
            <a:r>
              <a:rPr lang="zh-CN" altLang="en-US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CN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7-23</a:t>
            </a:r>
            <a:r>
              <a:rPr lang="zh-CN" altLang="en-US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660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5890" name="Inhaltsplatzhalter 2"/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</a:t>
            </a:r>
            <a:r>
              <a:rPr kumimoji="1" lang="zh-CN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杀害帮助过大卫的挪伯城祭司和百姓（</a:t>
            </a:r>
            <a:r>
              <a:rPr kumimoji="1" lang="de-DE" altLang="zh-CN" sz="3400">
                <a:solidFill>
                  <a:prstClr val="black"/>
                </a:solidFill>
              </a:rPr>
              <a:t>22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9-19</a:t>
            </a:r>
            <a:r>
              <a:rPr kumimoji="1" lang="zh-CN" altLang="de-DE" sz="3400">
                <a:solidFill>
                  <a:prstClr val="black"/>
                </a:solidFill>
              </a:rPr>
              <a:t>）。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</a:t>
            </a:r>
            <a:r>
              <a:rPr kumimoji="1" lang="zh-CN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视女儿的婚姻为维护权力的工具，与儿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</a:t>
            </a:r>
            <a:r>
              <a:rPr kumimoji="1" lang="zh-CN" altLang="de-DE" sz="3400">
                <a:solidFill>
                  <a:prstClr val="black"/>
                </a:solidFill>
              </a:rPr>
              <a:t>女的关系疏离对立</a:t>
            </a: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5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5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7938" name="Inhaltsplatzhalter 2"/>
          <p:cNvSpPr txBox="1">
            <a:spLocks/>
          </p:cNvSpPr>
          <p:nvPr/>
        </p:nvSpPr>
        <p:spPr bwMode="auto">
          <a:xfrm>
            <a:off x="0" y="15240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5</a:t>
            </a:r>
            <a:r>
              <a:rPr kumimoji="1" lang="en-US" altLang="zh-CN" sz="3400">
                <a:solidFill>
                  <a:prstClr val="black"/>
                </a:solidFill>
              </a:rPr>
              <a:t>.</a:t>
            </a:r>
            <a:r>
              <a:rPr kumimoji="1" lang="zh-CN" altLang="de-DE" sz="3400">
                <a:solidFill>
                  <a:prstClr val="black"/>
                </a:solidFill>
              </a:rPr>
              <a:t>有认罪的表现，却无悔改归正行为，没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有顺服真理下的悔改。（三次认罪皆为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自保的权宜表现：第一次为保权位向撒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母耳认罪，撒上</a:t>
            </a:r>
            <a:r>
              <a:rPr kumimoji="1" lang="de-DE" altLang="zh-CN" sz="3400">
                <a:solidFill>
                  <a:prstClr val="black"/>
                </a:solidFill>
              </a:rPr>
              <a:t>15</a:t>
            </a:r>
            <a:r>
              <a:rPr kumimoji="1" lang="zh-CN" altLang="de-DE" sz="3400">
                <a:solidFill>
                  <a:prstClr val="black"/>
                </a:solidFill>
              </a:rPr>
              <a:t>章</a:t>
            </a:r>
            <a:r>
              <a:rPr kumimoji="1" lang="de-DE" altLang="zh-CN" sz="3400">
                <a:solidFill>
                  <a:prstClr val="black"/>
                </a:solidFill>
              </a:rPr>
              <a:t>24</a:t>
            </a:r>
            <a:r>
              <a:rPr kumimoji="1" lang="zh-CN" altLang="de-DE" sz="3400">
                <a:solidFill>
                  <a:prstClr val="black"/>
                </a:solidFill>
              </a:rPr>
              <a:t>，</a:t>
            </a:r>
            <a:r>
              <a:rPr kumimoji="1" lang="de-DE" altLang="zh-CN" sz="3400">
                <a:solidFill>
                  <a:prstClr val="black"/>
                </a:solidFill>
              </a:rPr>
              <a:t>30</a:t>
            </a:r>
            <a:r>
              <a:rPr kumimoji="1" lang="zh-CN" altLang="de-DE" sz="3400">
                <a:solidFill>
                  <a:prstClr val="black"/>
                </a:solidFill>
              </a:rPr>
              <a:t>节。后两次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面对大卫有机会却没杀他的情景，认罪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保性命。撒上</a:t>
            </a:r>
            <a:r>
              <a:rPr kumimoji="1" lang="de-DE" altLang="zh-CN" sz="3400">
                <a:solidFill>
                  <a:prstClr val="black"/>
                </a:solidFill>
              </a:rPr>
              <a:t>24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16-18; </a:t>
            </a:r>
            <a:r>
              <a:rPr kumimoji="1" lang="zh-CN" altLang="de-DE" sz="3400">
                <a:solidFill>
                  <a:prstClr val="black"/>
                </a:solidFill>
              </a:rPr>
              <a:t>撒上</a:t>
            </a:r>
            <a:r>
              <a:rPr kumimoji="1" lang="de-DE" altLang="zh-CN" sz="3400">
                <a:solidFill>
                  <a:prstClr val="black"/>
                </a:solidFill>
              </a:rPr>
              <a:t>26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21 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de-DE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6</a:t>
            </a:r>
            <a:r>
              <a:rPr kumimoji="1" lang="zh-CN" altLang="en-US" sz="3400">
                <a:solidFill>
                  <a:prstClr val="black"/>
                </a:solidFill>
              </a:rPr>
              <a:t>.</a:t>
            </a:r>
            <a:r>
              <a:rPr kumimoji="1" lang="zh-CN" altLang="de-DE" sz="3400">
                <a:solidFill>
                  <a:prstClr val="black"/>
                </a:solidFill>
              </a:rPr>
              <a:t>穷途末路，恐惧不安中弃神交鬼，走上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不归路（撒上</a:t>
            </a:r>
            <a:r>
              <a:rPr kumimoji="1" lang="de-DE" altLang="zh-CN" sz="3400">
                <a:solidFill>
                  <a:prstClr val="black"/>
                </a:solidFill>
              </a:rPr>
              <a:t>28</a:t>
            </a:r>
            <a:r>
              <a:rPr kumimoji="1" lang="zh-CN" altLang="de-DE" sz="3400">
                <a:solidFill>
                  <a:prstClr val="black"/>
                </a:solidFill>
              </a:rPr>
              <a:t>章，</a:t>
            </a:r>
            <a:r>
              <a:rPr kumimoji="1" lang="de-DE" altLang="zh-CN" sz="3400">
                <a:solidFill>
                  <a:prstClr val="black"/>
                </a:solidFill>
              </a:rPr>
              <a:t>31</a:t>
            </a:r>
            <a:r>
              <a:rPr kumimoji="1" lang="zh-CN" altLang="de-DE" sz="3400">
                <a:solidFill>
                  <a:prstClr val="black"/>
                </a:solidFill>
              </a:rPr>
              <a:t>章）。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altLang="zh-CN" sz="36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7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7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7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7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7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7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7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81251" name="Inhaltsplatzhalter 2"/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总结：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扫罗的悲剧显明其信仰观之错误，是自我与神之间关系错位，自我高于神，失去敬畏和顺服，一意孤行，任意妄为，辜负使命和托付，最终被神弃绝。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惊醒：</a:t>
            </a: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72034" name="Inhaltsplatzhalter 2">
            <a:extLst>
              <a:ext uri="{FF2B5EF4-FFF2-40B4-BE49-F238E27FC236}">
                <a16:creationId xmlns:a16="http://schemas.microsoft.com/office/drawing/2014/main" xmlns="" id="{45455EE9-0C7E-4814-8FDD-28C5F38AB353}"/>
              </a:ext>
            </a:extLst>
          </p:cNvPr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zh-CN" altLang="de-DE" sz="3400" dirty="0">
                <a:solidFill>
                  <a:prstClr val="black"/>
                </a:solidFill>
              </a:rPr>
              <a:t>信仰观中摆正自我意志与神的命令的顺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</a:rPr>
              <a:t>序。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2. </a:t>
            </a:r>
            <a:r>
              <a:rPr lang="zh-CN" altLang="de-DE" sz="3400" dirty="0">
                <a:solidFill>
                  <a:prstClr val="black"/>
                </a:solidFill>
              </a:rPr>
              <a:t>防止人生重心偏离：自我的地位与荣耀 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    </a:t>
            </a:r>
            <a:r>
              <a:rPr lang="zh-CN" altLang="de-DE" sz="3400" dirty="0">
                <a:solidFill>
                  <a:prstClr val="black"/>
                </a:solidFill>
              </a:rPr>
              <a:t>取代神的托付使命。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3.</a:t>
            </a:r>
            <a:r>
              <a:rPr lang="zh-CN" altLang="de-DE" sz="3400" dirty="0">
                <a:solidFill>
                  <a:prstClr val="black"/>
                </a:solidFill>
              </a:rPr>
              <a:t> 人生得失之主权在于神，荣耀地位是神 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     </a:t>
            </a:r>
            <a:r>
              <a:rPr lang="zh-CN" altLang="de-DE" sz="3400" dirty="0">
                <a:solidFill>
                  <a:prstClr val="black"/>
                </a:solidFill>
              </a:rPr>
              <a:t>加给人的。行事为人不蒙神喜悦，企   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     </a:t>
            </a:r>
            <a:r>
              <a:rPr lang="zh-CN" altLang="de-DE" sz="3400" dirty="0">
                <a:solidFill>
                  <a:prstClr val="black"/>
                </a:solidFill>
              </a:rPr>
              <a:t>图以不合神心意的手段强取，最后落 </a:t>
            </a:r>
            <a:endParaRPr lang="de-DE" altLang="zh-CN" sz="34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zh-CN" sz="3400" dirty="0">
                <a:solidFill>
                  <a:prstClr val="black"/>
                </a:solidFill>
              </a:rPr>
              <a:t>     </a:t>
            </a:r>
            <a:r>
              <a:rPr lang="zh-CN" altLang="de-DE" sz="3400" dirty="0">
                <a:solidFill>
                  <a:prstClr val="black"/>
                </a:solidFill>
              </a:rPr>
              <a:t>得悲剧下场。</a:t>
            </a:r>
            <a:endParaRPr lang="de-DE" altLang="zh-CN" sz="3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2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2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49506" name="Inhaltsplatzhalter 2"/>
          <p:cNvSpPr txBox="1">
            <a:spLocks/>
          </p:cNvSpPr>
          <p:nvPr/>
        </p:nvSpPr>
        <p:spPr bwMode="auto">
          <a:xfrm>
            <a:off x="381000" y="15240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400">
                <a:solidFill>
                  <a:prstClr val="black"/>
                </a:solidFill>
              </a:rPr>
              <a:t>引言：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1.</a:t>
            </a:r>
            <a:r>
              <a:rPr kumimoji="1" lang="zh-CN" altLang="de-DE" sz="3400">
                <a:solidFill>
                  <a:prstClr val="black"/>
                </a:solidFill>
              </a:rPr>
              <a:t>行为特征与心灵品质对人生的影响。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2.</a:t>
            </a:r>
            <a:r>
              <a:rPr kumimoji="1" lang="zh-CN" altLang="de-DE" sz="3400">
                <a:solidFill>
                  <a:prstClr val="black"/>
                </a:solidFill>
              </a:rPr>
              <a:t>信仰观带出生命的果效：你要保守你心，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胜过保守一切，因为一生的果效，是由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心发出（箴言</a:t>
            </a:r>
            <a:r>
              <a:rPr kumimoji="1" lang="de-DE" altLang="zh-CN" sz="3400">
                <a:solidFill>
                  <a:prstClr val="black"/>
                </a:solidFill>
              </a:rPr>
              <a:t>4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23</a:t>
            </a:r>
            <a:r>
              <a:rPr kumimoji="1" lang="zh-CN" altLang="de-DE" sz="3400">
                <a:solidFill>
                  <a:prstClr val="black"/>
                </a:solidFill>
              </a:rPr>
              <a:t>）。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3.</a:t>
            </a:r>
            <a:r>
              <a:rPr kumimoji="1" lang="zh-CN" altLang="de-DE" sz="3400">
                <a:solidFill>
                  <a:prstClr val="black"/>
                </a:solidFill>
              </a:rPr>
              <a:t>如何面对使命与托付？如何处理其与名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利、地位、声誉及财富得失的关系？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4.</a:t>
            </a:r>
            <a:r>
              <a:rPr kumimoji="1" lang="zh-CN" altLang="de-DE" sz="3400">
                <a:solidFill>
                  <a:prstClr val="black"/>
                </a:solidFill>
              </a:rPr>
              <a:t>扫罗人生悲剧带给我们的信仰思考。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9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9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9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1554" name="Inhaltsplatzhalter 2"/>
          <p:cNvSpPr txBox="1">
            <a:spLocks/>
          </p:cNvSpPr>
          <p:nvPr/>
        </p:nvSpPr>
        <p:spPr bwMode="auto">
          <a:xfrm>
            <a:off x="381000" y="1524000"/>
            <a:ext cx="8382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600">
                <a:solidFill>
                  <a:prstClr val="black"/>
                </a:solidFill>
              </a:rPr>
              <a:t>经文理解与应用：</a:t>
            </a:r>
            <a:endParaRPr kumimoji="1" lang="en-US" altLang="zh-CN" sz="36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600">
                <a:solidFill>
                  <a:prstClr val="black"/>
                </a:solidFill>
              </a:rPr>
              <a:t>1</a:t>
            </a:r>
            <a:r>
              <a:rPr kumimoji="1" lang="de-DE" altLang="zh-CN" sz="3600">
                <a:solidFill>
                  <a:prstClr val="black"/>
                </a:solidFill>
              </a:rPr>
              <a:t>.</a:t>
            </a:r>
            <a:r>
              <a:rPr kumimoji="1" lang="zh-CN" altLang="de-DE" sz="3400">
                <a:solidFill>
                  <a:prstClr val="black"/>
                </a:solidFill>
              </a:rPr>
              <a:t>扫罗所处的时代与神所赋予的托付和使命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zh-CN" sz="3400">
                <a:solidFill>
                  <a:prstClr val="black"/>
                </a:solidFill>
              </a:rPr>
              <a:t>－</a:t>
            </a:r>
            <a:r>
              <a:rPr kumimoji="1" lang="zh-CN" altLang="de-DE" sz="3400">
                <a:solidFill>
                  <a:prstClr val="black"/>
                </a:solidFill>
              </a:rPr>
              <a:t>士师时代外族的压迫与辖制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en-US" sz="3400">
                <a:solidFill>
                  <a:prstClr val="black"/>
                </a:solidFill>
              </a:rPr>
              <a:t>－</a:t>
            </a:r>
            <a:r>
              <a:rPr kumimoji="1" lang="zh-CN" altLang="de-DE" sz="3400">
                <a:solidFill>
                  <a:prstClr val="black"/>
                </a:solidFill>
              </a:rPr>
              <a:t>撒母耳年迈，儿子不行神的道，无</a:t>
            </a:r>
            <a:endParaRPr kumimoji="1" lang="en-US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400">
                <a:solidFill>
                  <a:prstClr val="black"/>
                </a:solidFill>
              </a:rPr>
              <a:t>         </a:t>
            </a:r>
            <a:r>
              <a:rPr kumimoji="1" lang="zh-CN" altLang="de-DE" sz="3400">
                <a:solidFill>
                  <a:prstClr val="black"/>
                </a:solidFill>
              </a:rPr>
              <a:t>法带领以色列民（撒上</a:t>
            </a:r>
            <a:r>
              <a:rPr kumimoji="1" lang="de-DE" altLang="zh-CN" sz="3400">
                <a:solidFill>
                  <a:prstClr val="black"/>
                </a:solidFill>
              </a:rPr>
              <a:t>8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1-3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en-US" sz="3400">
                <a:solidFill>
                  <a:prstClr val="black"/>
                </a:solidFill>
              </a:rPr>
              <a:t>－</a:t>
            </a:r>
            <a:r>
              <a:rPr kumimoji="1" lang="zh-CN" altLang="de-DE" sz="3400">
                <a:solidFill>
                  <a:prstClr val="black"/>
                </a:solidFill>
              </a:rPr>
              <a:t>民众想效法外邦，立王为以色列民</a:t>
            </a:r>
            <a:r>
              <a:rPr kumimoji="1" lang="de-DE" altLang="zh-CN" sz="3400">
                <a:solidFill>
                  <a:prstClr val="black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   </a:t>
            </a:r>
            <a:r>
              <a:rPr kumimoji="1" lang="zh-CN" altLang="de-DE" sz="3400">
                <a:solidFill>
                  <a:prstClr val="black"/>
                </a:solidFill>
              </a:rPr>
              <a:t>征战（撒上</a:t>
            </a:r>
            <a:r>
              <a:rPr kumimoji="1" lang="de-DE" altLang="zh-CN" sz="3400">
                <a:solidFill>
                  <a:prstClr val="black"/>
                </a:solidFill>
              </a:rPr>
              <a:t>8: 4-8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1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3602" name="Inhaltsplatzhalter 2"/>
          <p:cNvSpPr txBox="1">
            <a:spLocks/>
          </p:cNvSpPr>
          <p:nvPr/>
        </p:nvSpPr>
        <p:spPr bwMode="auto">
          <a:xfrm>
            <a:off x="0" y="17526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400">
                <a:solidFill>
                  <a:prstClr val="black"/>
                </a:solidFill>
              </a:rPr>
              <a:t>   </a:t>
            </a:r>
            <a:r>
              <a:rPr kumimoji="1" lang="zh-CN" altLang="en-US" sz="3400">
                <a:solidFill>
                  <a:prstClr val="black"/>
                </a:solidFill>
              </a:rPr>
              <a:t>－</a:t>
            </a:r>
            <a:r>
              <a:rPr kumimoji="1" lang="zh-CN" altLang="de-DE" sz="3400">
                <a:solidFill>
                  <a:prstClr val="black"/>
                </a:solidFill>
              </a:rPr>
              <a:t>神的警戒（撒上</a:t>
            </a:r>
            <a:r>
              <a:rPr kumimoji="1" lang="de-DE" altLang="zh-CN" sz="3400">
                <a:solidFill>
                  <a:prstClr val="black"/>
                </a:solidFill>
              </a:rPr>
              <a:t>8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9-18</a:t>
            </a:r>
            <a:r>
              <a:rPr kumimoji="1" lang="zh-CN" altLang="de-DE" sz="3400">
                <a:solidFill>
                  <a:prstClr val="black"/>
                </a:solidFill>
              </a:rPr>
              <a:t>），民众的</a:t>
            </a:r>
            <a:endParaRPr kumimoji="1" lang="en-US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400">
                <a:solidFill>
                  <a:prstClr val="black"/>
                </a:solidFill>
              </a:rPr>
              <a:t>       </a:t>
            </a:r>
            <a:r>
              <a:rPr kumimoji="1" lang="zh-CN" altLang="de-DE" sz="3400">
                <a:solidFill>
                  <a:prstClr val="black"/>
                </a:solidFill>
              </a:rPr>
              <a:t>坚持与呼求（</a:t>
            </a:r>
            <a:r>
              <a:rPr kumimoji="1" lang="de-DE" altLang="zh-CN" sz="3400">
                <a:solidFill>
                  <a:prstClr val="black"/>
                </a:solidFill>
              </a:rPr>
              <a:t>8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19-22</a:t>
            </a:r>
            <a:r>
              <a:rPr kumimoji="1" lang="zh-CN" altLang="de-DE" sz="3400">
                <a:solidFill>
                  <a:prstClr val="black"/>
                </a:solidFill>
              </a:rPr>
              <a:t>），神的怜</a:t>
            </a:r>
            <a:r>
              <a:rPr kumimoji="1" lang="de-DE" altLang="zh-CN" sz="3400">
                <a:solidFill>
                  <a:prstClr val="black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</a:t>
            </a:r>
            <a:r>
              <a:rPr kumimoji="1" lang="zh-CN" altLang="de-DE" sz="3400">
                <a:solidFill>
                  <a:prstClr val="black"/>
                </a:solidFill>
              </a:rPr>
              <a:t>悯与依从。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zh-CN" sz="3400">
                <a:solidFill>
                  <a:prstClr val="black"/>
                </a:solidFill>
              </a:rPr>
              <a:t>－</a:t>
            </a:r>
            <a:r>
              <a:rPr kumimoji="1" lang="zh-CN" altLang="de-DE" sz="3400">
                <a:solidFill>
                  <a:prstClr val="black"/>
                </a:solidFill>
              </a:rPr>
              <a:t>君王的使命和托付（</a:t>
            </a:r>
            <a:r>
              <a:rPr kumimoji="1" lang="de-DE" altLang="zh-CN" sz="3400">
                <a:solidFill>
                  <a:prstClr val="black"/>
                </a:solidFill>
              </a:rPr>
              <a:t>9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16</a:t>
            </a:r>
            <a:r>
              <a:rPr kumimoji="1" lang="zh-CN" altLang="de-DE" sz="3400">
                <a:solidFill>
                  <a:prstClr val="black"/>
                </a:solidFill>
              </a:rPr>
              <a:t>节），神</a:t>
            </a:r>
            <a:r>
              <a:rPr kumimoji="1" lang="de-DE" altLang="zh-CN" sz="3400">
                <a:solidFill>
                  <a:prstClr val="black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藉撒母耳的劝解与提醒  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    （撒上</a:t>
            </a:r>
            <a:r>
              <a:rPr kumimoji="1" lang="de-DE" altLang="zh-CN" sz="3400">
                <a:solidFill>
                  <a:prstClr val="black"/>
                </a:solidFill>
              </a:rPr>
              <a:t>12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13-14</a:t>
            </a:r>
            <a:r>
              <a:rPr kumimoji="1" lang="zh-CN" altLang="de-DE" sz="3400">
                <a:solidFill>
                  <a:prstClr val="black"/>
                </a:solidFill>
              </a:rPr>
              <a:t>，</a:t>
            </a:r>
            <a:r>
              <a:rPr kumimoji="1" lang="de-DE" altLang="zh-CN" sz="3400">
                <a:solidFill>
                  <a:prstClr val="black"/>
                </a:solidFill>
              </a:rPr>
              <a:t>24-25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5650" name="Inhaltsplatzhalter 2"/>
          <p:cNvSpPr txBox="1">
            <a:spLocks/>
          </p:cNvSpPr>
          <p:nvPr/>
        </p:nvSpPr>
        <p:spPr bwMode="auto">
          <a:xfrm>
            <a:off x="152400" y="1447800"/>
            <a:ext cx="7924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2.</a:t>
            </a:r>
            <a:r>
              <a:rPr kumimoji="1" lang="zh-CN" altLang="de-DE" sz="3400">
                <a:solidFill>
                  <a:prstClr val="black"/>
                </a:solidFill>
              </a:rPr>
              <a:t>扫罗蒙拣选：初立为王的扫罗有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过人之处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健壮、俊美，无人可比，身体比民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众高过一头（</a:t>
            </a:r>
            <a:r>
              <a:rPr kumimoji="1" lang="de-DE" altLang="zh-CN" sz="3400">
                <a:solidFill>
                  <a:prstClr val="black"/>
                </a:solidFill>
              </a:rPr>
              <a:t>9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1-2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谦卑、谨慎，并不张扬、不高看自己    （</a:t>
            </a:r>
            <a:r>
              <a:rPr kumimoji="1" lang="de-DE" altLang="zh-CN" sz="3400">
                <a:solidFill>
                  <a:prstClr val="black"/>
                </a:solidFill>
              </a:rPr>
              <a:t>9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20-21</a:t>
            </a:r>
            <a:r>
              <a:rPr kumimoji="1" lang="zh-CN" altLang="de-DE" sz="3400">
                <a:solidFill>
                  <a:prstClr val="black"/>
                </a:solidFill>
              </a:rPr>
              <a:t>；</a:t>
            </a:r>
            <a:r>
              <a:rPr kumimoji="1" lang="de-DE" altLang="zh-CN" sz="3400">
                <a:solidFill>
                  <a:prstClr val="black"/>
                </a:solidFill>
              </a:rPr>
              <a:t>10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15-16</a:t>
            </a:r>
            <a:r>
              <a:rPr kumimoji="1" lang="zh-CN" altLang="de-DE" sz="3400">
                <a:solidFill>
                  <a:prstClr val="black"/>
                </a:solidFill>
              </a:rPr>
              <a:t>；</a:t>
            </a:r>
            <a:r>
              <a:rPr kumimoji="1" lang="de-DE" altLang="zh-CN" sz="3400">
                <a:solidFill>
                  <a:prstClr val="black"/>
                </a:solidFill>
              </a:rPr>
              <a:t> 10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20-22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心胸宽广，不记私恨、不报复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（</a:t>
            </a:r>
            <a:r>
              <a:rPr kumimoji="1" lang="de-DE" altLang="zh-CN" sz="3400">
                <a:solidFill>
                  <a:prstClr val="black"/>
                </a:solidFill>
              </a:rPr>
              <a:t>10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27</a:t>
            </a:r>
            <a:r>
              <a:rPr kumimoji="1" lang="zh-CN" altLang="de-DE" sz="3400">
                <a:solidFill>
                  <a:prstClr val="black"/>
                </a:solidFill>
              </a:rPr>
              <a:t>；</a:t>
            </a:r>
            <a:r>
              <a:rPr kumimoji="1" lang="de-DE" altLang="zh-CN" sz="3400">
                <a:solidFill>
                  <a:prstClr val="black"/>
                </a:solidFill>
              </a:rPr>
              <a:t>11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12-13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5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5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5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7698" name="Inhaltsplatzhalter 2"/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400">
                <a:solidFill>
                  <a:prstClr val="black"/>
                </a:solidFill>
              </a:rPr>
              <a:t>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神赐新心（</a:t>
            </a:r>
            <a:r>
              <a:rPr kumimoji="1" lang="de-DE" altLang="zh-CN" sz="3400">
                <a:solidFill>
                  <a:prstClr val="black"/>
                </a:solidFill>
              </a:rPr>
              <a:t>10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9</a:t>
            </a:r>
            <a:r>
              <a:rPr kumimoji="1" lang="zh-CN" altLang="de-DE" sz="3400">
                <a:solidFill>
                  <a:prstClr val="black"/>
                </a:solidFill>
              </a:rPr>
              <a:t>），蒙神帮助击败</a:t>
            </a:r>
            <a:endParaRPr kumimoji="1" lang="en-US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  </a:t>
            </a:r>
            <a:r>
              <a:rPr kumimoji="1" lang="zh-CN" altLang="en-US" sz="3400">
                <a:solidFill>
                  <a:prstClr val="black"/>
                </a:solidFill>
              </a:rPr>
              <a:t> </a:t>
            </a:r>
            <a:r>
              <a:rPr kumimoji="1" lang="zh-CN" altLang="de-DE" sz="3400">
                <a:solidFill>
                  <a:prstClr val="black"/>
                </a:solidFill>
              </a:rPr>
              <a:t>亚扪人，在民中建立威望（撒上</a:t>
            </a:r>
            <a:r>
              <a:rPr kumimoji="1" lang="de-DE" altLang="zh-CN" sz="3400">
                <a:solidFill>
                  <a:prstClr val="black"/>
                </a:solidFill>
              </a:rPr>
              <a:t>11</a:t>
            </a:r>
            <a:r>
              <a:rPr kumimoji="1" lang="zh-CN" altLang="de-DE" sz="3400">
                <a:solidFill>
                  <a:prstClr val="black"/>
                </a:solidFill>
              </a:rPr>
              <a:t>章）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招募贤能，奋勇对敌</a:t>
            </a:r>
            <a:endParaRPr kumimoji="1" lang="en-US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 </a:t>
            </a:r>
            <a:r>
              <a:rPr kumimoji="1" lang="zh-CN" altLang="de-DE" sz="3400">
                <a:solidFill>
                  <a:prstClr val="black"/>
                </a:solidFill>
              </a:rPr>
              <a:t>（撒上</a:t>
            </a:r>
            <a:r>
              <a:rPr kumimoji="1" lang="de-DE" altLang="zh-CN" sz="3400">
                <a:solidFill>
                  <a:prstClr val="black"/>
                </a:solidFill>
              </a:rPr>
              <a:t>14</a:t>
            </a:r>
            <a:r>
              <a:rPr kumimoji="1" lang="zh-CN" altLang="de-DE" sz="3400">
                <a:solidFill>
                  <a:prstClr val="black"/>
                </a:solidFill>
              </a:rPr>
              <a:t> </a:t>
            </a:r>
            <a:r>
              <a:rPr kumimoji="1" lang="zh-CN" altLang="zh-CN" sz="3400">
                <a:solidFill>
                  <a:prstClr val="black"/>
                </a:solidFill>
              </a:rPr>
              <a:t>:</a:t>
            </a:r>
            <a:r>
              <a:rPr kumimoji="1" lang="de-DE" altLang="zh-CN" sz="3400">
                <a:solidFill>
                  <a:prstClr val="black"/>
                </a:solidFill>
              </a:rPr>
              <a:t>47-48</a:t>
            </a:r>
            <a:r>
              <a:rPr kumimoji="1" lang="zh-CN" altLang="de-DE" sz="3400">
                <a:solidFill>
                  <a:prstClr val="black"/>
                </a:solidFill>
              </a:rPr>
              <a:t>；</a:t>
            </a:r>
            <a:r>
              <a:rPr kumimoji="1" lang="de-DE" altLang="zh-CN" sz="3400">
                <a:solidFill>
                  <a:prstClr val="black"/>
                </a:solidFill>
              </a:rPr>
              <a:t>14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52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7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7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9746" name="Inhaltsplatzhalter 2"/>
          <p:cNvSpPr txBox="1">
            <a:spLocks/>
          </p:cNvSpPr>
          <p:nvPr/>
        </p:nvSpPr>
        <p:spPr bwMode="auto">
          <a:xfrm>
            <a:off x="152400" y="1447800"/>
            <a:ext cx="8382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3</a:t>
            </a:r>
            <a:r>
              <a:rPr kumimoji="1" lang="zh-CN" altLang="en-US" sz="3400">
                <a:solidFill>
                  <a:prstClr val="black"/>
                </a:solidFill>
              </a:rPr>
              <a:t>.</a:t>
            </a:r>
            <a:r>
              <a:rPr kumimoji="1" lang="zh-CN" altLang="de-DE" sz="3400">
                <a:solidFill>
                  <a:prstClr val="black"/>
                </a:solidFill>
              </a:rPr>
              <a:t>变化：自我膨胀，任意妄为偏离神。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与非利士人征战中，无法在信靠中等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zh-CN" altLang="de-DE" sz="3400">
                <a:solidFill>
                  <a:prstClr val="black"/>
                </a:solidFill>
              </a:rPr>
              <a:t>待，急躁不安中自作主张敷衍献祭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（撒上</a:t>
            </a:r>
            <a:r>
              <a:rPr kumimoji="1" lang="de-DE" altLang="zh-CN" sz="3400">
                <a:solidFill>
                  <a:prstClr val="black"/>
                </a:solidFill>
              </a:rPr>
              <a:t>13</a:t>
            </a:r>
            <a:r>
              <a:rPr kumimoji="1" lang="zh-CN" altLang="de-DE" sz="3400">
                <a:solidFill>
                  <a:prstClr val="black"/>
                </a:solidFill>
              </a:rPr>
              <a:t>章）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信仰形式表面化，没有内在信心的参 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zh-CN" altLang="de-DE" sz="3400">
                <a:solidFill>
                  <a:prstClr val="black"/>
                </a:solidFill>
              </a:rPr>
              <a:t>与（</a:t>
            </a:r>
            <a:r>
              <a:rPr kumimoji="1" lang="de-DE" altLang="zh-CN" sz="3400">
                <a:solidFill>
                  <a:prstClr val="black"/>
                </a:solidFill>
              </a:rPr>
              <a:t>14</a:t>
            </a:r>
            <a:r>
              <a:rPr kumimoji="1" lang="zh-CN" altLang="de-DE" sz="3400">
                <a:solidFill>
                  <a:prstClr val="black"/>
                </a:solidFill>
              </a:rPr>
              <a:t>章</a:t>
            </a:r>
            <a:r>
              <a:rPr kumimoji="1" lang="de-DE" altLang="zh-CN" sz="3400">
                <a:solidFill>
                  <a:prstClr val="black"/>
                </a:solidFill>
              </a:rPr>
              <a:t>18-20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与亚玛力人征战，自我意志超越神旨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zh-CN" altLang="de-DE" sz="3400">
                <a:solidFill>
                  <a:prstClr val="black"/>
                </a:solidFill>
              </a:rPr>
              <a:t>意，不听神命，不愿顺服敬畏神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（</a:t>
            </a:r>
            <a:r>
              <a:rPr kumimoji="1" lang="de-DE" altLang="zh-CN" sz="3400">
                <a:solidFill>
                  <a:prstClr val="black"/>
                </a:solidFill>
              </a:rPr>
              <a:t>15</a:t>
            </a:r>
            <a:r>
              <a:rPr kumimoji="1" lang="zh-CN" altLang="de-DE" sz="3400">
                <a:solidFill>
                  <a:prstClr val="black"/>
                </a:solidFill>
              </a:rPr>
              <a:t>章）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9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9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9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9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9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9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9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1794" name="Inhaltsplatzhalter 2"/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400">
                <a:solidFill>
                  <a:prstClr val="black"/>
                </a:solidFill>
              </a:rPr>
              <a:t>- </a:t>
            </a:r>
            <a:r>
              <a:rPr kumimoji="1" lang="zh-CN" altLang="de-DE" sz="3400">
                <a:solidFill>
                  <a:prstClr val="black"/>
                </a:solidFill>
              </a:rPr>
              <a:t>战胜亚玛力人后，公然彰显自我荣耀，</a:t>
            </a:r>
            <a:endParaRPr kumimoji="1" lang="en-US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 </a:t>
            </a:r>
            <a:r>
              <a:rPr kumimoji="1" lang="zh-CN" altLang="en-US" sz="3400">
                <a:solidFill>
                  <a:prstClr val="black"/>
                </a:solidFill>
              </a:rPr>
              <a:t> </a:t>
            </a:r>
            <a:r>
              <a:rPr kumimoji="1" lang="zh-CN" altLang="de-DE" sz="3400">
                <a:solidFill>
                  <a:prstClr val="black"/>
                </a:solidFill>
              </a:rPr>
              <a:t>在迦密为自己立得胜记念碑”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(</a:t>
            </a:r>
            <a:r>
              <a:rPr kumimoji="1" lang="zh-CN" altLang="de-DE" sz="3400">
                <a:solidFill>
                  <a:prstClr val="black"/>
                </a:solidFill>
              </a:rPr>
              <a:t>撒上</a:t>
            </a:r>
            <a:r>
              <a:rPr kumimoji="1" lang="de-DE" altLang="zh-CN" sz="3400">
                <a:solidFill>
                  <a:prstClr val="black"/>
                </a:solidFill>
              </a:rPr>
              <a:t>15:12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400">
                <a:solidFill>
                  <a:prstClr val="black"/>
                </a:solidFill>
              </a:rPr>
              <a:t>- </a:t>
            </a:r>
            <a:r>
              <a:rPr kumimoji="1" lang="zh-CN" altLang="de-DE" sz="3400">
                <a:solidFill>
                  <a:prstClr val="black"/>
                </a:solidFill>
              </a:rPr>
              <a:t>被撒母耳指责和离弃时，显明看重权位，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</a:t>
            </a:r>
            <a:r>
              <a:rPr kumimoji="1" lang="zh-CN" altLang="de-DE" sz="3400">
                <a:solidFill>
                  <a:prstClr val="black"/>
                </a:solidFill>
              </a:rPr>
              <a:t>怕失去王位而求撒母耳在百姓的长老和  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</a:t>
            </a:r>
            <a:r>
              <a:rPr kumimoji="1" lang="zh-CN" altLang="de-DE" sz="3400">
                <a:solidFill>
                  <a:prstClr val="black"/>
                </a:solidFill>
              </a:rPr>
              <a:t>以色列人面前抬举自己（</a:t>
            </a:r>
            <a:r>
              <a:rPr kumimoji="1" lang="de-DE" altLang="zh-CN" sz="3400">
                <a:solidFill>
                  <a:prstClr val="black"/>
                </a:solidFill>
              </a:rPr>
              <a:t>15</a:t>
            </a:r>
            <a:r>
              <a:rPr kumimoji="1" lang="zh-CN" altLang="de-DE" sz="3400">
                <a:solidFill>
                  <a:prstClr val="black"/>
                </a:solidFill>
              </a:rPr>
              <a:t>章</a:t>
            </a:r>
            <a:r>
              <a:rPr kumimoji="1" lang="de-DE" altLang="zh-CN" sz="3400">
                <a:solidFill>
                  <a:prstClr val="black"/>
                </a:solidFill>
              </a:rPr>
              <a:t>30</a:t>
            </a:r>
            <a:r>
              <a:rPr kumimoji="1" lang="zh-CN" altLang="de-DE" sz="3400">
                <a:solidFill>
                  <a:prstClr val="black"/>
                </a:solidFill>
              </a:rPr>
              <a:t>节）</a:t>
            </a:r>
            <a:endParaRPr kumimoji="1" lang="de-DE" altLang="zh-CN" sz="340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1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1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1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扫罗的信仰观与人生悲剧</a:t>
            </a:r>
            <a:endParaRPr lang="zh-CN" altLang="de-DE" sz="420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63842" name="Inhaltsplatzhalter 2"/>
          <p:cNvSpPr txBox="1">
            <a:spLocks/>
          </p:cNvSpPr>
          <p:nvPr/>
        </p:nvSpPr>
        <p:spPr bwMode="auto">
          <a:xfrm>
            <a:off x="152400" y="1447800"/>
            <a:ext cx="8077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3400">
                <a:solidFill>
                  <a:prstClr val="black"/>
                </a:solidFill>
              </a:rPr>
              <a:t>4</a:t>
            </a:r>
            <a:r>
              <a:rPr kumimoji="1" lang="zh-CN" altLang="en-US" sz="3400">
                <a:solidFill>
                  <a:prstClr val="black"/>
                </a:solidFill>
              </a:rPr>
              <a:t>.</a:t>
            </a:r>
            <a:r>
              <a:rPr kumimoji="1" lang="zh-CN" altLang="de-DE" sz="3400">
                <a:solidFill>
                  <a:prstClr val="black"/>
                </a:solidFill>
              </a:rPr>
              <a:t>自我成为中心，看重自我权位与荣耀得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失高于神旨，人性黑暗被激活，他人成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</a:t>
            </a:r>
            <a:r>
              <a:rPr kumimoji="1" lang="zh-CN" altLang="de-DE" sz="3400">
                <a:solidFill>
                  <a:prstClr val="black"/>
                </a:solidFill>
              </a:rPr>
              <a:t>为个人权力的工具。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  <a:r>
              <a:rPr kumimoji="1" lang="en-US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求胜心切，与腓力士人征战中不顾民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众困惫，以誓言催逼百姓忍饿追敌，  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导致约拿单违誓言、百姓吃带血的肉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得罪神（</a:t>
            </a:r>
            <a:r>
              <a:rPr kumimoji="1" lang="de-DE" altLang="zh-CN" sz="3400">
                <a:solidFill>
                  <a:prstClr val="black"/>
                </a:solidFill>
              </a:rPr>
              <a:t>14</a:t>
            </a:r>
            <a:r>
              <a:rPr kumimoji="1" lang="zh-CN" altLang="de-DE" sz="3400">
                <a:solidFill>
                  <a:prstClr val="black"/>
                </a:solidFill>
              </a:rPr>
              <a:t>：</a:t>
            </a:r>
            <a:r>
              <a:rPr kumimoji="1" lang="de-DE" altLang="zh-CN" sz="3400">
                <a:solidFill>
                  <a:prstClr val="black"/>
                </a:solidFill>
              </a:rPr>
              <a:t>24-46</a:t>
            </a:r>
            <a:r>
              <a:rPr kumimoji="1" lang="zh-CN" altLang="de-DE" sz="3400">
                <a:solidFill>
                  <a:prstClr val="black"/>
                </a:solidFill>
              </a:rPr>
              <a:t>）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de-DE" sz="3400">
                <a:solidFill>
                  <a:prstClr val="black"/>
                </a:solidFill>
              </a:rPr>
              <a:t>     </a:t>
            </a:r>
            <a:r>
              <a:rPr kumimoji="1" lang="zh-CN" altLang="zh-CN" sz="3400">
                <a:solidFill>
                  <a:prstClr val="black"/>
                </a:solidFill>
              </a:rPr>
              <a:t>-</a:t>
            </a:r>
            <a:r>
              <a:rPr kumimoji="1" lang="zh-CN" altLang="de-DE" sz="3400">
                <a:solidFill>
                  <a:prstClr val="black"/>
                </a:solidFill>
              </a:rPr>
              <a:t>嫉妒大卫的才能与声誉，竭尽心力追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 </a:t>
            </a:r>
            <a:r>
              <a:rPr kumimoji="1" lang="zh-CN" altLang="de-DE" sz="3400">
                <a:solidFill>
                  <a:prstClr val="black"/>
                </a:solidFill>
              </a:rPr>
              <a:t>杀大卫</a:t>
            </a:r>
            <a:endParaRPr kumimoji="1" lang="de-DE" altLang="zh-CN" sz="34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de-DE" altLang="zh-CN" sz="3400">
                <a:solidFill>
                  <a:prstClr val="black"/>
                </a:solidFill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3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1670</Words>
  <Application>Microsoft Office PowerPoint</Application>
  <PresentationFormat>Bildschirmpräsentation (4:3)</PresentationFormat>
  <Paragraphs>139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1_PPT2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Dongdong Hu</dc:creator>
  <cp:lastModifiedBy>Dongdong Hu</cp:lastModifiedBy>
  <cp:revision>1</cp:revision>
  <dcterms:created xsi:type="dcterms:W3CDTF">2018-10-20T22:56:50Z</dcterms:created>
  <dcterms:modified xsi:type="dcterms:W3CDTF">2018-10-20T22:58:51Z</dcterms:modified>
</cp:coreProperties>
</file>