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2ED1D-35B8-4A39-9A61-9CA5C7783B1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01FE6-6930-46D5-B0F1-36070F14AB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4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>
                <a:solidFill>
                  <a:prstClr val="black"/>
                </a:solidFill>
              </a:rPr>
              <a:pPr/>
              <a:t>1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28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>
                <a:solidFill>
                  <a:prstClr val="black"/>
                </a:solidFill>
              </a:rPr>
              <a:pPr/>
              <a:t>2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8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>
                <a:solidFill>
                  <a:prstClr val="black"/>
                </a:solidFill>
              </a:rPr>
              <a:pPr/>
              <a:t>3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8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>
                <a:solidFill>
                  <a:prstClr val="black"/>
                </a:solidFill>
              </a:rPr>
              <a:pPr/>
              <a:t>4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>
                <a:solidFill>
                  <a:prstClr val="black"/>
                </a:solidFill>
              </a:rPr>
              <a:pPr/>
              <a:t>5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>
                <a:solidFill>
                  <a:prstClr val="black"/>
                </a:solidFill>
              </a:rPr>
              <a:pPr/>
              <a:t>6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200" smtClean="0">
                <a:solidFill>
                  <a:prstClr val="black"/>
                </a:solidFill>
              </a:rPr>
              <a:pPr/>
              <a:t>7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6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39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10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1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E82225-CAB8-B748-BB3B-9014AE42634F}" type="datetime1">
              <a:rPr lang="x-none" altLang="zh-CN" sz="4400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07.10.2018</a:t>
            </a:fld>
            <a:endParaRPr lang="de-DE" altLang="zh-CN" sz="4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83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55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39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4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86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28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05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5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B3577-2F4A-44E0-B12E-DA7117398905}" type="datetimeFigureOut">
              <a:rPr lang="de-DE" smtClean="0"/>
              <a:t>07.10.2018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67A2-80A0-4294-9FB6-BD84E207F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3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026929BE-2DEA-4A90-8A91-A7B4C799B4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9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xmlns="" id="{96671276-1A26-4A30-971A-83C7A3C3E032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SimSun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4200" dirty="0">
                <a:solidFill>
                  <a:srgbClr val="3333CC"/>
                </a:solidFill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z="4200" dirty="0">
              <a:solidFill>
                <a:srgbClr val="3333CC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E80F16BA-AC56-45D3-9D6A-739065CD559B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de-DE" altLang="zh-CN" sz="66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eaLnBrk="1" hangingPunct="1"/>
            <a:r>
              <a:rPr lang="zh-CN" altLang="en-US" sz="66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受逼迫者的心声</a:t>
            </a:r>
          </a:p>
        </p:txBody>
      </p:sp>
    </p:spTree>
    <p:extLst>
      <p:ext uri="{BB962C8B-B14F-4D97-AF65-F5344CB8AC3E}">
        <p14:creationId xmlns:p14="http://schemas.microsoft.com/office/powerpoint/2010/main" val="393087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xmlns="" id="{96671276-1A26-4A30-971A-83C7A3C3E032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SimSun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4200" dirty="0">
                <a:solidFill>
                  <a:srgbClr val="3333CC"/>
                </a:solidFill>
                <a:latin typeface="SimHei" pitchFamily="2" charset="-122"/>
                <a:ea typeface="SimHei" pitchFamily="2" charset="-122"/>
              </a:rPr>
              <a:t>受逼迫者的心声</a:t>
            </a:r>
            <a:endParaRPr lang="de-DE" altLang="zh-CN" sz="4200" dirty="0">
              <a:solidFill>
                <a:srgbClr val="3333CC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E80F16BA-AC56-45D3-9D6A-739065CD559B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76962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dirty="0">
                <a:solidFill>
                  <a:prstClr val="black"/>
                </a:solidFill>
              </a:rPr>
              <a:t>引言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1.  </a:t>
            </a:r>
            <a:r>
              <a:rPr lang="zh-CN" altLang="en-US" sz="3600" dirty="0">
                <a:solidFill>
                  <a:prstClr val="black"/>
                </a:solidFill>
              </a:rPr>
              <a:t>这个世界为什么是这样的？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zh-CN" altLang="en-US" sz="3600" dirty="0">
                <a:solidFill>
                  <a:prstClr val="black"/>
                </a:solidFill>
              </a:rPr>
              <a:t>不公平，不公义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zh-CN" altLang="en-US" sz="3600" dirty="0">
                <a:solidFill>
                  <a:prstClr val="black"/>
                </a:solidFill>
              </a:rPr>
              <a:t>有强权，无公理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zh-CN" altLang="de-DE" sz="3600" dirty="0">
                <a:solidFill>
                  <a:prstClr val="black"/>
                </a:solidFill>
              </a:rPr>
              <a:t>强调夺</a:t>
            </a:r>
            <a:r>
              <a:rPr lang="zh-CN" altLang="en-US" sz="3600" dirty="0">
                <a:solidFill>
                  <a:prstClr val="black"/>
                </a:solidFill>
              </a:rPr>
              <a:t>理，顛倒黑白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en-US" altLang="zh-CN" sz="3600" dirty="0">
                <a:solidFill>
                  <a:prstClr val="black"/>
                </a:solidFill>
              </a:rPr>
              <a:t> </a:t>
            </a:r>
            <a:r>
              <a:rPr lang="zh-CN" altLang="en-US" sz="3600" dirty="0">
                <a:solidFill>
                  <a:prstClr val="black"/>
                </a:solidFill>
              </a:rPr>
              <a:t>无怜悯，人冷漠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zh-CN" altLang="en-US" sz="3600" dirty="0">
                <a:solidFill>
                  <a:prstClr val="black"/>
                </a:solidFill>
              </a:rPr>
              <a:t>人只单顾自己，或畏惧至绝望</a:t>
            </a:r>
            <a:endParaRPr lang="zh-CN" altLang="en-US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699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xmlns="" id="{96671276-1A26-4A30-971A-83C7A3C3E032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SimSun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4200" dirty="0">
                <a:solidFill>
                  <a:srgbClr val="3333CC"/>
                </a:solidFill>
                <a:latin typeface="SimHei" pitchFamily="2" charset="-122"/>
                <a:ea typeface="SimHei" pitchFamily="2" charset="-122"/>
              </a:rPr>
              <a:t>受逼迫者的心声</a:t>
            </a:r>
            <a:endParaRPr lang="de-DE" altLang="zh-CN" sz="4200" dirty="0">
              <a:solidFill>
                <a:srgbClr val="3333CC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E80F16BA-AC56-45D3-9D6A-739065CD559B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76962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2</a:t>
            </a:r>
            <a:r>
              <a:rPr lang="zh-CN" altLang="en-US" sz="3600" dirty="0">
                <a:solidFill>
                  <a:prstClr val="black"/>
                </a:solidFill>
              </a:rPr>
              <a:t>.圣经不是早有言明吗？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3</a:t>
            </a:r>
            <a:r>
              <a:rPr lang="zh-CN" altLang="en-US" sz="3600" dirty="0">
                <a:solidFill>
                  <a:prstClr val="black"/>
                </a:solidFill>
              </a:rPr>
              <a:t>.基督徒应该如何自处和回应？</a:t>
            </a:r>
            <a:endParaRPr lang="zh-CN" altLang="en-US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031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xmlns="" id="{96671276-1A26-4A30-971A-83C7A3C3E032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SimSun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4200" dirty="0">
                <a:solidFill>
                  <a:srgbClr val="3333CC"/>
                </a:solidFill>
                <a:latin typeface="SimHei" pitchFamily="2" charset="-122"/>
                <a:ea typeface="SimHei" pitchFamily="2" charset="-122"/>
              </a:rPr>
              <a:t>受逼迫者的心声</a:t>
            </a:r>
            <a:endParaRPr lang="de-DE" altLang="zh-CN" sz="4200" dirty="0">
              <a:solidFill>
                <a:srgbClr val="3333CC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E80F16BA-AC56-45D3-9D6A-739065CD559B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368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sz="12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endParaRPr lang="en-US" altLang="zh-CN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1</a:t>
            </a:r>
            <a:r>
              <a:rPr lang="zh-CN" altLang="en-US" sz="3600" dirty="0">
                <a:solidFill>
                  <a:prstClr val="black"/>
                </a:solidFill>
              </a:rPr>
              <a:t>.人被逼迫的苦情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2</a:t>
            </a:r>
            <a:r>
              <a:rPr lang="zh-CN" altLang="en-US" sz="3600" dirty="0">
                <a:solidFill>
                  <a:prstClr val="black"/>
                </a:solidFill>
              </a:rPr>
              <a:t>.尽情倾诉，申诉的对象？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3</a:t>
            </a:r>
            <a:r>
              <a:rPr lang="zh-CN" altLang="en-US" sz="3600" dirty="0">
                <a:solidFill>
                  <a:prstClr val="black"/>
                </a:solidFill>
              </a:rPr>
              <a:t>.神知道吗？ 神会管吗？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4</a:t>
            </a:r>
            <a:r>
              <a:rPr lang="zh-CN" altLang="en-US" sz="3600" dirty="0">
                <a:solidFill>
                  <a:prstClr val="black"/>
                </a:solidFill>
              </a:rPr>
              <a:t>.自身所发的苦毒 </a:t>
            </a:r>
            <a:endParaRPr lang="zh-CN" altLang="en-US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454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xmlns="" id="{96671276-1A26-4A30-971A-83C7A3C3E032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SimSun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4200" dirty="0">
                <a:solidFill>
                  <a:srgbClr val="3333CC"/>
                </a:solidFill>
                <a:latin typeface="SimHei" pitchFamily="2" charset="-122"/>
                <a:ea typeface="SimHei" pitchFamily="2" charset="-122"/>
              </a:rPr>
              <a:t>受逼迫者的心声</a:t>
            </a:r>
            <a:endParaRPr lang="de-DE" altLang="zh-CN" sz="4200" dirty="0">
              <a:solidFill>
                <a:srgbClr val="3333CC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E80F16BA-AC56-45D3-9D6A-739065CD559B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70104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罗马书</a:t>
            </a:r>
            <a:r>
              <a:rPr lang="en-US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en-US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章：</a:t>
            </a:r>
            <a:endParaRPr lang="en-US" altLang="zh-CN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endParaRPr lang="en-US" altLang="zh-CN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en-US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14.</a:t>
            </a:r>
            <a:r>
              <a:rPr lang="zh-CN" altLang="en-US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逼迫你们的，要给他们祝福；    </a:t>
            </a:r>
            <a:endParaRPr lang="en-US" altLang="zh-CN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zh-CN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</a:t>
            </a:r>
            <a:r>
              <a:rPr lang="zh-CN" altLang="en-US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只要祝福，不可咒诅。</a:t>
            </a:r>
            <a:endParaRPr lang="en-US" altLang="zh-CN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en-US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15.</a:t>
            </a:r>
            <a:r>
              <a:rPr lang="zh-CN" altLang="en-US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与喜乐的人要同乐；与哀哭的  </a:t>
            </a:r>
            <a:endParaRPr lang="en-US" altLang="zh-CN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zh-CN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</a:t>
            </a:r>
            <a:r>
              <a:rPr lang="zh-CN" altLang="en-US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人要同哭。</a:t>
            </a:r>
          </a:p>
        </p:txBody>
      </p:sp>
    </p:spTree>
    <p:extLst>
      <p:ext uri="{BB962C8B-B14F-4D97-AF65-F5344CB8AC3E}">
        <p14:creationId xmlns:p14="http://schemas.microsoft.com/office/powerpoint/2010/main" val="374631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xmlns="" id="{96671276-1A26-4A30-971A-83C7A3C3E032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SimSun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4200" dirty="0">
                <a:solidFill>
                  <a:srgbClr val="3333CC"/>
                </a:solidFill>
                <a:latin typeface="SimHei" pitchFamily="2" charset="-122"/>
                <a:ea typeface="SimHei" pitchFamily="2" charset="-122"/>
              </a:rPr>
              <a:t>受逼迫者的心声</a:t>
            </a:r>
            <a:endParaRPr lang="de-DE" altLang="zh-CN" sz="4200" dirty="0">
              <a:solidFill>
                <a:srgbClr val="3333CC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E80F16BA-AC56-45D3-9D6A-739065CD559B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70104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de-DE" sz="36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sz="12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l"/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5</a:t>
            </a:r>
            <a:r>
              <a:rPr lang="zh-CN" altLang="en-US" sz="3600" dirty="0">
                <a:solidFill>
                  <a:prstClr val="black"/>
                </a:solidFill>
              </a:rPr>
              <a:t>.痛苦的真实感受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6</a:t>
            </a:r>
            <a:r>
              <a:rPr lang="zh-CN" altLang="zh-CN" sz="3600" dirty="0">
                <a:solidFill>
                  <a:prstClr val="black"/>
                </a:solidFill>
              </a:rPr>
              <a:t>.</a:t>
            </a:r>
            <a:r>
              <a:rPr lang="zh-CN" altLang="en-US" sz="3600" dirty="0">
                <a:solidFill>
                  <a:prstClr val="black"/>
                </a:solidFill>
              </a:rPr>
              <a:t>对神的认定和确信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l"/>
            <a:r>
              <a:rPr lang="en-US" altLang="zh-CN" sz="3600" dirty="0">
                <a:solidFill>
                  <a:prstClr val="black"/>
                </a:solidFill>
              </a:rPr>
              <a:t>7.</a:t>
            </a:r>
            <a:r>
              <a:rPr lang="zh-CN" altLang="en-US" sz="3600" dirty="0">
                <a:solidFill>
                  <a:prstClr val="black"/>
                </a:solidFill>
              </a:rPr>
              <a:t> 让神自己出手处治</a:t>
            </a:r>
            <a:endParaRPr lang="zh-CN" altLang="en-US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92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xmlns="" id="{96671276-1A26-4A30-971A-83C7A3C3E032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SimSun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4200" dirty="0">
                <a:solidFill>
                  <a:srgbClr val="3333CC"/>
                </a:solidFill>
                <a:latin typeface="SimHei" pitchFamily="2" charset="-122"/>
                <a:ea typeface="SimHei" pitchFamily="2" charset="-122"/>
              </a:rPr>
              <a:t>受逼迫者的心声</a:t>
            </a:r>
            <a:endParaRPr lang="de-DE" altLang="zh-CN" sz="4200" dirty="0">
              <a:solidFill>
                <a:srgbClr val="3333CC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E80F16BA-AC56-45D3-9D6A-739065CD559B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72390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  <a:p>
            <a:pPr algn="just" eaLnBrk="1" hangingPunct="1"/>
            <a:r>
              <a:rPr lang="zh-CN" altLang="en-US" sz="3600" dirty="0">
                <a:solidFill>
                  <a:prstClr val="black"/>
                </a:solidFill>
              </a:rPr>
              <a:t>神是掌权的神，神知道人的苦情；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just" eaLnBrk="1" hangingPunct="1"/>
            <a:r>
              <a:rPr lang="zh-CN" altLang="en-US" sz="3600" dirty="0">
                <a:solidFill>
                  <a:prstClr val="black"/>
                </a:solidFill>
              </a:rPr>
              <a:t>人向神申诉的時候，更能体会自己和別人的痛苦，发现自己內心的状况；</a:t>
            </a:r>
            <a:endParaRPr lang="en-US" altLang="zh-CN" sz="3600" dirty="0">
              <a:solidFill>
                <a:prstClr val="black"/>
              </a:solidFill>
            </a:endParaRPr>
          </a:p>
          <a:p>
            <a:pPr algn="just" eaLnBrk="1" hangingPunct="1"/>
            <a:r>
              <a:rPr lang="zh-CN" altLang="en-US" sz="3600" dirty="0">
                <a:solidFill>
                  <a:prstClr val="black"/>
                </a:solidFill>
              </a:rPr>
              <a:t>在申诉的过程中，认定神的同在和神自己出手介入的必然性。</a:t>
            </a:r>
            <a:endParaRPr lang="zh-CN" altLang="en-US" sz="3400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06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540</Words>
  <Application>Microsoft Office PowerPoint</Application>
  <PresentationFormat>Bildschirmpräsentation (4:3)</PresentationFormat>
  <Paragraphs>62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1_PPT2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Dongdong Hu</dc:creator>
  <cp:lastModifiedBy>Dongdong Hu</cp:lastModifiedBy>
  <cp:revision>2</cp:revision>
  <dcterms:created xsi:type="dcterms:W3CDTF">2018-10-06T22:22:59Z</dcterms:created>
  <dcterms:modified xsi:type="dcterms:W3CDTF">2018-10-06T22:26:38Z</dcterms:modified>
</cp:coreProperties>
</file>