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6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82ED1D-35B8-4A39-9A61-9CA5C7783B15}" type="datetimeFigureOut">
              <a:rPr lang="de-DE" smtClean="0"/>
              <a:t>07.10.2018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01FE6-6930-46D5-B0F1-36070F14AB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945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200" smtClean="0">
                <a:solidFill>
                  <a:prstClr val="black"/>
                </a:solidFill>
              </a:rPr>
              <a:pPr/>
              <a:t>1</a:t>
            </a:fld>
            <a:endParaRPr lang="en-US" altLang="zh-CN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828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200" smtClean="0">
                <a:solidFill>
                  <a:prstClr val="black"/>
                </a:solidFill>
              </a:rPr>
              <a:pPr/>
              <a:t>2</a:t>
            </a:fld>
            <a:endParaRPr lang="en-US" altLang="zh-CN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485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200" smtClean="0">
                <a:solidFill>
                  <a:prstClr val="black"/>
                </a:solidFill>
              </a:rPr>
              <a:pPr/>
              <a:t>3</a:t>
            </a:fld>
            <a:endParaRPr lang="en-US" altLang="zh-CN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485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200" smtClean="0">
                <a:solidFill>
                  <a:prstClr val="black"/>
                </a:solidFill>
              </a:rPr>
              <a:pPr/>
              <a:t>4</a:t>
            </a:fld>
            <a:endParaRPr lang="en-US" altLang="zh-CN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8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200" smtClean="0">
                <a:solidFill>
                  <a:prstClr val="black"/>
                </a:solidFill>
              </a:rPr>
              <a:pPr/>
              <a:t>5</a:t>
            </a:fld>
            <a:endParaRPr lang="en-US" altLang="zh-CN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8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200" smtClean="0">
                <a:solidFill>
                  <a:prstClr val="black"/>
                </a:solidFill>
              </a:rPr>
              <a:pPr/>
              <a:t>6</a:t>
            </a:fld>
            <a:endParaRPr lang="en-US" altLang="zh-CN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8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200" smtClean="0">
                <a:solidFill>
                  <a:prstClr val="black"/>
                </a:solidFill>
              </a:rPr>
              <a:pPr/>
              <a:t>7</a:t>
            </a:fld>
            <a:endParaRPr lang="en-US" altLang="zh-CN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460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3577-2F4A-44E0-B12E-DA7117398905}" type="datetimeFigureOut">
              <a:rPr lang="de-DE" smtClean="0"/>
              <a:t>07.10.2018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67A2-80A0-4294-9FB6-BD84E207F7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3393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3577-2F4A-44E0-B12E-DA7117398905}" type="datetimeFigureOut">
              <a:rPr lang="de-DE" smtClean="0"/>
              <a:t>07.10.2018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67A2-80A0-4294-9FB6-BD84E207F7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0108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3577-2F4A-44E0-B12E-DA7117398905}" type="datetimeFigureOut">
              <a:rPr lang="de-DE" smtClean="0"/>
              <a:t>07.10.2018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67A2-80A0-4294-9FB6-BD84E207F7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410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E82225-CAB8-B748-BB3B-9014AE42634F}" type="datetime1">
              <a:rPr lang="x-none" altLang="zh-CN" sz="4400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07.10.2018</a:t>
            </a:fld>
            <a:endParaRPr lang="de-DE" altLang="zh-CN" sz="44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89672C-F418-465E-831D-4D2B80A63241}" type="slidenum">
              <a:rPr lang="de-DE" altLang="zh-CN" sz="4400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31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3577-2F4A-44E0-B12E-DA7117398905}" type="datetimeFigureOut">
              <a:rPr lang="de-DE" smtClean="0"/>
              <a:t>07.10.2018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67A2-80A0-4294-9FB6-BD84E207F7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1834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3577-2F4A-44E0-B12E-DA7117398905}" type="datetimeFigureOut">
              <a:rPr lang="de-DE" smtClean="0"/>
              <a:t>07.10.2018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67A2-80A0-4294-9FB6-BD84E207F7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6557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3577-2F4A-44E0-B12E-DA7117398905}" type="datetimeFigureOut">
              <a:rPr lang="de-DE" smtClean="0"/>
              <a:t>07.10.2018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67A2-80A0-4294-9FB6-BD84E207F7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439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3577-2F4A-44E0-B12E-DA7117398905}" type="datetimeFigureOut">
              <a:rPr lang="de-DE" smtClean="0"/>
              <a:t>07.10.2018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67A2-80A0-4294-9FB6-BD84E207F7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7409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3577-2F4A-44E0-B12E-DA7117398905}" type="datetimeFigureOut">
              <a:rPr lang="de-DE" smtClean="0"/>
              <a:t>07.10.2018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67A2-80A0-4294-9FB6-BD84E207F7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861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3577-2F4A-44E0-B12E-DA7117398905}" type="datetimeFigureOut">
              <a:rPr lang="de-DE" smtClean="0"/>
              <a:t>07.10.2018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67A2-80A0-4294-9FB6-BD84E207F7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9289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3577-2F4A-44E0-B12E-DA7117398905}" type="datetimeFigureOut">
              <a:rPr lang="de-DE" smtClean="0"/>
              <a:t>07.10.2018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67A2-80A0-4294-9FB6-BD84E207F7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9053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3577-2F4A-44E0-B12E-DA7117398905}" type="datetimeFigureOut">
              <a:rPr lang="de-DE" smtClean="0"/>
              <a:t>07.10.2018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67A2-80A0-4294-9FB6-BD84E207F7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4507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B3577-2F4A-44E0-B12E-DA7117398905}" type="datetimeFigureOut">
              <a:rPr lang="de-DE" smtClean="0"/>
              <a:t>07.10.2018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067A2-80A0-4294-9FB6-BD84E207F7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435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xmlns="" id="{2C07A02D-D4ED-4B82-93EE-A2D2BF88C2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1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4400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xmlns="" id="{026929BE-2DEA-4A90-8A91-A7B4C799B4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4310" y="76203"/>
            <a:ext cx="2139690" cy="205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891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xmlns="" id="{96671276-1A26-4A30-971A-83C7A3C3E032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SimSun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/>
            <a:r>
              <a:rPr lang="zh-CN" altLang="en-US" sz="4200" dirty="0">
                <a:solidFill>
                  <a:srgbClr val="3333CC"/>
                </a:solidFill>
                <a:latin typeface="SimHei" pitchFamily="2" charset="-122"/>
                <a:ea typeface="SimHei" pitchFamily="2" charset="-122"/>
              </a:rPr>
              <a:t>主日证道</a:t>
            </a:r>
            <a:endParaRPr lang="de-DE" altLang="zh-CN" sz="4200" dirty="0">
              <a:solidFill>
                <a:srgbClr val="3333CC"/>
              </a:solidFill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xmlns="" id="{E80F16BA-AC56-45D3-9D6A-739065CD559B}"/>
              </a:ext>
            </a:extLst>
          </p:cNvPr>
          <p:cNvSpPr txBox="1">
            <a:spLocks/>
          </p:cNvSpPr>
          <p:nvPr/>
        </p:nvSpPr>
        <p:spPr bwMode="auto">
          <a:xfrm>
            <a:off x="381000" y="1524000"/>
            <a:ext cx="6593680" cy="4190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endParaRPr lang="de-DE" altLang="zh-CN" sz="6600" dirty="0">
              <a:solidFill>
                <a:prstClr val="black"/>
              </a:solidFill>
              <a:latin typeface="SimHei" pitchFamily="2" charset="-122"/>
              <a:ea typeface="SimHei" pitchFamily="2" charset="-122"/>
            </a:endParaRPr>
          </a:p>
          <a:p>
            <a:pPr eaLnBrk="1" hangingPunct="1"/>
            <a:r>
              <a:rPr lang="zh-CN" altLang="en-US" sz="66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</a:rPr>
              <a:t>受逼迫者的心声</a:t>
            </a:r>
          </a:p>
        </p:txBody>
      </p:sp>
    </p:spTree>
    <p:extLst>
      <p:ext uri="{BB962C8B-B14F-4D97-AF65-F5344CB8AC3E}">
        <p14:creationId xmlns:p14="http://schemas.microsoft.com/office/powerpoint/2010/main" val="3930878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xmlns="" id="{96671276-1A26-4A30-971A-83C7A3C3E032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SimSun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/>
            <a:r>
              <a:rPr lang="zh-CN" altLang="en-US" sz="4200" dirty="0">
                <a:solidFill>
                  <a:srgbClr val="3333CC"/>
                </a:solidFill>
                <a:latin typeface="SimHei" pitchFamily="2" charset="-122"/>
                <a:ea typeface="SimHei" pitchFamily="2" charset="-122"/>
              </a:rPr>
              <a:t>受逼迫者的心声</a:t>
            </a:r>
            <a:endParaRPr lang="de-DE" altLang="zh-CN" sz="4200" dirty="0">
              <a:solidFill>
                <a:srgbClr val="3333CC"/>
              </a:solidFill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xmlns="" id="{E80F16BA-AC56-45D3-9D6A-739065CD559B}"/>
              </a:ext>
            </a:extLst>
          </p:cNvPr>
          <p:cNvSpPr txBox="1">
            <a:spLocks/>
          </p:cNvSpPr>
          <p:nvPr/>
        </p:nvSpPr>
        <p:spPr bwMode="auto">
          <a:xfrm>
            <a:off x="381000" y="1295400"/>
            <a:ext cx="7696200" cy="457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3600" dirty="0">
                <a:solidFill>
                  <a:prstClr val="black"/>
                </a:solidFill>
              </a:rPr>
              <a:t>引言</a:t>
            </a:r>
            <a:endParaRPr lang="en-US" altLang="zh-CN" sz="3600" dirty="0">
              <a:solidFill>
                <a:prstClr val="black"/>
              </a:solidFill>
            </a:endParaRPr>
          </a:p>
          <a:p>
            <a:pPr algn="l"/>
            <a:r>
              <a:rPr lang="en-US" altLang="zh-CN" sz="3600" dirty="0">
                <a:solidFill>
                  <a:prstClr val="black"/>
                </a:solidFill>
              </a:rPr>
              <a:t>1.  </a:t>
            </a:r>
            <a:r>
              <a:rPr lang="zh-CN" altLang="en-US" sz="3600" dirty="0">
                <a:solidFill>
                  <a:prstClr val="black"/>
                </a:solidFill>
              </a:rPr>
              <a:t>这个世界为什么是这样的？</a:t>
            </a:r>
            <a:endParaRPr lang="en-US" altLang="zh-CN" sz="3600" dirty="0">
              <a:solidFill>
                <a:prstClr val="black"/>
              </a:solidFill>
            </a:endParaRPr>
          </a:p>
          <a:p>
            <a:pPr marL="571500" indent="-571500" algn="l">
              <a:buFontTx/>
              <a:buChar char="-"/>
            </a:pPr>
            <a:r>
              <a:rPr lang="zh-CN" altLang="en-US" sz="3600" dirty="0">
                <a:solidFill>
                  <a:prstClr val="black"/>
                </a:solidFill>
              </a:rPr>
              <a:t>不公平，不公义</a:t>
            </a:r>
            <a:endParaRPr lang="en-US" altLang="zh-CN" sz="3600" dirty="0">
              <a:solidFill>
                <a:prstClr val="black"/>
              </a:solidFill>
            </a:endParaRPr>
          </a:p>
          <a:p>
            <a:pPr marL="571500" indent="-571500" algn="l">
              <a:buFontTx/>
              <a:buChar char="-"/>
            </a:pPr>
            <a:r>
              <a:rPr lang="zh-CN" altLang="en-US" sz="3600" dirty="0">
                <a:solidFill>
                  <a:prstClr val="black"/>
                </a:solidFill>
              </a:rPr>
              <a:t>有强权，无公理</a:t>
            </a:r>
            <a:endParaRPr lang="en-US" altLang="zh-CN" sz="3600" dirty="0">
              <a:solidFill>
                <a:prstClr val="black"/>
              </a:solidFill>
            </a:endParaRPr>
          </a:p>
          <a:p>
            <a:pPr marL="571500" indent="-571500" algn="l">
              <a:buFontTx/>
              <a:buChar char="-"/>
            </a:pPr>
            <a:r>
              <a:rPr lang="zh-CN" altLang="de-DE" sz="3600" dirty="0">
                <a:solidFill>
                  <a:prstClr val="black"/>
                </a:solidFill>
              </a:rPr>
              <a:t>强调夺</a:t>
            </a:r>
            <a:r>
              <a:rPr lang="zh-CN" altLang="en-US" sz="3600" dirty="0">
                <a:solidFill>
                  <a:prstClr val="black"/>
                </a:solidFill>
              </a:rPr>
              <a:t>理，顛倒黑白</a:t>
            </a:r>
            <a:endParaRPr lang="en-US" altLang="zh-CN" sz="3600" dirty="0">
              <a:solidFill>
                <a:prstClr val="black"/>
              </a:solidFill>
            </a:endParaRPr>
          </a:p>
          <a:p>
            <a:pPr marL="571500" indent="-571500" algn="l">
              <a:buFontTx/>
              <a:buChar char="-"/>
            </a:pPr>
            <a:r>
              <a:rPr lang="en-US" altLang="zh-CN" sz="3600" dirty="0">
                <a:solidFill>
                  <a:prstClr val="black"/>
                </a:solidFill>
              </a:rPr>
              <a:t> </a:t>
            </a:r>
            <a:r>
              <a:rPr lang="zh-CN" altLang="en-US" sz="3600" dirty="0">
                <a:solidFill>
                  <a:prstClr val="black"/>
                </a:solidFill>
              </a:rPr>
              <a:t>无怜悯，人冷漠</a:t>
            </a:r>
            <a:endParaRPr lang="en-US" altLang="zh-CN" sz="3600" dirty="0">
              <a:solidFill>
                <a:prstClr val="black"/>
              </a:solidFill>
            </a:endParaRPr>
          </a:p>
          <a:p>
            <a:pPr marL="571500" indent="-571500" algn="l">
              <a:buFontTx/>
              <a:buChar char="-"/>
            </a:pPr>
            <a:r>
              <a:rPr lang="zh-CN" altLang="en-US" sz="3600" dirty="0">
                <a:solidFill>
                  <a:prstClr val="black"/>
                </a:solidFill>
              </a:rPr>
              <a:t>人只单顾自己，或畏惧至绝望</a:t>
            </a:r>
            <a:endParaRPr lang="zh-CN" altLang="en-US" sz="3400" dirty="0">
              <a:solidFill>
                <a:prstClr val="black"/>
              </a:solidFill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6699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xmlns="" id="{96671276-1A26-4A30-971A-83C7A3C3E032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SimSun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/>
            <a:r>
              <a:rPr lang="zh-CN" altLang="en-US" sz="4200" dirty="0">
                <a:solidFill>
                  <a:srgbClr val="3333CC"/>
                </a:solidFill>
                <a:latin typeface="SimHei" pitchFamily="2" charset="-122"/>
                <a:ea typeface="SimHei" pitchFamily="2" charset="-122"/>
              </a:rPr>
              <a:t>受逼迫者的心声</a:t>
            </a:r>
            <a:endParaRPr lang="de-DE" altLang="zh-CN" sz="4200" dirty="0">
              <a:solidFill>
                <a:srgbClr val="3333CC"/>
              </a:solidFill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xmlns="" id="{E80F16BA-AC56-45D3-9D6A-739065CD559B}"/>
              </a:ext>
            </a:extLst>
          </p:cNvPr>
          <p:cNvSpPr txBox="1">
            <a:spLocks/>
          </p:cNvSpPr>
          <p:nvPr/>
        </p:nvSpPr>
        <p:spPr bwMode="auto">
          <a:xfrm>
            <a:off x="381000" y="1295400"/>
            <a:ext cx="7696200" cy="457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zh-CN" sz="3600" dirty="0">
              <a:solidFill>
                <a:prstClr val="black"/>
              </a:solidFill>
            </a:endParaRPr>
          </a:p>
          <a:p>
            <a:pPr algn="l"/>
            <a:r>
              <a:rPr lang="en-US" altLang="zh-CN" sz="3600" dirty="0">
                <a:solidFill>
                  <a:prstClr val="black"/>
                </a:solidFill>
              </a:rPr>
              <a:t>2</a:t>
            </a:r>
            <a:r>
              <a:rPr lang="zh-CN" altLang="en-US" sz="3600" dirty="0">
                <a:solidFill>
                  <a:prstClr val="black"/>
                </a:solidFill>
              </a:rPr>
              <a:t>.圣经不是早有言明吗？</a:t>
            </a:r>
            <a:endParaRPr lang="en-US" altLang="zh-CN" sz="3600" dirty="0">
              <a:solidFill>
                <a:prstClr val="black"/>
              </a:solidFill>
            </a:endParaRPr>
          </a:p>
          <a:p>
            <a:pPr algn="l"/>
            <a:endParaRPr lang="en-US" altLang="zh-CN" sz="3600" dirty="0">
              <a:solidFill>
                <a:prstClr val="black"/>
              </a:solidFill>
            </a:endParaRPr>
          </a:p>
          <a:p>
            <a:pPr algn="l"/>
            <a:r>
              <a:rPr lang="en-US" altLang="zh-CN" sz="3600" dirty="0">
                <a:solidFill>
                  <a:prstClr val="black"/>
                </a:solidFill>
              </a:rPr>
              <a:t>3</a:t>
            </a:r>
            <a:r>
              <a:rPr lang="zh-CN" altLang="en-US" sz="3600" dirty="0">
                <a:solidFill>
                  <a:prstClr val="black"/>
                </a:solidFill>
              </a:rPr>
              <a:t>.基督徒应该如何自处和回应？</a:t>
            </a:r>
            <a:endParaRPr lang="zh-CN" altLang="en-US" sz="3400" dirty="0">
              <a:solidFill>
                <a:prstClr val="black"/>
              </a:solidFill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3031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xmlns="" id="{96671276-1A26-4A30-971A-83C7A3C3E032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SimSun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/>
            <a:r>
              <a:rPr lang="zh-CN" altLang="en-US" sz="4200" dirty="0">
                <a:solidFill>
                  <a:srgbClr val="3333CC"/>
                </a:solidFill>
                <a:latin typeface="SimHei" pitchFamily="2" charset="-122"/>
                <a:ea typeface="SimHei" pitchFamily="2" charset="-122"/>
              </a:rPr>
              <a:t>受逼迫者的心声</a:t>
            </a:r>
            <a:endParaRPr lang="de-DE" altLang="zh-CN" sz="4200" dirty="0">
              <a:solidFill>
                <a:srgbClr val="3333CC"/>
              </a:solidFill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xmlns="" id="{E80F16BA-AC56-45D3-9D6A-739065CD559B}"/>
              </a:ext>
            </a:extLst>
          </p:cNvPr>
          <p:cNvSpPr txBox="1">
            <a:spLocks/>
          </p:cNvSpPr>
          <p:nvPr/>
        </p:nvSpPr>
        <p:spPr bwMode="auto">
          <a:xfrm>
            <a:off x="381000" y="1524000"/>
            <a:ext cx="6593680" cy="4190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de-DE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sz="1200" dirty="0">
              <a:solidFill>
                <a:prstClr val="black"/>
              </a:solidFill>
              <a:latin typeface="SimHei" pitchFamily="2" charset="-122"/>
              <a:ea typeface="SimHei" pitchFamily="2" charset="-122"/>
            </a:endParaRPr>
          </a:p>
          <a:p>
            <a:pPr algn="l"/>
            <a:endParaRPr lang="en-US" altLang="zh-CN" sz="3400" dirty="0">
              <a:solidFill>
                <a:prstClr val="black"/>
              </a:solidFill>
              <a:latin typeface="SimHei" pitchFamily="2" charset="-122"/>
              <a:ea typeface="SimHei" pitchFamily="2" charset="-122"/>
            </a:endParaRPr>
          </a:p>
          <a:p>
            <a:pPr algn="l"/>
            <a:r>
              <a:rPr lang="en-US" altLang="zh-CN" sz="3600" dirty="0">
                <a:solidFill>
                  <a:prstClr val="black"/>
                </a:solidFill>
              </a:rPr>
              <a:t>1</a:t>
            </a:r>
            <a:r>
              <a:rPr lang="zh-CN" altLang="en-US" sz="3600" dirty="0">
                <a:solidFill>
                  <a:prstClr val="black"/>
                </a:solidFill>
              </a:rPr>
              <a:t>.人被逼迫的苦情</a:t>
            </a:r>
            <a:endParaRPr lang="en-US" altLang="zh-CN" sz="3600" dirty="0">
              <a:solidFill>
                <a:prstClr val="black"/>
              </a:solidFill>
            </a:endParaRPr>
          </a:p>
          <a:p>
            <a:pPr algn="l"/>
            <a:r>
              <a:rPr lang="en-US" altLang="zh-CN" sz="3600" dirty="0">
                <a:solidFill>
                  <a:prstClr val="black"/>
                </a:solidFill>
              </a:rPr>
              <a:t>2</a:t>
            </a:r>
            <a:r>
              <a:rPr lang="zh-CN" altLang="en-US" sz="3600" dirty="0">
                <a:solidFill>
                  <a:prstClr val="black"/>
                </a:solidFill>
              </a:rPr>
              <a:t>.尽情倾诉，申诉的对象？</a:t>
            </a:r>
            <a:endParaRPr lang="en-US" altLang="zh-CN" sz="3600" dirty="0">
              <a:solidFill>
                <a:prstClr val="black"/>
              </a:solidFill>
            </a:endParaRPr>
          </a:p>
          <a:p>
            <a:pPr algn="l"/>
            <a:r>
              <a:rPr lang="en-US" altLang="zh-CN" sz="3600" dirty="0">
                <a:solidFill>
                  <a:prstClr val="black"/>
                </a:solidFill>
              </a:rPr>
              <a:t>3</a:t>
            </a:r>
            <a:r>
              <a:rPr lang="zh-CN" altLang="en-US" sz="3600" dirty="0">
                <a:solidFill>
                  <a:prstClr val="black"/>
                </a:solidFill>
              </a:rPr>
              <a:t>.神知道吗？ 神会管吗？</a:t>
            </a:r>
            <a:endParaRPr lang="en-US" altLang="zh-CN" sz="3600" dirty="0">
              <a:solidFill>
                <a:prstClr val="black"/>
              </a:solidFill>
            </a:endParaRPr>
          </a:p>
          <a:p>
            <a:pPr algn="l"/>
            <a:r>
              <a:rPr lang="en-US" altLang="zh-CN" sz="3600" dirty="0">
                <a:solidFill>
                  <a:prstClr val="black"/>
                </a:solidFill>
              </a:rPr>
              <a:t>4</a:t>
            </a:r>
            <a:r>
              <a:rPr lang="zh-CN" altLang="en-US" sz="3600" dirty="0">
                <a:solidFill>
                  <a:prstClr val="black"/>
                </a:solidFill>
              </a:rPr>
              <a:t>.自身所发的苦毒 </a:t>
            </a:r>
            <a:endParaRPr lang="zh-CN" altLang="en-US" sz="3400" dirty="0">
              <a:solidFill>
                <a:prstClr val="black"/>
              </a:solidFill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14542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xmlns="" id="{96671276-1A26-4A30-971A-83C7A3C3E032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SimSun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/>
            <a:r>
              <a:rPr lang="zh-CN" altLang="en-US" sz="4200" dirty="0">
                <a:solidFill>
                  <a:srgbClr val="3333CC"/>
                </a:solidFill>
                <a:latin typeface="SimHei" pitchFamily="2" charset="-122"/>
                <a:ea typeface="SimHei" pitchFamily="2" charset="-122"/>
              </a:rPr>
              <a:t>受逼迫者的心声</a:t>
            </a:r>
            <a:endParaRPr lang="de-DE" altLang="zh-CN" sz="4200" dirty="0">
              <a:solidFill>
                <a:srgbClr val="3333CC"/>
              </a:solidFill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xmlns="" id="{E80F16BA-AC56-45D3-9D6A-739065CD559B}"/>
              </a:ext>
            </a:extLst>
          </p:cNvPr>
          <p:cNvSpPr txBox="1">
            <a:spLocks/>
          </p:cNvSpPr>
          <p:nvPr/>
        </p:nvSpPr>
        <p:spPr bwMode="auto">
          <a:xfrm>
            <a:off x="381000" y="1524000"/>
            <a:ext cx="7010400" cy="4190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</a:rPr>
              <a:t>罗马书</a:t>
            </a:r>
            <a:r>
              <a:rPr lang="en-US" altLang="zh-CN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</a:rPr>
              <a:t>12</a:t>
            </a:r>
            <a:r>
              <a:rPr lang="zh-CN" altLang="en-US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</a:rPr>
              <a:t>章：</a:t>
            </a:r>
            <a:endParaRPr lang="en-US" altLang="zh-CN" sz="3400" dirty="0">
              <a:solidFill>
                <a:prstClr val="black"/>
              </a:solidFill>
              <a:latin typeface="SimHei" pitchFamily="2" charset="-122"/>
              <a:ea typeface="SimHei" pitchFamily="2" charset="-122"/>
            </a:endParaRPr>
          </a:p>
          <a:p>
            <a:pPr algn="l"/>
            <a:endParaRPr lang="en-US" altLang="zh-CN" sz="3400" dirty="0">
              <a:solidFill>
                <a:prstClr val="black"/>
              </a:solidFill>
              <a:latin typeface="SimHei" pitchFamily="2" charset="-122"/>
              <a:ea typeface="SimHei" pitchFamily="2" charset="-122"/>
            </a:endParaRPr>
          </a:p>
          <a:p>
            <a:pPr algn="l"/>
            <a:r>
              <a:rPr lang="en-US" altLang="zh-CN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</a:rPr>
              <a:t>14.</a:t>
            </a:r>
            <a:r>
              <a:rPr lang="zh-CN" altLang="en-US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</a:rPr>
              <a:t>逼迫你们的，要给他们祝福；    </a:t>
            </a:r>
            <a:endParaRPr lang="en-US" altLang="zh-CN" sz="3400" dirty="0">
              <a:solidFill>
                <a:prstClr val="black"/>
              </a:solidFill>
              <a:latin typeface="SimHei" pitchFamily="2" charset="-122"/>
              <a:ea typeface="SimHei" pitchFamily="2" charset="-122"/>
            </a:endParaRPr>
          </a:p>
          <a:p>
            <a:pPr algn="l"/>
            <a:r>
              <a:rPr lang="zh-CN" altLang="zh-CN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</a:rPr>
              <a:t> </a:t>
            </a:r>
            <a:r>
              <a:rPr lang="zh-CN" altLang="en-US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</a:rPr>
              <a:t>  只要祝福，不可咒诅。</a:t>
            </a:r>
            <a:endParaRPr lang="en-US" altLang="zh-CN" sz="3400" dirty="0">
              <a:solidFill>
                <a:prstClr val="black"/>
              </a:solidFill>
              <a:latin typeface="SimHei" pitchFamily="2" charset="-122"/>
              <a:ea typeface="SimHei" pitchFamily="2" charset="-122"/>
            </a:endParaRPr>
          </a:p>
          <a:p>
            <a:pPr algn="l"/>
            <a:r>
              <a:rPr lang="en-US" altLang="zh-CN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</a:rPr>
              <a:t>15.</a:t>
            </a:r>
            <a:r>
              <a:rPr lang="zh-CN" altLang="en-US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</a:rPr>
              <a:t>与喜乐的人要同乐；与哀哭的  </a:t>
            </a:r>
            <a:endParaRPr lang="en-US" altLang="zh-CN" sz="3400" dirty="0">
              <a:solidFill>
                <a:prstClr val="black"/>
              </a:solidFill>
              <a:latin typeface="SimHei" pitchFamily="2" charset="-122"/>
              <a:ea typeface="SimHei" pitchFamily="2" charset="-122"/>
            </a:endParaRPr>
          </a:p>
          <a:p>
            <a:pPr algn="l"/>
            <a:r>
              <a:rPr lang="zh-CN" altLang="zh-CN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</a:rPr>
              <a:t> </a:t>
            </a:r>
            <a:r>
              <a:rPr lang="zh-CN" altLang="en-US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</a:rPr>
              <a:t>  人要同哭。</a:t>
            </a:r>
          </a:p>
        </p:txBody>
      </p:sp>
    </p:spTree>
    <p:extLst>
      <p:ext uri="{BB962C8B-B14F-4D97-AF65-F5344CB8AC3E}">
        <p14:creationId xmlns:p14="http://schemas.microsoft.com/office/powerpoint/2010/main" val="3746318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xmlns="" id="{96671276-1A26-4A30-971A-83C7A3C3E032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SimSun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/>
            <a:r>
              <a:rPr lang="zh-CN" altLang="en-US" sz="4200" dirty="0">
                <a:solidFill>
                  <a:srgbClr val="3333CC"/>
                </a:solidFill>
                <a:latin typeface="SimHei" pitchFamily="2" charset="-122"/>
                <a:ea typeface="SimHei" pitchFamily="2" charset="-122"/>
              </a:rPr>
              <a:t>受逼迫者的心声</a:t>
            </a:r>
            <a:endParaRPr lang="de-DE" altLang="zh-CN" sz="4200" dirty="0">
              <a:solidFill>
                <a:srgbClr val="3333CC"/>
              </a:solidFill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xmlns="" id="{E80F16BA-AC56-45D3-9D6A-739065CD559B}"/>
              </a:ext>
            </a:extLst>
          </p:cNvPr>
          <p:cNvSpPr txBox="1">
            <a:spLocks/>
          </p:cNvSpPr>
          <p:nvPr/>
        </p:nvSpPr>
        <p:spPr bwMode="auto">
          <a:xfrm>
            <a:off x="381000" y="1524000"/>
            <a:ext cx="7010400" cy="4190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de-DE" sz="36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sz="1200" dirty="0">
              <a:solidFill>
                <a:prstClr val="black"/>
              </a:solidFill>
              <a:latin typeface="SimHei" pitchFamily="2" charset="-122"/>
              <a:ea typeface="SimHei" pitchFamily="2" charset="-122"/>
            </a:endParaRPr>
          </a:p>
          <a:p>
            <a:pPr algn="l"/>
            <a:endParaRPr lang="en-US" altLang="zh-CN" sz="3600" dirty="0">
              <a:solidFill>
                <a:prstClr val="black"/>
              </a:solidFill>
            </a:endParaRPr>
          </a:p>
          <a:p>
            <a:pPr algn="l"/>
            <a:r>
              <a:rPr lang="en-US" altLang="zh-CN" sz="3600" dirty="0">
                <a:solidFill>
                  <a:prstClr val="black"/>
                </a:solidFill>
              </a:rPr>
              <a:t>5</a:t>
            </a:r>
            <a:r>
              <a:rPr lang="zh-CN" altLang="en-US" sz="3600" dirty="0">
                <a:solidFill>
                  <a:prstClr val="black"/>
                </a:solidFill>
              </a:rPr>
              <a:t>.痛苦的真实感受</a:t>
            </a:r>
            <a:endParaRPr lang="en-US" altLang="zh-CN" sz="3600" dirty="0">
              <a:solidFill>
                <a:prstClr val="black"/>
              </a:solidFill>
            </a:endParaRPr>
          </a:p>
          <a:p>
            <a:pPr algn="l"/>
            <a:r>
              <a:rPr lang="en-US" altLang="zh-CN" sz="3600" dirty="0">
                <a:solidFill>
                  <a:prstClr val="black"/>
                </a:solidFill>
              </a:rPr>
              <a:t>6</a:t>
            </a:r>
            <a:r>
              <a:rPr lang="zh-CN" altLang="zh-CN" sz="3600" dirty="0">
                <a:solidFill>
                  <a:prstClr val="black"/>
                </a:solidFill>
              </a:rPr>
              <a:t>.</a:t>
            </a:r>
            <a:r>
              <a:rPr lang="zh-CN" altLang="en-US" sz="3600" dirty="0">
                <a:solidFill>
                  <a:prstClr val="black"/>
                </a:solidFill>
              </a:rPr>
              <a:t>对神的认定和确信</a:t>
            </a:r>
            <a:endParaRPr lang="en-US" altLang="zh-CN" sz="3600" dirty="0">
              <a:solidFill>
                <a:prstClr val="black"/>
              </a:solidFill>
            </a:endParaRPr>
          </a:p>
          <a:p>
            <a:pPr algn="l"/>
            <a:r>
              <a:rPr lang="en-US" altLang="zh-CN" sz="3600" dirty="0">
                <a:solidFill>
                  <a:prstClr val="black"/>
                </a:solidFill>
              </a:rPr>
              <a:t>7.</a:t>
            </a:r>
            <a:r>
              <a:rPr lang="zh-CN" altLang="en-US" sz="3600" dirty="0">
                <a:solidFill>
                  <a:prstClr val="black"/>
                </a:solidFill>
              </a:rPr>
              <a:t> 让神自己出手处治</a:t>
            </a:r>
            <a:endParaRPr lang="zh-CN" altLang="en-US" sz="3400" dirty="0">
              <a:solidFill>
                <a:prstClr val="black"/>
              </a:solidFill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49235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xmlns="" id="{96671276-1A26-4A30-971A-83C7A3C3E032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SimSun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/>
            <a:r>
              <a:rPr lang="zh-CN" altLang="en-US" sz="4200" dirty="0">
                <a:solidFill>
                  <a:srgbClr val="3333CC"/>
                </a:solidFill>
                <a:latin typeface="SimHei" pitchFamily="2" charset="-122"/>
                <a:ea typeface="SimHei" pitchFamily="2" charset="-122"/>
              </a:rPr>
              <a:t>受逼迫者的心声</a:t>
            </a:r>
            <a:endParaRPr lang="de-DE" altLang="zh-CN" sz="4200" dirty="0">
              <a:solidFill>
                <a:srgbClr val="3333CC"/>
              </a:solidFill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xmlns="" id="{E80F16BA-AC56-45D3-9D6A-739065CD559B}"/>
              </a:ext>
            </a:extLst>
          </p:cNvPr>
          <p:cNvSpPr txBox="1">
            <a:spLocks/>
          </p:cNvSpPr>
          <p:nvPr/>
        </p:nvSpPr>
        <p:spPr bwMode="auto">
          <a:xfrm>
            <a:off x="381000" y="1524000"/>
            <a:ext cx="7239000" cy="4190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zh-CN" altLang="de-DE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</a:rPr>
              <a:t>总结：</a:t>
            </a:r>
            <a:endParaRPr lang="en-US" altLang="zh-CN" sz="3400" dirty="0">
              <a:solidFill>
                <a:prstClr val="black"/>
              </a:solidFill>
              <a:latin typeface="SimHei" pitchFamily="2" charset="-122"/>
              <a:ea typeface="SimHei" pitchFamily="2" charset="-122"/>
            </a:endParaRPr>
          </a:p>
          <a:p>
            <a:pPr algn="just" eaLnBrk="1" hangingPunct="1"/>
            <a:r>
              <a:rPr lang="zh-CN" altLang="en-US" sz="3600" dirty="0">
                <a:solidFill>
                  <a:prstClr val="black"/>
                </a:solidFill>
              </a:rPr>
              <a:t>神是掌权的神，神知道人的苦情；</a:t>
            </a:r>
            <a:endParaRPr lang="en-US" altLang="zh-CN" sz="3600" dirty="0">
              <a:solidFill>
                <a:prstClr val="black"/>
              </a:solidFill>
            </a:endParaRPr>
          </a:p>
          <a:p>
            <a:pPr algn="just" eaLnBrk="1" hangingPunct="1"/>
            <a:r>
              <a:rPr lang="zh-CN" altLang="en-US" sz="3600" dirty="0">
                <a:solidFill>
                  <a:prstClr val="black"/>
                </a:solidFill>
              </a:rPr>
              <a:t>人向神申诉的時候，更能体会自己和別人的痛苦，发现自己內心的状况；</a:t>
            </a:r>
            <a:endParaRPr lang="en-US" altLang="zh-CN" sz="3600" dirty="0">
              <a:solidFill>
                <a:prstClr val="black"/>
              </a:solidFill>
            </a:endParaRPr>
          </a:p>
          <a:p>
            <a:pPr algn="just" eaLnBrk="1" hangingPunct="1"/>
            <a:r>
              <a:rPr lang="zh-CN" altLang="en-US" sz="3600" dirty="0">
                <a:solidFill>
                  <a:prstClr val="black"/>
                </a:solidFill>
              </a:rPr>
              <a:t>在申诉的过程中，认定神的同在和神自己出手介入的必然性。</a:t>
            </a:r>
            <a:endParaRPr lang="zh-CN" altLang="en-US" sz="3400" dirty="0">
              <a:solidFill>
                <a:prstClr val="black"/>
              </a:solidFill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606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540</Words>
  <Application>Microsoft Office PowerPoint</Application>
  <PresentationFormat>Bildschirmpräsentation (4:3)</PresentationFormat>
  <Paragraphs>62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7</vt:i4>
      </vt:variant>
    </vt:vector>
  </HeadingPairs>
  <TitlesOfParts>
    <vt:vector size="15" baseType="lpstr">
      <vt:lpstr>SimHei</vt:lpstr>
      <vt:lpstr>SimSun</vt:lpstr>
      <vt:lpstr>SimSun</vt:lpstr>
      <vt:lpstr>Arial</vt:lpstr>
      <vt:lpstr>Calibri</vt:lpstr>
      <vt:lpstr>Calibri Light</vt:lpstr>
      <vt:lpstr>Office Theme</vt:lpstr>
      <vt:lpstr>1_PPT2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Dongdong Hu</dc:creator>
  <cp:lastModifiedBy>Dongdong Hu</cp:lastModifiedBy>
  <cp:revision>2</cp:revision>
  <dcterms:created xsi:type="dcterms:W3CDTF">2018-10-06T22:22:59Z</dcterms:created>
  <dcterms:modified xsi:type="dcterms:W3CDTF">2018-10-06T22:26:38Z</dcterms:modified>
</cp:coreProperties>
</file>