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9" r:id="rId3"/>
    <p:sldId id="259" r:id="rId4"/>
    <p:sldId id="266" r:id="rId5"/>
    <p:sldId id="260" r:id="rId6"/>
    <p:sldId id="265" r:id="rId7"/>
    <p:sldId id="257" r:id="rId8"/>
    <p:sldId id="261" r:id="rId9"/>
    <p:sldId id="267" r:id="rId10"/>
    <p:sldId id="262" r:id="rId11"/>
    <p:sldId id="268" r:id="rId12"/>
    <p:sldId id="263" r:id="rId13"/>
    <p:sldId id="264" r:id="rId14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80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4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E7D9C-F7FD-45F5-A551-611A4DD6AFC1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2" y="9440864"/>
            <a:ext cx="2949575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40" y="9440864"/>
            <a:ext cx="2949575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AB54A-FC8B-446C-8D65-0A6B7CF4199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DDA52-C550-4516-90E6-7FA830CFF02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单击以编辑母片文字样式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53557-08F2-49E5-8A1B-84CD41B2C1D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53557-08F2-49E5-8A1B-84CD41B2C1D2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单击以编辑母片标题样式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单击以编辑母片副标题样式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单击以编辑母片标题样式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单击以编辑母片文字样式</a:t>
            </a:r>
            <a:endParaRPr lang="zh-TW" altLang="en-US" smtClean="0"/>
          </a:p>
          <a:p>
            <a:pPr lvl="1"/>
            <a:r>
              <a:rPr lang="zh-TW" altLang="en-US" smtClean="0"/>
              <a:t>第二层</a:t>
            </a:r>
          </a:p>
          <a:p>
            <a:pPr lvl="2"/>
            <a:r>
              <a:rPr lang="zh-TW" altLang="en-US" smtClean="0"/>
              <a:t>第三层</a:t>
            </a:r>
          </a:p>
          <a:p>
            <a:pPr lvl="3"/>
            <a:r>
              <a:rPr lang="zh-TW" altLang="en-US" smtClean="0"/>
              <a:t>第四层</a:t>
            </a:r>
          </a:p>
          <a:p>
            <a:pPr lvl="4"/>
            <a:r>
              <a:rPr lang="zh-TW" altLang="en-US" smtClean="0"/>
              <a:t>第五层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D68CA-395D-4FC4-BDA0-3D95D2A62676}" type="datetimeFigureOut">
              <a:rPr lang="zh-TW" altLang="en-US" smtClean="0"/>
              <a:pPr/>
              <a:t>2018/7/31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A977F1-20EC-4930-9E6A-F7547F64C38F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728192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四个立志的少年</a:t>
            </a:r>
            <a:endParaRPr lang="zh-TW" altLang="en-US" sz="7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844824"/>
            <a:ext cx="2088232" cy="2016224"/>
          </a:xfrm>
        </p:spPr>
        <p:txBody>
          <a:bodyPr>
            <a:noAutofit/>
          </a:bodyPr>
          <a:lstStyle/>
          <a:p>
            <a:pPr>
              <a:buNone/>
            </a:pPr>
            <a:endParaRPr lang="zh-TW" altLang="en-US" sz="4400" b="1" dirty="0"/>
          </a:p>
        </p:txBody>
      </p:sp>
      <p:pic>
        <p:nvPicPr>
          <p:cNvPr id="5" name="Picture 2" descr="C:\Users\jonathanlee\Desktop\a0cae0fb4ad32e7eed2b04e8323db842.jpg"/>
          <p:cNvPicPr>
            <a:picLocks noChangeAspect="1" noChangeArrowheads="1"/>
          </p:cNvPicPr>
          <p:nvPr/>
        </p:nvPicPr>
        <p:blipFill>
          <a:blip r:embed="rId3" cstate="print"/>
          <a:srcRect r="42944"/>
          <a:stretch>
            <a:fillRect/>
          </a:stretch>
        </p:blipFill>
        <p:spPr bwMode="auto">
          <a:xfrm>
            <a:off x="2699792" y="1916832"/>
            <a:ext cx="4585320" cy="4137818"/>
          </a:xfrm>
          <a:prstGeom prst="rect">
            <a:avLst/>
          </a:prstGeom>
          <a:noFill/>
        </p:spPr>
      </p:pic>
      <p:pic>
        <p:nvPicPr>
          <p:cNvPr id="6" name="Picture 3" descr="C:\Users\jonathanlee\Desktop\a0cae0fb4ad32e7eed2b04e8323db842.jpg"/>
          <p:cNvPicPr>
            <a:picLocks noChangeAspect="1" noChangeArrowheads="1"/>
          </p:cNvPicPr>
          <p:nvPr/>
        </p:nvPicPr>
        <p:blipFill>
          <a:blip r:embed="rId3" cstate="print"/>
          <a:srcRect l="57190" r="26375"/>
          <a:stretch>
            <a:fillRect/>
          </a:stretch>
        </p:blipFill>
        <p:spPr bwMode="auto">
          <a:xfrm>
            <a:off x="4860032" y="2060848"/>
            <a:ext cx="1224136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jonathanlee\Desktop\who-will-win-clipart-free-clip-art-images-mHW3CA-clipart.jpg"/>
          <p:cNvPicPr>
            <a:picLocks noChangeAspect="1" noChangeArrowheads="1"/>
          </p:cNvPicPr>
          <p:nvPr/>
        </p:nvPicPr>
        <p:blipFill>
          <a:blip r:embed="rId3" cstate="print"/>
          <a:srcRect l="13146" t="6058" r="8893" b="47165"/>
          <a:stretch>
            <a:fillRect/>
          </a:stretch>
        </p:blipFill>
        <p:spPr bwMode="auto">
          <a:xfrm>
            <a:off x="3707904" y="3356992"/>
            <a:ext cx="5292080" cy="3175248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052736"/>
            <a:ext cx="7128792" cy="4525963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信仰立志中的</a:t>
            </a:r>
            <a:r>
              <a:rPr lang="en-US" altLang="zh-TW" sz="4800" b="1" dirty="0" smtClean="0"/>
              <a:t>EQ</a:t>
            </a:r>
            <a:r>
              <a:rPr lang="zh-CN" altLang="en-US" sz="4800" b="1" dirty="0" smtClean="0"/>
              <a:t>操</a:t>
            </a:r>
            <a:r>
              <a:rPr lang="zh-TW" altLang="en-US" sz="4800" b="1" dirty="0" smtClean="0"/>
              <a:t>练</a:t>
            </a:r>
            <a:endParaRPr lang="en-US" altLang="zh-TW" sz="4800" b="1" dirty="0" smtClean="0"/>
          </a:p>
          <a:p>
            <a:r>
              <a:rPr lang="zh-CN" altLang="en-US" sz="4800" b="1" dirty="0" smtClean="0">
                <a:solidFill>
                  <a:srgbClr val="FF0000"/>
                </a:solidFill>
              </a:rPr>
              <a:t>玲珑智巧，善与人和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jonathanlee\Desktop\pco5zjRzi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7380312" y="116632"/>
            <a:ext cx="1673450" cy="1547737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0146"/>
          </a:xfrm>
        </p:spPr>
        <p:txBody>
          <a:bodyPr>
            <a:normAutofit/>
          </a:bodyPr>
          <a:lstStyle/>
          <a:p>
            <a:r>
              <a:rPr lang="en-US" altLang="zh-TW" sz="6600" b="1" smtClean="0">
                <a:solidFill>
                  <a:srgbClr val="FF0000"/>
                </a:solidFill>
              </a:rPr>
              <a:t>GQ</a:t>
            </a:r>
            <a:r>
              <a:rPr lang="zh-CN" altLang="en-US" sz="6600" b="1" smtClean="0">
                <a:solidFill>
                  <a:srgbClr val="FF0000"/>
                </a:solidFill>
              </a:rPr>
              <a:t>的操练与考验</a:t>
            </a:r>
            <a:endParaRPr lang="zh-TW" alt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84576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这四个少年人，神在各样文字学问上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赐给他们聪明知识；但以理又明白各样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的异象和梦兆。</a:t>
            </a:r>
            <a:r>
              <a:rPr lang="en-US" altLang="zh-TW" sz="4000" b="1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王与他们谈论，见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少年人中，无一人能比但以理、哈拿尼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雅、米沙利、亚撒利雅，所以留他们在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王面前侍立。王考问他们一切事，就见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他们的智慧聪明，比通国的术士和用法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ts val="4000"/>
              </a:lnSpc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术的胜过十倍。</a:t>
            </a:r>
            <a:r>
              <a:rPr lang="en-US" altLang="zh-TW" sz="4000" smtClean="0"/>
              <a:t>(</a:t>
            </a:r>
            <a:r>
              <a:rPr lang="en-US" altLang="zh-TW" sz="4000" dirty="0" smtClean="0"/>
              <a:t>1:17-20)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980728"/>
            <a:ext cx="6984776" cy="3628999"/>
          </a:xfrm>
        </p:spPr>
        <p:txBody>
          <a:bodyPr>
            <a:normAutofit/>
          </a:bodyPr>
          <a:lstStyle/>
          <a:p>
            <a:r>
              <a:rPr lang="zh-TW" altLang="en-US" sz="4800" b="1" dirty="0" smtClean="0"/>
              <a:t>信仰立志中的</a:t>
            </a:r>
            <a:r>
              <a:rPr lang="en-US" altLang="zh-TW" sz="4800" b="1" dirty="0" smtClean="0"/>
              <a:t>GQ</a:t>
            </a:r>
            <a:r>
              <a:rPr lang="zh-CN" altLang="en-US" sz="4800" b="1" dirty="0" smtClean="0"/>
              <a:t>操练</a:t>
            </a:r>
            <a:endParaRPr lang="en-US" altLang="zh-TW" sz="4800" b="1" dirty="0" smtClean="0"/>
          </a:p>
          <a:p>
            <a:r>
              <a:rPr lang="zh-CN" altLang="en-US" sz="4800" b="1" dirty="0" smtClean="0">
                <a:solidFill>
                  <a:srgbClr val="FF0000"/>
                </a:solidFill>
              </a:rPr>
              <a:t>献呈尽我，还看主工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jonathanlee\Desktop\perfect-score-v-available-vector-format-604032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2852936"/>
            <a:ext cx="3236146" cy="3240360"/>
          </a:xfrm>
          <a:prstGeom prst="rect">
            <a:avLst/>
          </a:prstGeom>
          <a:noFill/>
        </p:spPr>
      </p:pic>
      <p:pic>
        <p:nvPicPr>
          <p:cNvPr id="1027" name="Picture 3" descr="C:\Users\jonathanlee\Desktop\i-do-my-best-god-does-the-rest-unique-christian-gift-black-11oz-mug-joyhipcom_1024x1024.png"/>
          <p:cNvPicPr>
            <a:picLocks noChangeAspect="1" noChangeArrowheads="1"/>
          </p:cNvPicPr>
          <p:nvPr/>
        </p:nvPicPr>
        <p:blipFill>
          <a:blip r:embed="rId4" cstate="print"/>
          <a:srcRect t="5784" r="4556" b="9444"/>
          <a:stretch>
            <a:fillRect/>
          </a:stretch>
        </p:blipFill>
        <p:spPr bwMode="auto">
          <a:xfrm>
            <a:off x="899592" y="2708920"/>
            <a:ext cx="4509306" cy="4005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b="1" smtClean="0">
                <a:solidFill>
                  <a:srgbClr val="FF0000"/>
                </a:solidFill>
              </a:rPr>
              <a:t>思考回应</a:t>
            </a:r>
            <a:endParaRPr lang="zh-TW" altLang="en-US" sz="60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r>
              <a:rPr lang="zh-TW" altLang="en-US" sz="3600" b="1" dirty="0" smtClean="0"/>
              <a:t>当前有什么</a:t>
            </a:r>
            <a:r>
              <a:rPr lang="en-US" altLang="zh-TW" sz="3600" b="1" dirty="0" smtClean="0"/>
              <a:t>AQ</a:t>
            </a:r>
            <a:r>
              <a:rPr lang="zh-CN" altLang="en-US" sz="3600" b="1" dirty="0" smtClean="0"/>
              <a:t>的挑战处境，要立志行动，表明信仰的分别，拒受影响而妥协？</a:t>
            </a:r>
            <a:endParaRPr lang="en-US" altLang="zh-TW" sz="3600" b="1" dirty="0" smtClean="0"/>
          </a:p>
          <a:p>
            <a:endParaRPr lang="en-US" altLang="zh-TW" sz="1300" b="1" dirty="0" smtClean="0"/>
          </a:p>
          <a:p>
            <a:r>
              <a:rPr lang="zh-CN" altLang="en-US" sz="3600" b="1" dirty="0" smtClean="0"/>
              <a:t>在争取信仰空间的过程中，如何操练了</a:t>
            </a:r>
            <a:r>
              <a:rPr lang="en-US" altLang="zh-TW" sz="3600" b="1" dirty="0" smtClean="0"/>
              <a:t>EQ</a:t>
            </a:r>
            <a:r>
              <a:rPr lang="zh-CN" altLang="en-US" sz="3600" b="1" dirty="0" smtClean="0"/>
              <a:t>？你有什么灵巧协作的见证或经验？</a:t>
            </a:r>
            <a:endParaRPr lang="en-US" altLang="zh-TW" sz="3600" b="1" dirty="0" smtClean="0"/>
          </a:p>
          <a:p>
            <a:endParaRPr lang="en-US" altLang="zh-TW" sz="1300" b="1" dirty="0" smtClean="0"/>
          </a:p>
          <a:p>
            <a:r>
              <a:rPr lang="zh-CN" altLang="en-US" sz="3600" b="1" dirty="0" smtClean="0"/>
              <a:t>你怎样建立并提升对神信靠的</a:t>
            </a:r>
            <a:r>
              <a:rPr lang="en-US" altLang="zh-TW" sz="3600" b="1" dirty="0" smtClean="0"/>
              <a:t>GQ</a:t>
            </a:r>
            <a:r>
              <a:rPr lang="zh-CN" altLang="en-US" sz="3600" b="1" dirty="0" smtClean="0"/>
              <a:t>？在生活或顺或逆的际遇中，你如何看到神的同在保守？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229600" cy="1728192"/>
          </a:xfrm>
        </p:spPr>
        <p:txBody>
          <a:bodyPr>
            <a:noAutofit/>
          </a:bodyPr>
          <a:lstStyle/>
          <a:p>
            <a:pPr algn="l"/>
            <a:r>
              <a:rPr lang="zh-CN" altLang="en-US" sz="7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四个立志的少年</a:t>
            </a:r>
            <a:endParaRPr lang="zh-TW" altLang="en-US" sz="7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2564904"/>
            <a:ext cx="3024336" cy="273630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4400" b="1" dirty="0" smtClean="0"/>
              <a:t>丈夫之志</a:t>
            </a:r>
            <a:endParaRPr lang="en-US" altLang="zh-TW" sz="4400" b="1" dirty="0" smtClean="0"/>
          </a:p>
          <a:p>
            <a:pPr>
              <a:buNone/>
            </a:pPr>
            <a:r>
              <a:rPr lang="zh-TW" altLang="en-US" sz="4400" b="1" dirty="0" smtClean="0"/>
              <a:t>老当益壮</a:t>
            </a:r>
            <a:endParaRPr lang="en-US" altLang="zh-TW" sz="4400" b="1" dirty="0" smtClean="0"/>
          </a:p>
          <a:p>
            <a:pPr>
              <a:buNone/>
            </a:pPr>
            <a:r>
              <a:rPr lang="zh-TW" altLang="en-US" sz="4400" b="1" dirty="0" smtClean="0"/>
              <a:t>穷且益坚</a:t>
            </a:r>
            <a:endParaRPr lang="zh-TW" altLang="en-US" sz="4400" b="1" dirty="0"/>
          </a:p>
        </p:txBody>
      </p:sp>
      <p:pic>
        <p:nvPicPr>
          <p:cNvPr id="1026" name="Picture 2" descr="C:\Users\jonathanlee\Desktop\daniel 2 daniel &amp; friends in Babylonian palace.jpg"/>
          <p:cNvPicPr>
            <a:picLocks noChangeAspect="1" noChangeArrowheads="1"/>
          </p:cNvPicPr>
          <p:nvPr/>
        </p:nvPicPr>
        <p:blipFill>
          <a:blip r:embed="rId3" cstate="print"/>
          <a:srcRect t="7079"/>
          <a:stretch>
            <a:fillRect/>
          </a:stretch>
        </p:blipFill>
        <p:spPr bwMode="auto">
          <a:xfrm>
            <a:off x="4644008" y="1700808"/>
            <a:ext cx="4095750" cy="472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onathanlee\Desktop\lfv_daniel_2180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102" t="2446" r="3061" b="7874"/>
          <a:stretch>
            <a:fillRect/>
          </a:stretch>
        </p:blipFill>
        <p:spPr bwMode="auto">
          <a:xfrm>
            <a:off x="68267" y="444472"/>
            <a:ext cx="4935781" cy="356059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004048" y="332656"/>
            <a:ext cx="3672408" cy="2722314"/>
          </a:xfrm>
        </p:spPr>
        <p:txBody>
          <a:bodyPr>
            <a:noAutofit/>
          </a:bodyPr>
          <a:lstStyle/>
          <a:p>
            <a:pPr algn="l"/>
            <a:r>
              <a:rPr lang="zh-TW" altLang="en-US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背景：</a:t>
            </a:r>
            <a:r>
              <a:rPr lang="en-US" altLang="zh-TW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亡国被掳</a:t>
            </a:r>
            <a:r>
              <a:rPr lang="en-US" altLang="zh-TW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60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异邦器皿</a:t>
            </a:r>
            <a:endParaRPr lang="zh-TW" altLang="en-US" sz="60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74" name="Picture 2" descr="C:\Users\jonathanlee\Desktop\exile_to_babylon_by_tazi_san-d309sy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645024"/>
            <a:ext cx="4985095" cy="2916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CN" altLang="en-US" sz="7200" b="1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四个立志的少年</a:t>
            </a:r>
            <a:endParaRPr lang="zh-TW" altLang="en-US" sz="7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600200"/>
            <a:ext cx="8712968" cy="4525963"/>
          </a:xfrm>
        </p:spPr>
        <p:txBody>
          <a:bodyPr>
            <a:noAutofit/>
          </a:bodyPr>
          <a:lstStyle/>
          <a:p>
            <a:r>
              <a:rPr lang="zh-CN" altLang="en-US" sz="3600" b="1" smtClean="0">
                <a:latin typeface="標楷體" pitchFamily="65" charset="-120"/>
                <a:ea typeface="標楷體" pitchFamily="65" charset="-120"/>
              </a:rPr>
              <a:t>王吩咐太监长亚施毗拿，从以色列人的宗室和贵冑中带进几个人来，就是年少没有残疾、相貌俊美、通达各样学问、知识聪明俱备、足能侍立在王宫里的，要教他们迦勒底的文字言语。王派定将自己所用的膳和所饮的酒，每日赐他们一分，养他们三年。满了三年，好叫他们在王面前侍立。</a:t>
            </a:r>
            <a:r>
              <a:rPr lang="en-US" altLang="zh-TW" sz="3600" smtClean="0"/>
              <a:t>(</a:t>
            </a:r>
            <a:r>
              <a:rPr lang="en-US" altLang="zh-TW" sz="3600" dirty="0" smtClean="0"/>
              <a:t>1:3-5)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6600" b="1" smtClean="0">
                <a:solidFill>
                  <a:srgbClr val="FF0000"/>
                </a:solidFill>
              </a:rPr>
              <a:t> 中选之材</a:t>
            </a:r>
            <a:endParaRPr lang="zh-TW" alt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580112" y="1412776"/>
            <a:ext cx="3322712" cy="48965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TW" altLang="en-US" sz="3600" b="1" smtClean="0"/>
              <a:t>    宗室贵冑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    年少可塑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smtClean="0"/>
              <a:t>    没有残疾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    相貎俊美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smtClean="0"/>
              <a:t>    通达学问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smtClean="0"/>
              <a:t>    知识聪明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    足能侍立</a:t>
            </a:r>
            <a:endParaRPr lang="zh-TW" altLang="en-US" sz="3600" b="1" dirty="0"/>
          </a:p>
        </p:txBody>
      </p:sp>
      <p:pic>
        <p:nvPicPr>
          <p:cNvPr id="3074" name="Picture 2" descr="C:\Users\jonathanlee\Desktop\fc9b5c_daa3cfb78d9e41a3b8b429cae00d9e6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7544" y="1268760"/>
            <a:ext cx="4896544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onathanlee\Desktop\6.02.15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6383041" cy="415952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TW" altLang="en-US" sz="6600" b="1" smtClean="0">
                <a:solidFill>
                  <a:srgbClr val="FF0000"/>
                </a:solidFill>
              </a:rPr>
              <a:t>精英训练</a:t>
            </a:r>
            <a:endParaRPr lang="zh-TW" alt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68144" y="1556792"/>
            <a:ext cx="299918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TW" altLang="en-US" sz="3600" b="1" smtClean="0"/>
              <a:t>    文字语言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    享用王膳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smtClean="0"/>
              <a:t>    三年培训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    侍立王前</a:t>
            </a:r>
            <a:endParaRPr lang="en-US" altLang="zh-TW" sz="3600" b="1" dirty="0" smtClean="0"/>
          </a:p>
          <a:p>
            <a:pPr>
              <a:buNone/>
            </a:pPr>
            <a:r>
              <a:rPr lang="zh-TW" altLang="en-US" sz="3600" b="1" dirty="0" smtClean="0"/>
              <a:t>    </a:t>
            </a:r>
            <a:r>
              <a:rPr lang="en-US" altLang="zh-TW" sz="3600" b="1" dirty="0" smtClean="0"/>
              <a:t>(</a:t>
            </a:r>
            <a:r>
              <a:rPr lang="zh-TW" altLang="en-US" sz="3600" b="1" dirty="0" smtClean="0"/>
              <a:t>新的名字</a:t>
            </a:r>
            <a:r>
              <a:rPr lang="en-US" altLang="zh-TW" sz="3600" b="1" dirty="0" smtClean="0"/>
              <a:t>)</a:t>
            </a:r>
            <a:endParaRPr lang="zh-TW" alt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onathanlee\Desktop\download.jpg"/>
          <p:cNvPicPr>
            <a:picLocks noChangeAspect="1" noChangeArrowheads="1"/>
          </p:cNvPicPr>
          <p:nvPr/>
        </p:nvPicPr>
        <p:blipFill>
          <a:blip r:embed="rId3" cstate="print"/>
          <a:srcRect l="9966" t="21870" r="4641" b="15686"/>
          <a:stretch>
            <a:fillRect/>
          </a:stretch>
        </p:blipFill>
        <p:spPr bwMode="auto">
          <a:xfrm>
            <a:off x="4211960" y="4121263"/>
            <a:ext cx="4932040" cy="2736736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TW" sz="6600" b="1" smtClean="0">
                <a:solidFill>
                  <a:srgbClr val="FF0000"/>
                </a:solidFill>
              </a:rPr>
              <a:t>AQ</a:t>
            </a:r>
            <a:r>
              <a:rPr lang="zh-CN" altLang="en-US" sz="6600" b="1" smtClean="0">
                <a:solidFill>
                  <a:srgbClr val="FF0000"/>
                </a:solidFill>
              </a:rPr>
              <a:t>的操练与考验</a:t>
            </a:r>
            <a:endParaRPr lang="zh-TW" alt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1"/>
            <a:ext cx="8363272" cy="3744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但以理却立志，不以王的膳和王所饮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的酒，玷污自己，所以求太监长容他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不玷污自己。神使但以理在太监长眼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前蒙恩惠，受怜悯。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b="1" dirty="0" smtClean="0">
                <a:latin typeface="標楷體" pitchFamily="65" charset="-120"/>
                <a:ea typeface="標楷體" pitchFamily="65" charset="-120"/>
              </a:rPr>
              <a:t>(1:8-9)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onathanlee\Desktop\1518219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025" y="2564904"/>
            <a:ext cx="4504578" cy="3888432"/>
          </a:xfrm>
          <a:prstGeom prst="rect">
            <a:avLst/>
          </a:prstGeom>
          <a:noFill/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764704"/>
            <a:ext cx="7056784" cy="5112568"/>
          </a:xfrm>
        </p:spPr>
        <p:txBody>
          <a:bodyPr>
            <a:normAutofit lnSpcReduction="10000"/>
          </a:bodyPr>
          <a:lstStyle/>
          <a:p>
            <a:r>
              <a:rPr lang="zh-TW" altLang="en-US" sz="4800" b="1" dirty="0" smtClean="0"/>
              <a:t>信仰立志中的</a:t>
            </a:r>
            <a:r>
              <a:rPr lang="en-US" altLang="zh-TW" sz="4800" b="1" dirty="0" smtClean="0"/>
              <a:t>AQ</a:t>
            </a:r>
            <a:r>
              <a:rPr lang="zh-CN" altLang="en-US" sz="4800" b="1" dirty="0" smtClean="0"/>
              <a:t>操练</a:t>
            </a:r>
            <a:endParaRPr lang="en-US" altLang="zh-TW" sz="4800" b="1" dirty="0" smtClean="0"/>
          </a:p>
          <a:p>
            <a:r>
              <a:rPr lang="zh-TW" altLang="en-US" sz="4800" b="1" dirty="0" smtClean="0">
                <a:solidFill>
                  <a:srgbClr val="FF0000"/>
                </a:solidFill>
              </a:rPr>
              <a:t>逆流而上，敢于不同</a:t>
            </a:r>
            <a:endParaRPr lang="en-US" altLang="zh-TW" sz="4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altLang="zh-TW" sz="1200" b="1" dirty="0" smtClean="0"/>
          </a:p>
          <a:p>
            <a:pPr>
              <a:buNone/>
            </a:pP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千锤万凿出深山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烈火焚烧若等闲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zh-TW" sz="4000" dirty="0" smtClean="0">
                <a:latin typeface="標楷體" pitchFamily="65" charset="-120"/>
                <a:ea typeface="標楷體" pitchFamily="65" charset="-120"/>
              </a:rPr>
              <a:t>粉身碎骨全不怕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CN" altLang="en-US" sz="4000" dirty="0" smtClean="0">
                <a:latin typeface="標楷體" pitchFamily="65" charset="-120"/>
                <a:ea typeface="標楷體" pitchFamily="65" charset="-120"/>
              </a:rPr>
              <a:t>要留清白在人间</a:t>
            </a:r>
            <a:endParaRPr lang="en-US" altLang="zh-TW" sz="4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 (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明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于谦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.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石灰吟</a:t>
            </a:r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onathanlee\Desktop\vegetarian-recipes-ingredien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132949"/>
            <a:ext cx="2627784" cy="2568062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en-US" altLang="zh-TW" sz="6600" b="1" smtClean="0">
                <a:solidFill>
                  <a:srgbClr val="FF0000"/>
                </a:solidFill>
              </a:rPr>
              <a:t>EQ</a:t>
            </a:r>
            <a:r>
              <a:rPr lang="zh-CN" altLang="en-US" sz="6600" b="1" smtClean="0">
                <a:solidFill>
                  <a:srgbClr val="FF0000"/>
                </a:solidFill>
              </a:rPr>
              <a:t>的操练与考验</a:t>
            </a:r>
            <a:endParaRPr lang="zh-TW" alt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340769"/>
            <a:ext cx="7992888" cy="43924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求你试试仆人们十天，给我们素菜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吃，白水喝，然后看看我们的面貌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和用王膳那少年人的面貌，就照你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所看的待仆人吧！委办便允准他们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CN" altLang="en-US" sz="4000" b="1" smtClean="0">
                <a:latin typeface="標楷體" pitchFamily="65" charset="-120"/>
                <a:ea typeface="標楷體" pitchFamily="65" charset="-120"/>
              </a:rPr>
              <a:t>这件事，试看他们十天。</a:t>
            </a:r>
            <a:endParaRPr lang="en-US" altLang="zh-TW" sz="4000" b="1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4000" dirty="0" smtClean="0"/>
              <a:t>(1:12-14)</a:t>
            </a:r>
            <a:endParaRPr lang="zh-TW" alt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649</TotalTime>
  <Words>649</Words>
  <Application>Microsoft Office PowerPoint</Application>
  <PresentationFormat>如螢幕大小 (4:3)</PresentationFormat>
  <Paragraphs>75</Paragraphs>
  <Slides>13</Slides>
  <Notes>13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四个立志的少年</vt:lpstr>
      <vt:lpstr>四个立志的少年</vt:lpstr>
      <vt:lpstr>背景： 亡国被掳 异邦器皿</vt:lpstr>
      <vt:lpstr>四个立志的少年</vt:lpstr>
      <vt:lpstr> 中选之材</vt:lpstr>
      <vt:lpstr>精英训练</vt:lpstr>
      <vt:lpstr>AQ的操练与考验</vt:lpstr>
      <vt:lpstr>投影片 8</vt:lpstr>
      <vt:lpstr>EQ的操练与考验</vt:lpstr>
      <vt:lpstr>投影片 10</vt:lpstr>
      <vt:lpstr>GQ的操练与考验</vt:lpstr>
      <vt:lpstr>投影片 12</vt:lpstr>
      <vt:lpstr>思考回应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但以理之 無志不立</dc:title>
  <dc:creator>jonathanlee</dc:creator>
  <cp:lastModifiedBy>jonathanlee</cp:lastModifiedBy>
  <cp:revision>55</cp:revision>
  <dcterms:created xsi:type="dcterms:W3CDTF">2017-08-09T06:52:12Z</dcterms:created>
  <dcterms:modified xsi:type="dcterms:W3CDTF">2018-07-31T03:18:59Z</dcterms:modified>
</cp:coreProperties>
</file>